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5"/>
  </p:notesMasterIdLst>
  <p:sldIdLst>
    <p:sldId id="366" r:id="rId2"/>
    <p:sldId id="344" r:id="rId3"/>
    <p:sldId id="319" r:id="rId4"/>
    <p:sldId id="354" r:id="rId5"/>
    <p:sldId id="355" r:id="rId6"/>
    <p:sldId id="356" r:id="rId7"/>
    <p:sldId id="357" r:id="rId8"/>
    <p:sldId id="358" r:id="rId9"/>
    <p:sldId id="360" r:id="rId10"/>
    <p:sldId id="361" r:id="rId11"/>
    <p:sldId id="364" r:id="rId12"/>
    <p:sldId id="363" r:id="rId13"/>
    <p:sldId id="365" r:id="rId14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DEVAMSIZLIĞI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ÖNLEME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VELİLERE YÖNELİK)</a:t>
            </a: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3" descr="D:\Users\Hp\Desktop\depositphotos_110341622-stock-illustration-kids-with-books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61357"/>
            <a:ext cx="2383995" cy="22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Users\Hp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2759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2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EKONOMİK VE SOSYAL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Öğrencinin ailesinin gelir seviyesinin düşük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Öğrencinin </a:t>
            </a:r>
            <a:r>
              <a:rPr lang="tr-TR" sz="1400" dirty="0"/>
              <a:t>ekonomik nedenlerle ailesinin geçimine yardımcı olmak için çalışmak zorunda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Öğrencinin </a:t>
            </a:r>
            <a:r>
              <a:rPr lang="tr-TR" sz="1400" dirty="0"/>
              <a:t>yetiştiği çevre ve aile ortamının eğitim ve sosyal gelişim için olumsuzluklar </a:t>
            </a:r>
            <a:r>
              <a:rPr lang="tr-TR" sz="1400" dirty="0" smtClean="0"/>
              <a:t>göstermesi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Yetersiz, sağlıksız beslenme, sağlıklı ve huzurlu bir ev ortamının olmaması gibi elverişsiz yaşam koşullarının </a:t>
            </a:r>
            <a:r>
              <a:rPr lang="tr-TR" sz="1400" dirty="0" smtClean="0"/>
              <a:t>varlığı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Maddi </a:t>
            </a:r>
            <a:r>
              <a:rPr lang="tr-TR" sz="1400" dirty="0"/>
              <a:t>durumun düşüklüğünden kaynaklı ders araç-gereçlerinin edilememesi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</p:txBody>
      </p:sp>
      <p:pic>
        <p:nvPicPr>
          <p:cNvPr id="8194" name="Picture 2" descr="D:\Users\Hp\Desktop\money-29047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02" y="1347614"/>
            <a:ext cx="4057109" cy="202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Çocuğunuzdan ilginizi, sevginizi, şefkatinizi ne olursa olsun esirgemeyin.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Çocuğunuzla kaliteli zaman geçirmeye özen gösterin. (Oyun, gezi, piknik, akraba ziyareti, kitap okuma, sohbet etme)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 içi iletişiminizi kuvvetlendirin.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Çocuğunuzu tanıyın. İlgi ve yetenekleri, arkadaş çevresi hakkında bilgi edinin.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 ile iletişiminizi güçlü tutun. </a:t>
            </a:r>
          </a:p>
          <a:p>
            <a:endParaRPr lang="tr-TR" sz="1600" dirty="0"/>
          </a:p>
        </p:txBody>
      </p:sp>
      <p:pic>
        <p:nvPicPr>
          <p:cNvPr id="1026" name="Picture 2" descr="C:\Users\dell\Desktop\happy-family-multicolored-figures-loving-members-122906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14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04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5315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Çocuğunuzun sorunlarına duyarsız kalmayın. Sorunların çözümü için çocuğunuzla konuşun ve ortak kararlar alın. 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Çocuğunuzun bireysel özelliklerine saygı duyun ve asla başkalarıyla kıyaslamayın. 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Başarılarından dolayı ödüllendirin, başarısızlıklarında ise asla azarlamayın, fiziksel şiddet uygulamayın.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Okula gitmek; okul çağında olan bir çocuğun sorumlulukları arasındadır. Bu yüzden çocuğun sorumluluk bilincine sahip olması önemlidir.  Bu anlamda, evde çocuğa yerine getirebileceği küçük görevler verebilirsiniz.</a:t>
            </a:r>
          </a:p>
          <a:p>
            <a:endParaRPr lang="tr-TR" sz="1600" dirty="0"/>
          </a:p>
        </p:txBody>
      </p:sp>
      <p:pic>
        <p:nvPicPr>
          <p:cNvPr id="2050" name="Picture 2" descr="C:\Users\dell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714493"/>
            <a:ext cx="3228975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096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ÇÖZÜM ÖNERİLERİ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Maddi yetersizliklerinizden dolayı çocuğunuz bir işte çalışıyor olabilir ancak şu aşamada çocuğunuz yaptığını iş kısa vadede sadece günü kurtarır. Ama uzun vadede; çocuğun, hedefleri için okula gitmesi gerekmektedir. Çocuğun ileride iyi bir meslek sahibi olması hem sizi hem kendisini maddi yönden rahatlatacaktır. 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Bunlara rağmen çocuğunuzun okula devamsızlık sorunu devam ediyorsa bir uzmandan yardım istemekten çekinmeyin.</a:t>
            </a:r>
          </a:p>
          <a:p>
            <a:endParaRPr lang="tr-TR" sz="1600" dirty="0"/>
          </a:p>
        </p:txBody>
      </p:sp>
      <p:pic>
        <p:nvPicPr>
          <p:cNvPr id="3074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42"/>
            <a:ext cx="28384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471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DEVAMSIZLIĞI ÖNLEME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Okula </a:t>
            </a:r>
            <a:r>
              <a:rPr lang="tr-TR" b="1" i="1" dirty="0" smtClean="0">
                <a:solidFill>
                  <a:srgbClr val="FF0000"/>
                </a:solidFill>
              </a:rPr>
              <a:t>devamsızlık;</a:t>
            </a:r>
            <a:r>
              <a:rPr lang="tr-TR" dirty="0" smtClean="0"/>
              <a:t> </a:t>
            </a:r>
            <a:r>
              <a:rPr lang="tr-TR" dirty="0"/>
              <a:t>fiziksel, psikolojik ve toplumsal birçok etmenden kaynaklanabilen ve öğrencinin akademik başarısını olumsuz yönde etkileyebileceği düşünülen istenmeyen bir öğrenci davranışıdır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Devamsızlık,</a:t>
            </a:r>
            <a:r>
              <a:rPr lang="tr-TR" dirty="0"/>
              <a:t> okul dönemi içerisinde mazeretsiz olarak okulda bulunmama şeklinde tanımlanmaktadır.</a:t>
            </a:r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Hp\Desktop\istockphoto-1011058250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97937"/>
            <a:ext cx="31210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DEVAMSIZLIĞI ÖNLEME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617833" y="760917"/>
            <a:ext cx="8228865" cy="3825164"/>
            <a:chOff x="75833" y="1394411"/>
            <a:chExt cx="7918924" cy="5445939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2800" b="1" kern="1200" dirty="0" smtClean="0">
                  <a:solidFill>
                    <a:srgbClr val="FF0000"/>
                  </a:solidFill>
                </a:rPr>
              </a:br>
              <a:r>
                <a:rPr lang="tr-TR" sz="2800" b="1" kern="1200" dirty="0" smtClean="0">
                  <a:solidFill>
                    <a:srgbClr val="FF0000"/>
                  </a:solidFill>
                </a:rPr>
                <a:t>DEVAMSIZLIK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b="1" dirty="0" smtClean="0">
                  <a:solidFill>
                    <a:srgbClr val="FF0000"/>
                  </a:solidFill>
                </a:rPr>
                <a:t>NEDENLERİ</a:t>
              </a:r>
              <a:endParaRPr lang="tr-TR" sz="28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231844" y="3783330"/>
              <a:ext cx="648001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75833" y="2052336"/>
              <a:ext cx="1663099" cy="1630916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8034750" flipH="1">
              <a:off x="6657872" y="3049966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20" name="Serbest Form 19"/>
            <p:cNvSpPr/>
            <p:nvPr/>
          </p:nvSpPr>
          <p:spPr>
            <a:xfrm rot="5400000" flipH="1">
              <a:off x="2609411" y="337396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907412" y="1394411"/>
              <a:ext cx="2052000" cy="170692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6220145" y="2557930"/>
              <a:ext cx="1774612" cy="1244188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800" b="1" kern="1200" dirty="0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453372" y="1508028"/>
            <a:ext cx="2115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ÖĞRETMENLERDEN KAYNAKLANAN NEDENLER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69199" y="1095895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AİLEDEN KAYNAKLANAN NEDENLER 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911712" y="1758515"/>
            <a:ext cx="2132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ÇEVREDEN KAYNAKLANAN NEDENLER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56302" y="2766325"/>
            <a:ext cx="1728193" cy="1026429"/>
          </a:xfrm>
          <a:prstGeom prst="roundRect">
            <a:avLst/>
          </a:prstGeom>
          <a:solidFill>
            <a:srgbClr val="00960E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dirty="0" smtClean="0"/>
              <a:t>OKULDAN VE YÖNETİCİLERDEN KAYNAKLANAN NEDENLER</a:t>
            </a:r>
            <a:endParaRPr lang="tr-TR" sz="800" b="1" kern="1200" dirty="0"/>
          </a:p>
        </p:txBody>
      </p:sp>
      <p:sp>
        <p:nvSpPr>
          <p:cNvPr id="30" name="Serbest Form 29"/>
          <p:cNvSpPr/>
          <p:nvPr/>
        </p:nvSpPr>
        <p:spPr>
          <a:xfrm rot="13097057" flipH="1">
            <a:off x="1542829" y="3736712"/>
            <a:ext cx="455148" cy="561135"/>
          </a:xfrm>
          <a:custGeom>
            <a:avLst/>
            <a:gdLst>
              <a:gd name="connsiteX0" fmla="*/ 0 w 506429"/>
              <a:gd name="connsiteY0" fmla="*/ 129600 h 647999"/>
              <a:gd name="connsiteX1" fmla="*/ 253215 w 506429"/>
              <a:gd name="connsiteY1" fmla="*/ 129600 h 647999"/>
              <a:gd name="connsiteX2" fmla="*/ 253215 w 506429"/>
              <a:gd name="connsiteY2" fmla="*/ 0 h 647999"/>
              <a:gd name="connsiteX3" fmla="*/ 506429 w 506429"/>
              <a:gd name="connsiteY3" fmla="*/ 324000 h 647999"/>
              <a:gd name="connsiteX4" fmla="*/ 253215 w 506429"/>
              <a:gd name="connsiteY4" fmla="*/ 647999 h 647999"/>
              <a:gd name="connsiteX5" fmla="*/ 253215 w 506429"/>
              <a:gd name="connsiteY5" fmla="*/ 518399 h 647999"/>
              <a:gd name="connsiteX6" fmla="*/ 0 w 506429"/>
              <a:gd name="connsiteY6" fmla="*/ 518399 h 647999"/>
              <a:gd name="connsiteX7" fmla="*/ 0 w 506429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29" h="647999">
                <a:moveTo>
                  <a:pt x="506429" y="129600"/>
                </a:moveTo>
                <a:lnTo>
                  <a:pt x="253214" y="129600"/>
                </a:lnTo>
                <a:lnTo>
                  <a:pt x="253214" y="0"/>
                </a:lnTo>
                <a:lnTo>
                  <a:pt x="0" y="324000"/>
                </a:lnTo>
                <a:lnTo>
                  <a:pt x="253214" y="647999"/>
                </a:lnTo>
                <a:lnTo>
                  <a:pt x="253214" y="518399"/>
                </a:lnTo>
                <a:lnTo>
                  <a:pt x="506429" y="518399"/>
                </a:lnTo>
                <a:lnTo>
                  <a:pt x="506429" y="129600"/>
                </a:lnTo>
                <a:close/>
              </a:path>
            </a:pathLst>
          </a:custGeom>
          <a:solidFill>
            <a:srgbClr val="00960E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29600" rIns="151928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1" name="Yuvarlatılmış Dikdörtgen 30"/>
          <p:cNvSpPr/>
          <p:nvPr/>
        </p:nvSpPr>
        <p:spPr>
          <a:xfrm>
            <a:off x="4932040" y="846292"/>
            <a:ext cx="1872208" cy="1145536"/>
          </a:xfrm>
          <a:prstGeom prst="roundRect">
            <a:avLst/>
          </a:prstGeom>
          <a:solidFill>
            <a:srgbClr val="C00000"/>
          </a:solidFill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00" b="1" dirty="0"/>
              <a:t>ÖĞRENCİDEN </a:t>
            </a:r>
            <a:r>
              <a:rPr lang="tr-TR" sz="1000" b="1" dirty="0" smtClean="0"/>
              <a:t>KAYNAKLANAN NEDENLER</a:t>
            </a:r>
            <a:endParaRPr lang="tr-TR" sz="1000" b="1" kern="1200" dirty="0"/>
          </a:p>
        </p:txBody>
      </p:sp>
      <p:sp>
        <p:nvSpPr>
          <p:cNvPr id="32" name="Serbest Form 31"/>
          <p:cNvSpPr/>
          <p:nvPr/>
        </p:nvSpPr>
        <p:spPr>
          <a:xfrm rot="5400000">
            <a:off x="5640569" y="2120369"/>
            <a:ext cx="455148" cy="561135"/>
          </a:xfrm>
          <a:custGeom>
            <a:avLst/>
            <a:gdLst>
              <a:gd name="connsiteX0" fmla="*/ 0 w 726813"/>
              <a:gd name="connsiteY0" fmla="*/ 129600 h 647999"/>
              <a:gd name="connsiteX1" fmla="*/ 402814 w 726813"/>
              <a:gd name="connsiteY1" fmla="*/ 129600 h 647999"/>
              <a:gd name="connsiteX2" fmla="*/ 402814 w 726813"/>
              <a:gd name="connsiteY2" fmla="*/ 0 h 647999"/>
              <a:gd name="connsiteX3" fmla="*/ 726813 w 726813"/>
              <a:gd name="connsiteY3" fmla="*/ 324000 h 647999"/>
              <a:gd name="connsiteX4" fmla="*/ 402814 w 726813"/>
              <a:gd name="connsiteY4" fmla="*/ 647999 h 647999"/>
              <a:gd name="connsiteX5" fmla="*/ 402814 w 726813"/>
              <a:gd name="connsiteY5" fmla="*/ 518399 h 647999"/>
              <a:gd name="connsiteX6" fmla="*/ 0 w 726813"/>
              <a:gd name="connsiteY6" fmla="*/ 518399 h 647999"/>
              <a:gd name="connsiteX7" fmla="*/ 0 w 726813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13" h="647999">
                <a:moveTo>
                  <a:pt x="726813" y="518399"/>
                </a:moveTo>
                <a:lnTo>
                  <a:pt x="323999" y="518399"/>
                </a:lnTo>
                <a:lnTo>
                  <a:pt x="323999" y="647999"/>
                </a:lnTo>
                <a:lnTo>
                  <a:pt x="0" y="323999"/>
                </a:lnTo>
                <a:lnTo>
                  <a:pt x="323999" y="0"/>
                </a:lnTo>
                <a:lnTo>
                  <a:pt x="323999" y="129600"/>
                </a:lnTo>
                <a:lnTo>
                  <a:pt x="726813" y="129600"/>
                </a:lnTo>
                <a:lnTo>
                  <a:pt x="726813" y="518399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400" tIns="129600" rIns="0" bIns="12959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3" name="Serbest Form 32"/>
          <p:cNvSpPr/>
          <p:nvPr/>
        </p:nvSpPr>
        <p:spPr>
          <a:xfrm rot="18601638" flipH="1">
            <a:off x="6904882" y="2458634"/>
            <a:ext cx="455148" cy="561135"/>
          </a:xfrm>
          <a:custGeom>
            <a:avLst/>
            <a:gdLst>
              <a:gd name="connsiteX0" fmla="*/ 0 w 506429"/>
              <a:gd name="connsiteY0" fmla="*/ 129600 h 647999"/>
              <a:gd name="connsiteX1" fmla="*/ 253215 w 506429"/>
              <a:gd name="connsiteY1" fmla="*/ 129600 h 647999"/>
              <a:gd name="connsiteX2" fmla="*/ 253215 w 506429"/>
              <a:gd name="connsiteY2" fmla="*/ 0 h 647999"/>
              <a:gd name="connsiteX3" fmla="*/ 506429 w 506429"/>
              <a:gd name="connsiteY3" fmla="*/ 324000 h 647999"/>
              <a:gd name="connsiteX4" fmla="*/ 253215 w 506429"/>
              <a:gd name="connsiteY4" fmla="*/ 647999 h 647999"/>
              <a:gd name="connsiteX5" fmla="*/ 253215 w 506429"/>
              <a:gd name="connsiteY5" fmla="*/ 518399 h 647999"/>
              <a:gd name="connsiteX6" fmla="*/ 0 w 506429"/>
              <a:gd name="connsiteY6" fmla="*/ 518399 h 647999"/>
              <a:gd name="connsiteX7" fmla="*/ 0 w 506429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29" h="647999">
                <a:moveTo>
                  <a:pt x="506429" y="129600"/>
                </a:moveTo>
                <a:lnTo>
                  <a:pt x="253214" y="129600"/>
                </a:lnTo>
                <a:lnTo>
                  <a:pt x="253214" y="0"/>
                </a:lnTo>
                <a:lnTo>
                  <a:pt x="0" y="324000"/>
                </a:lnTo>
                <a:lnTo>
                  <a:pt x="253214" y="647999"/>
                </a:lnTo>
                <a:lnTo>
                  <a:pt x="253214" y="518399"/>
                </a:lnTo>
                <a:lnTo>
                  <a:pt x="506429" y="518399"/>
                </a:lnTo>
                <a:lnTo>
                  <a:pt x="506429" y="129600"/>
                </a:lnTo>
                <a:close/>
              </a:path>
            </a:pathLst>
          </a:custGeom>
          <a:solidFill>
            <a:srgbClr val="00960E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" tIns="129600" rIns="151928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  <p:sp>
        <p:nvSpPr>
          <p:cNvPr id="34" name="Yuvarlatılmış Dikdörtgen 33"/>
          <p:cNvSpPr/>
          <p:nvPr/>
        </p:nvSpPr>
        <p:spPr>
          <a:xfrm>
            <a:off x="7423543" y="3005804"/>
            <a:ext cx="1687048" cy="774325"/>
          </a:xfrm>
          <a:prstGeom prst="roundRect">
            <a:avLst/>
          </a:prstGeom>
          <a:solidFill>
            <a:srgbClr val="00C085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5908" tIns="315364" rIns="325908" bIns="3153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00" b="1" dirty="0"/>
              <a:t>EKONOMİK VE SOSYAL NEDENLER </a:t>
            </a:r>
            <a:endParaRPr lang="tr-TR" sz="1000" b="1" kern="1200" dirty="0"/>
          </a:p>
        </p:txBody>
      </p:sp>
      <p:sp>
        <p:nvSpPr>
          <p:cNvPr id="35" name="Serbest Form 34"/>
          <p:cNvSpPr/>
          <p:nvPr/>
        </p:nvSpPr>
        <p:spPr>
          <a:xfrm rot="8074033" flipH="1">
            <a:off x="7035369" y="3679337"/>
            <a:ext cx="437050" cy="530113"/>
          </a:xfrm>
          <a:custGeom>
            <a:avLst/>
            <a:gdLst>
              <a:gd name="connsiteX0" fmla="*/ 0 w 624858"/>
              <a:gd name="connsiteY0" fmla="*/ 129600 h 647999"/>
              <a:gd name="connsiteX1" fmla="*/ 312429 w 624858"/>
              <a:gd name="connsiteY1" fmla="*/ 129600 h 647999"/>
              <a:gd name="connsiteX2" fmla="*/ 312429 w 624858"/>
              <a:gd name="connsiteY2" fmla="*/ 0 h 647999"/>
              <a:gd name="connsiteX3" fmla="*/ 624858 w 624858"/>
              <a:gd name="connsiteY3" fmla="*/ 324000 h 647999"/>
              <a:gd name="connsiteX4" fmla="*/ 312429 w 624858"/>
              <a:gd name="connsiteY4" fmla="*/ 647999 h 647999"/>
              <a:gd name="connsiteX5" fmla="*/ 312429 w 624858"/>
              <a:gd name="connsiteY5" fmla="*/ 518399 h 647999"/>
              <a:gd name="connsiteX6" fmla="*/ 0 w 624858"/>
              <a:gd name="connsiteY6" fmla="*/ 518399 h 647999"/>
              <a:gd name="connsiteX7" fmla="*/ 0 w 624858"/>
              <a:gd name="connsiteY7" fmla="*/ 129600 h 64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858" h="647999">
                <a:moveTo>
                  <a:pt x="0" y="129600"/>
                </a:moveTo>
                <a:lnTo>
                  <a:pt x="312429" y="129600"/>
                </a:lnTo>
                <a:lnTo>
                  <a:pt x="312429" y="0"/>
                </a:lnTo>
                <a:lnTo>
                  <a:pt x="624858" y="324000"/>
                </a:lnTo>
                <a:lnTo>
                  <a:pt x="312429" y="647999"/>
                </a:lnTo>
                <a:lnTo>
                  <a:pt x="312429" y="518399"/>
                </a:lnTo>
                <a:lnTo>
                  <a:pt x="0" y="518399"/>
                </a:lnTo>
                <a:lnTo>
                  <a:pt x="0" y="129600"/>
                </a:lnTo>
                <a:close/>
              </a:path>
            </a:pathLst>
          </a:custGeom>
          <a:solidFill>
            <a:srgbClr val="00C085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57" tIns="129599" rIns="-1" bIns="1296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800" kern="120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OKULDAN VE YÖNETİCİLERDEN </a:t>
            </a:r>
            <a:r>
              <a:rPr lang="tr-TR" b="1" dirty="0"/>
              <a:t>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Okul yöneticilerinin öğrencilere karşı sert </a:t>
            </a:r>
            <a:r>
              <a:rPr lang="tr-TR" dirty="0" smtClean="0"/>
              <a:t>tutumu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Rehberlik </a:t>
            </a:r>
            <a:r>
              <a:rPr lang="tr-TR" dirty="0"/>
              <a:t>hizmetlerindeki </a:t>
            </a:r>
            <a:r>
              <a:rPr lang="tr-TR" dirty="0" smtClean="0"/>
              <a:t>yetersizlik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Okulun </a:t>
            </a:r>
            <a:r>
              <a:rPr lang="tr-TR" dirty="0"/>
              <a:t>fiziki olanaklarının yetersizliği (sınıf donanımı, laboratuvar, sosyal tesisler gibi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Öğrencilere </a:t>
            </a:r>
            <a:r>
              <a:rPr lang="tr-TR" dirty="0"/>
              <a:t>yönelik sosyal-kültürel-sportif etkinliklerin olmaması veya yetersiz olması</a:t>
            </a:r>
          </a:p>
        </p:txBody>
      </p:sp>
      <p:pic>
        <p:nvPicPr>
          <p:cNvPr id="3076" name="Picture 4" descr="D:\Users\Hp\Desktop\okul1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7" y="123478"/>
            <a:ext cx="45365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4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ÖĞRETMENLERDEN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400" dirty="0"/>
              <a:t>Öğretmenlerin öğrencilerin sorunlarıyla yakından </a:t>
            </a:r>
            <a:r>
              <a:rPr lang="tr-TR" sz="1400" dirty="0" smtClean="0"/>
              <a:t>ilgilenmemesi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sınıf yönetiminde zayıf ve yetersiz </a:t>
            </a:r>
            <a:r>
              <a:rPr lang="tr-TR" sz="1400" dirty="0" smtClean="0"/>
              <a:t>kalmaları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deneyimlerinin ve iletişim yeteneklerinin yetersiz ve zayıf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uyguladıkları eğitim ve öğretim tekniklerinin başarısız </a:t>
            </a:r>
            <a:r>
              <a:rPr lang="tr-TR" sz="1400" dirty="0" smtClean="0"/>
              <a:t>olması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okula ilgisinin ve mesleğini sürdürmede motivasyonunun düşük olması, mesleki tükenmişlik </a:t>
            </a:r>
            <a:r>
              <a:rPr lang="tr-TR" sz="1400" dirty="0" smtClean="0"/>
              <a:t>yaşaması</a:t>
            </a:r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400" dirty="0" smtClean="0"/>
              <a:t>Öğretmenlerin </a:t>
            </a:r>
            <a:r>
              <a:rPr lang="tr-TR" sz="1400" dirty="0"/>
              <a:t>öğrenci karşısında olumsuz rol model oluşturmaları</a:t>
            </a:r>
          </a:p>
        </p:txBody>
      </p:sp>
      <p:pic>
        <p:nvPicPr>
          <p:cNvPr id="5" name="Picture 2" descr="D:\Users\Hp\Desktop\istockphoto-696497400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3677"/>
            <a:ext cx="2962955" cy="20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19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AİLEDEN </a:t>
            </a:r>
            <a:r>
              <a:rPr lang="tr-TR" b="1" dirty="0" smtClean="0"/>
              <a:t>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Anne </a:t>
            </a:r>
            <a:r>
              <a:rPr lang="tr-TR" sz="1600" dirty="0"/>
              <a:t>ve babanın öğrencisi ile sağlıklı bir iletişiminin </a:t>
            </a:r>
            <a:r>
              <a:rPr lang="tr-TR" sz="1600" dirty="0" smtClean="0"/>
              <a:t>olmaması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Ailede </a:t>
            </a:r>
            <a:r>
              <a:rPr lang="tr-TR" sz="1600" dirty="0"/>
              <a:t>madde kullanımının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Demokratik-destekleyici </a:t>
            </a:r>
            <a:r>
              <a:rPr lang="tr-TR" sz="1600" dirty="0"/>
              <a:t>olmayan anne-baba </a:t>
            </a:r>
            <a:r>
              <a:rPr lang="tr-TR" sz="1600" dirty="0" smtClean="0"/>
              <a:t>tutumu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öğrenciden ve okuldan gerçekçi olmayan </a:t>
            </a:r>
            <a:r>
              <a:rPr lang="tr-TR" sz="1600" dirty="0" smtClean="0"/>
              <a:t>beklentileri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çocuğunun başarısını başka birisiyle </a:t>
            </a:r>
            <a:r>
              <a:rPr lang="tr-TR" sz="1600" dirty="0" smtClean="0"/>
              <a:t>kıyaslaması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Ailenin </a:t>
            </a:r>
            <a:r>
              <a:rPr lang="tr-TR" sz="1600" dirty="0"/>
              <a:t>eğitimi gereksiz görmesi, eğitim-öğretime olumsuz </a:t>
            </a:r>
            <a:r>
              <a:rPr lang="tr-TR" sz="1600" dirty="0" smtClean="0"/>
              <a:t>bakış açısı</a:t>
            </a:r>
            <a:endParaRPr lang="tr-TR" sz="1600" dirty="0"/>
          </a:p>
        </p:txBody>
      </p:sp>
      <p:pic>
        <p:nvPicPr>
          <p:cNvPr id="4098" name="Picture 2" descr="D:\Users\Hp\Desktop\52-520227_clipart-kitap-okuyan-aile-read-story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12" y="818250"/>
            <a:ext cx="2867481" cy="40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2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ÖĞRENCİDEN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747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Kendisine zor gelen derslerin aynı güne </a:t>
            </a:r>
            <a:r>
              <a:rPr lang="tr-TR" sz="1600" dirty="0" smtClean="0"/>
              <a:t>toplaması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Teknoloji </a:t>
            </a:r>
            <a:r>
              <a:rPr lang="tr-TR" sz="1600" dirty="0"/>
              <a:t>bağımlılığının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Zorbalık </a:t>
            </a:r>
            <a:r>
              <a:rPr lang="tr-TR" sz="1600" dirty="0"/>
              <a:t>karşısında kendini savunamaması, kendini ifade etme becerilerinin düşük seviyede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Gelecek </a:t>
            </a:r>
            <a:r>
              <a:rPr lang="tr-TR" sz="1600" dirty="0"/>
              <a:t>kaygısı </a:t>
            </a:r>
            <a:r>
              <a:rPr lang="tr-TR" sz="1600" dirty="0" smtClean="0"/>
              <a:t>taşımama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Öfke </a:t>
            </a:r>
            <a:r>
              <a:rPr lang="tr-TR" sz="1600" dirty="0"/>
              <a:t>kontrolünün </a:t>
            </a:r>
            <a:r>
              <a:rPr lang="tr-TR" sz="1600" dirty="0" smtClean="0"/>
              <a:t>olmaması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Düşük </a:t>
            </a:r>
            <a:r>
              <a:rPr lang="tr-TR" sz="1600" dirty="0"/>
              <a:t>benlik </a:t>
            </a:r>
            <a:r>
              <a:rPr lang="tr-TR" sz="1600" dirty="0" smtClean="0"/>
              <a:t>saygısı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Okulla </a:t>
            </a:r>
            <a:r>
              <a:rPr lang="tr-TR" sz="1600" dirty="0"/>
              <a:t>ilgili olumsuz ve korkutucu yanlış öğrenilmiş bilgiler</a:t>
            </a:r>
          </a:p>
        </p:txBody>
      </p:sp>
      <p:pic>
        <p:nvPicPr>
          <p:cNvPr id="5123" name="Picture 3" descr="D:\Users\Hp\Desktop\ogrencierk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3159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1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ÖĞRENCİDEN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1059582"/>
            <a:ext cx="4747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Yanlış arkadaş </a:t>
            </a:r>
            <a:r>
              <a:rPr lang="tr-TR" sz="1600" dirty="0" smtClean="0"/>
              <a:t>seçimi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Gece </a:t>
            </a:r>
            <a:r>
              <a:rPr lang="tr-TR" sz="1600" dirty="0"/>
              <a:t>çok geç saatlerde </a:t>
            </a:r>
            <a:r>
              <a:rPr lang="tr-TR" sz="1600" dirty="0" smtClean="0"/>
              <a:t>uyuması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Sosyal </a:t>
            </a:r>
            <a:r>
              <a:rPr lang="tr-TR" sz="1600" dirty="0"/>
              <a:t>becerilerinin zayıf </a:t>
            </a:r>
            <a:r>
              <a:rPr lang="tr-TR" sz="1600" dirty="0" smtClean="0"/>
              <a:t>olması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Öğrencinin </a:t>
            </a:r>
            <a:r>
              <a:rPr lang="tr-TR" sz="1600" dirty="0"/>
              <a:t>okuldaki sosyal-kültürel-sportif faaliyetleri yetersiz bulması</a:t>
            </a:r>
          </a:p>
        </p:txBody>
      </p:sp>
      <p:pic>
        <p:nvPicPr>
          <p:cNvPr id="6146" name="Picture 2" descr="D:\Users\Hp\Desktop\indi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43558"/>
            <a:ext cx="2423169" cy="35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77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ÇEVREDEN KAYNAKLANAN NEDENLER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92576" y="843558"/>
            <a:ext cx="4099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200" dirty="0"/>
              <a:t>Okulun bulunduğu bölge veya yerleşim yerinin öğrencinin olumsuz davranışlar ve çevre edinmesine neden olacak şekilde uygunsuz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 </a:t>
            </a:r>
            <a:r>
              <a:rPr lang="tr-TR" sz="1200" dirty="0"/>
              <a:t>çevresinde internet kafe ve benzeri oyun ve eğlence mekanlarının </a:t>
            </a:r>
            <a:r>
              <a:rPr lang="tr-TR" sz="1200" dirty="0" smtClean="0"/>
              <a:t>bulunması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Arkadaş </a:t>
            </a:r>
            <a:r>
              <a:rPr lang="tr-TR" sz="1200" dirty="0"/>
              <a:t>çevresinde kötü alışkanlıkları ve madde bağımlılığı olan kişi veya öğrencilerin </a:t>
            </a:r>
            <a:r>
              <a:rPr lang="tr-TR" sz="1200" dirty="0" smtClean="0"/>
              <a:t>bulunması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 </a:t>
            </a:r>
            <a:r>
              <a:rPr lang="tr-TR" sz="1200" dirty="0"/>
              <a:t>çevresinde ve içinde güvenliğin yetersiz olması, öğrencinin okulda kendisini güven içinde </a:t>
            </a:r>
            <a:r>
              <a:rPr lang="tr-TR" sz="1200" dirty="0" smtClean="0"/>
              <a:t>hissetmemesi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/>
              <a:t>Çevrenin okula ve öğrencilere bakışının ve yargısının olumsuz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Okulun </a:t>
            </a:r>
            <a:r>
              <a:rPr lang="tr-TR" sz="1200" dirty="0"/>
              <a:t>merkeze ya da eve uzak </a:t>
            </a:r>
            <a:r>
              <a:rPr lang="tr-TR" sz="1200" dirty="0" smtClean="0"/>
              <a:t>olması</a:t>
            </a:r>
          </a:p>
          <a:p>
            <a:endParaRPr lang="tr-T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200" dirty="0" smtClean="0"/>
              <a:t>Öğrencinin </a:t>
            </a:r>
            <a:r>
              <a:rPr lang="tr-TR" sz="1200" dirty="0"/>
              <a:t>zorbalığa uğraması</a:t>
            </a:r>
          </a:p>
        </p:txBody>
      </p:sp>
      <p:pic>
        <p:nvPicPr>
          <p:cNvPr id="7170" name="Picture 2" descr="D:\Users\Hp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5646"/>
            <a:ext cx="41102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8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3810</TotalTime>
  <Words>602</Words>
  <Application>Microsoft Office PowerPoint</Application>
  <PresentationFormat>Ekran Gösterisi (16:9)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198</cp:revision>
  <dcterms:created xsi:type="dcterms:W3CDTF">2017-11-01T05:55:49Z</dcterms:created>
  <dcterms:modified xsi:type="dcterms:W3CDTF">2023-08-28T11:43:29Z</dcterms:modified>
</cp:coreProperties>
</file>