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2"/>
  </p:notesMasterIdLst>
  <p:sldIdLst>
    <p:sldId id="369" r:id="rId2"/>
    <p:sldId id="344" r:id="rId3"/>
    <p:sldId id="351"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68" r:id="rId21"/>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a:solidFill>
                  <a:srgbClr val="FF0000"/>
                </a:solidFill>
              </a:rPr>
              <a:t>DİKKAT</a:t>
            </a:r>
          </a:p>
          <a:p>
            <a:pPr algn="ctr"/>
            <a:r>
              <a:rPr lang="tr-TR" sz="2400" b="1" dirty="0">
                <a:solidFill>
                  <a:srgbClr val="FF0000"/>
                </a:solidFill>
              </a:rPr>
              <a:t>GELİŞTİRME ÇALIŞMALARI</a:t>
            </a:r>
          </a:p>
          <a:p>
            <a:pPr algn="ctr"/>
            <a:r>
              <a:rPr lang="tr-TR" sz="2400" b="1" dirty="0" smtClean="0">
                <a:solidFill>
                  <a:srgbClr val="FF0000"/>
                </a:solidFill>
              </a:rPr>
              <a:t>(</a:t>
            </a:r>
            <a:r>
              <a:rPr lang="tr-TR" sz="2400" b="1" dirty="0">
                <a:solidFill>
                  <a:srgbClr val="FF0000"/>
                </a:solidFill>
              </a:rPr>
              <a:t>VELİLERE YÖNELİK)</a:t>
            </a: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3" descr="D:\Users\Hp\Desktop\depositphotos_48503641-stock-illustration-cartoon-children-sitting-at-school.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44208" y="16524"/>
            <a:ext cx="2545766" cy="222257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D:\Users\Hp\Desktop\timthumb.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38599" y="3219822"/>
            <a:ext cx="2424122" cy="1853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4622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4247317"/>
          </a:xfrm>
          <a:prstGeom prst="rect">
            <a:avLst/>
          </a:prstGeom>
        </p:spPr>
        <p:txBody>
          <a:bodyPr wrap="square">
            <a:spAutoFit/>
          </a:bodyPr>
          <a:lstStyle/>
          <a:p>
            <a:r>
              <a:rPr lang="tr-TR" dirty="0" smtClean="0"/>
              <a:t>Çocukların günlük yaşamlarında yaşadığı öfke , korku, kaygı,stres gibi olumsuz duygular zihinlerinde çalkantıya neden olur ve dikkat sorunları yaşamalarına neden olabilir.</a:t>
            </a:r>
            <a:br>
              <a:rPr lang="tr-TR" dirty="0" smtClean="0"/>
            </a:br>
            <a:endParaRPr lang="tr-TR" dirty="0" smtClean="0"/>
          </a:p>
          <a:p>
            <a:pPr>
              <a:buFont typeface="Wingdings" pitchFamily="2" charset="2"/>
              <a:buChar char="Ø"/>
            </a:pPr>
            <a:r>
              <a:rPr lang="tr-TR" dirty="0" smtClean="0"/>
              <a:t> Yeni bir yere taşınmak,yeni bir okula gitmek</a:t>
            </a:r>
          </a:p>
          <a:p>
            <a:pPr>
              <a:buFont typeface="Wingdings" pitchFamily="2" charset="2"/>
              <a:buChar char="Ø"/>
            </a:pPr>
            <a:r>
              <a:rPr lang="tr-TR" dirty="0" smtClean="0"/>
              <a:t> Arkadaşları tarafından alay edilip aşağılanmak </a:t>
            </a:r>
          </a:p>
          <a:p>
            <a:pPr>
              <a:buFont typeface="Wingdings" pitchFamily="2" charset="2"/>
              <a:buChar char="Ø"/>
            </a:pPr>
            <a:r>
              <a:rPr lang="tr-TR" dirty="0" smtClean="0"/>
              <a:t> Boşanma ,ölüm gibi nedenlerle anne ya da babayı kaybetmek</a:t>
            </a:r>
          </a:p>
          <a:p>
            <a:pPr>
              <a:buFont typeface="Wingdings" pitchFamily="2" charset="2"/>
              <a:buChar char="Ø"/>
            </a:pPr>
            <a:r>
              <a:rPr lang="tr-TR" dirty="0" smtClean="0"/>
              <a:t> Okulda düşük notlar almak</a:t>
            </a:r>
          </a:p>
          <a:p>
            <a:pPr>
              <a:buFont typeface="Wingdings" pitchFamily="2" charset="2"/>
              <a:buChar char="Ø"/>
            </a:pPr>
            <a:r>
              <a:rPr lang="tr-TR" dirty="0" smtClean="0"/>
              <a:t> Anne baba tartışması</a:t>
            </a:r>
          </a:p>
          <a:p>
            <a:pPr>
              <a:buFont typeface="Wingdings" pitchFamily="2" charset="2"/>
              <a:buChar char="Ø"/>
            </a:pPr>
            <a:r>
              <a:rPr lang="tr-TR" dirty="0" smtClean="0"/>
              <a:t> Şiddete maruz kalmak </a:t>
            </a:r>
          </a:p>
          <a:p>
            <a:pPr>
              <a:buFont typeface="Wingdings" pitchFamily="2" charset="2"/>
              <a:buChar char="Ø"/>
            </a:pPr>
            <a:r>
              <a:rPr lang="tr-TR" dirty="0" smtClean="0"/>
              <a:t> Terk edilmek</a:t>
            </a:r>
          </a:p>
          <a:p>
            <a:pPr>
              <a:buFont typeface="Wingdings" pitchFamily="2" charset="2"/>
              <a:buChar char="Ø"/>
            </a:pPr>
            <a:r>
              <a:rPr lang="tr-TR" dirty="0" smtClean="0"/>
              <a:t> İnsanlar önünde utandırılmak</a:t>
            </a:r>
          </a:p>
          <a:p>
            <a:pPr>
              <a:buFont typeface="Wingdings" pitchFamily="2" charset="2"/>
              <a:buChar char="Ø"/>
            </a:pPr>
            <a:r>
              <a:rPr lang="tr-TR" dirty="0" smtClean="0"/>
              <a:t> Yeni bir kardeş</a:t>
            </a:r>
          </a:p>
          <a:p>
            <a:r>
              <a:rPr lang="tr-TR" dirty="0" smtClean="0"/>
              <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3970318"/>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b="1" dirty="0" smtClean="0"/>
              <a:t> </a:t>
            </a:r>
            <a:r>
              <a:rPr lang="tr-TR" dirty="0" smtClean="0"/>
              <a:t>Çocuğunuzla sık sık konuşun,sohbet edin onun dünyasını anlamaya çalışın</a:t>
            </a:r>
          </a:p>
          <a:p>
            <a:endParaRPr lang="tr-TR" dirty="0" smtClean="0"/>
          </a:p>
          <a:p>
            <a:pPr>
              <a:buFont typeface="Wingdings" pitchFamily="2" charset="2"/>
              <a:buChar char="Ø"/>
            </a:pPr>
            <a:r>
              <a:rPr lang="tr-TR" dirty="0" smtClean="0"/>
              <a:t> Çocuğunuzu dinleyin</a:t>
            </a:r>
          </a:p>
          <a:p>
            <a:endParaRPr lang="tr-TR" dirty="0" smtClean="0"/>
          </a:p>
          <a:p>
            <a:pPr>
              <a:buFont typeface="Wingdings" pitchFamily="2" charset="2"/>
              <a:buChar char="Ø"/>
            </a:pPr>
            <a:r>
              <a:rPr lang="tr-TR" dirty="0" smtClean="0"/>
              <a:t> Çocuğunuzun stresli olduğunu hissettiğinizde bu durumun farkında olduğunuzu ona yardımcı olmak için hazır olduğunuz mesajı verin</a:t>
            </a:r>
          </a:p>
          <a:p>
            <a:pPr>
              <a:buFont typeface="Wingdings" pitchFamily="2" charset="2"/>
              <a:buChar char="Ø"/>
            </a:pPr>
            <a:endParaRPr lang="tr-TR" b="1" dirty="0" smtClean="0"/>
          </a:p>
          <a:p>
            <a:pPr>
              <a:buFont typeface="Wingdings" pitchFamily="2" charset="2"/>
              <a:buChar char="Ø"/>
            </a:pPr>
            <a:r>
              <a:rPr lang="tr-TR" b="1" dirty="0" smtClean="0"/>
              <a:t> </a:t>
            </a:r>
            <a:r>
              <a:rPr lang="tr-TR" dirty="0" smtClean="0"/>
              <a:t>Çocuğunuza her insanın yaşamında zor zamanları olabileceğini ,istersek sorunlarımızla baş edebileceğimiz fikrini öğretin.Kendi yaşamınızdan anılarınızı çocuğunuzla paylaşın.</a:t>
            </a:r>
            <a:endParaRPr lang="tr-TR" b="1" dirty="0" smtClean="0"/>
          </a:p>
          <a:p>
            <a:r>
              <a:rPr lang="tr-TR" dirty="0" smtClean="0"/>
              <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847207"/>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sz="1600" dirty="0" smtClean="0"/>
              <a:t> Çocuğunuzun olumsuz iç konuşmalar yerine daha olumlu iç konuşmalar yapmasını sağlayın. Çocuğunuza düşüncelerini olumlu yöne çevirmek konusunda yardımcı olun. </a:t>
            </a:r>
          </a:p>
          <a:p>
            <a:pPr>
              <a:buFont typeface="Wingdings" pitchFamily="2" charset="2"/>
              <a:buChar char="Ø"/>
            </a:pPr>
            <a:endParaRPr lang="tr-TR" sz="1600" dirty="0" smtClean="0"/>
          </a:p>
          <a:p>
            <a:pPr>
              <a:buFont typeface="Wingdings" pitchFamily="2" charset="2"/>
              <a:buChar char="Ø"/>
            </a:pPr>
            <a:r>
              <a:rPr lang="tr-TR" sz="1600" dirty="0" smtClean="0"/>
              <a:t> Çocuğunuzun düzenli uyku alışkanlığı kazanması her gün belli saatte yatağa gitmesi ve belli süre uyuması için bir yaşam düzeni oluşturun.</a:t>
            </a:r>
            <a:br>
              <a:rPr lang="tr-TR" sz="1600" dirty="0" smtClean="0"/>
            </a:br>
            <a:endParaRPr lang="tr-TR" sz="1600" dirty="0" smtClean="0"/>
          </a:p>
          <a:p>
            <a:pPr>
              <a:buFont typeface="Wingdings" pitchFamily="2" charset="2"/>
              <a:buChar char="Ø"/>
            </a:pPr>
            <a:r>
              <a:rPr lang="tr-TR" sz="1600" dirty="0" smtClean="0"/>
              <a:t> Çocuğunuzun her sabah düzenli olarak sağlıklı bir kahvaltı yapmasını sağlayın.</a:t>
            </a:r>
            <a:br>
              <a:rPr lang="tr-TR" sz="1600" dirty="0" smtClean="0"/>
            </a:br>
            <a:endParaRPr lang="tr-TR" sz="1600" dirty="0" smtClean="0"/>
          </a:p>
          <a:p>
            <a:pPr>
              <a:buFont typeface="Wingdings" pitchFamily="2" charset="2"/>
              <a:buChar char="Ø"/>
            </a:pPr>
            <a:r>
              <a:rPr lang="tr-TR" sz="1600" dirty="0" smtClean="0"/>
              <a:t> Çocuğunuzun çalışma sisteminde uzun süren çalışma süreleri yerine çocuğunuza uygun olarak belli süre aralıkları belirleyin.Çocuğunuzun zihninin en yüksek performansta çalıştığı anları izleyin ve kaydını tutun.</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970318"/>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dirty="0" smtClean="0"/>
              <a:t> Çocuğunuzu gözlemleyin. Zorlandığı yarım bıraktığı etkinlikleri fark etmeye çalışın, zorlandığı noktalarda ona destek olun ,seçenekler öne sunarak zorlandığı noktaları aşmasına yardımcı olun.</a:t>
            </a:r>
          </a:p>
          <a:p>
            <a:pPr>
              <a:buFont typeface="Wingdings" pitchFamily="2" charset="2"/>
              <a:buChar char="Ø"/>
            </a:pPr>
            <a:endParaRPr lang="tr-TR" dirty="0" smtClean="0"/>
          </a:p>
          <a:p>
            <a:pPr>
              <a:buFont typeface="Wingdings" pitchFamily="2" charset="2"/>
              <a:buChar char="Ø"/>
            </a:pPr>
            <a:r>
              <a:rPr lang="tr-TR" dirty="0" smtClean="0"/>
              <a:t> Vitamin eksiklikleri dikkatlerinin azalmasına neden olur.özellikle demir eksikliği zayıf konsantrasyona sebep olur,taze sıkılmış meyve suları konsantrasyonu olumlu etkiler.</a:t>
            </a:r>
          </a:p>
          <a:p>
            <a:pPr>
              <a:buFont typeface="Wingdings" pitchFamily="2" charset="2"/>
              <a:buChar char="Ø"/>
            </a:pPr>
            <a:endParaRPr lang="tr-TR" dirty="0" smtClean="0"/>
          </a:p>
          <a:p>
            <a:pPr>
              <a:buFont typeface="Wingdings" pitchFamily="2" charset="2"/>
              <a:buChar char="Ø"/>
            </a:pPr>
            <a:r>
              <a:rPr lang="tr-TR" dirty="0" smtClean="0"/>
              <a:t> Bazen de çocuğunuzun beklemesini gerektiren fırsatlar oluşturun.Çocuğunuz sizden hemen bir şeyi yapmanızı istediğinde sizin bitirmek zorunda olduğunuz bir işiniz varsa ona beklemesini söyleyin ve bir saat vererek ne zamana kadar bekleyeceğini söyleyin.</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416320"/>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dirty="0" smtClean="0"/>
              <a:t> Dikkatin toplanabilmesi için planlı çalışma önemlidir. Gerçekçi ve uygulanabilir şekilde düzenlenen bir plan çocuğun başarı duygusunu yaşamasına neden olur ve kendine güveninin artmasını sağlar böylece çocukta olumlu benlik algısı gelişmiş olur.</a:t>
            </a:r>
          </a:p>
          <a:p>
            <a:pPr>
              <a:buFont typeface="Wingdings" pitchFamily="2" charset="2"/>
              <a:buChar char="Ø"/>
            </a:pPr>
            <a:endParaRPr lang="tr-TR" dirty="0" smtClean="0"/>
          </a:p>
          <a:p>
            <a:pPr>
              <a:buFont typeface="Wingdings" pitchFamily="2" charset="2"/>
              <a:buChar char="Ø"/>
            </a:pPr>
            <a:r>
              <a:rPr lang="tr-TR" dirty="0" smtClean="0"/>
              <a:t> Yemek yerken gazete okumak, ya da bir başkasını dinlerken gazeteye göz atmak dikkatin dağılmasına neden olmaktadır. Aynı zamanda böyle davranan yetişkinler çocuklara kötü model olmaktadırlar. Eğer anne-babalar kendi dikkat toplama yetilerini geliştirirlerse çocuklarının da dikkatlerini bir konu üzerine toplayabilmelerine yardımcı olurlar.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970318"/>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dirty="0" smtClean="0"/>
              <a:t> Anne-babalar çocuklarının rahatsız olmayacakları bir ortamda çalışmalarına olanak sağlamalıdırlar. Böylece çocuklarının ödevlerini yapmalarına önem verdiklerini de göstermiş olurlar.Çamaşır,bulaşık makinesi çalışırken, elektrik süpürgesi ile ev süpürülürken, telefon konuşması yapılırken, televizyon açıkken ya da küçük kardeşler oynarken, büyük çocuğun ev ödevine dikkatini toplaması beklenmemelidir. Bazı çocuklar dışarıdan gelen uyaranları ayırt etmede güçlük çekerler ve bu gürültüler onun dikkatini dağıtabilir.</a:t>
            </a:r>
          </a:p>
          <a:p>
            <a:pPr>
              <a:buFont typeface="Wingdings" pitchFamily="2" charset="2"/>
              <a:buChar char="Ø"/>
            </a:pPr>
            <a:endParaRPr lang="tr-TR" dirty="0" smtClean="0"/>
          </a:p>
          <a:p>
            <a:pPr>
              <a:buFont typeface="Wingdings" pitchFamily="2" charset="2"/>
              <a:buChar char="Ø"/>
            </a:pPr>
            <a:r>
              <a:rPr lang="tr-TR" dirty="0" smtClean="0"/>
              <a:t> Masanın üzerinde sadece öğrenilecek konu ile ilgili malzemelerin bulunması önemlidir. Gazete, oyuncaklar ya da daha başka konu dışı malzemeler dikkati dağıtabilir, gözden uzakta tutulmalıdır. Masa camın kenarında olmamalı ve ışık alan bir yerde olmalıdır.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416320"/>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dirty="0" smtClean="0"/>
              <a:t> Dikkatin dağılmasının önemli nedenlerinden biri de evde mutlu olmamaktır. Evde anne-baba arasındaki geçimsizlikler, ayrılıklar, acılar çocuğun dikkatinin dağılmasına neden olmaktadır ya da utangaçlık, başarısızlık korkusu,kendine güvenmeme gibi kişilik özellikleri oluşmaktadır.</a:t>
            </a:r>
          </a:p>
          <a:p>
            <a:pPr>
              <a:buFont typeface="Wingdings" pitchFamily="2" charset="2"/>
              <a:buChar char="Ø"/>
            </a:pPr>
            <a:endParaRPr lang="tr-TR" dirty="0" smtClean="0"/>
          </a:p>
          <a:p>
            <a:pPr>
              <a:buFont typeface="Wingdings" pitchFamily="2" charset="2"/>
              <a:buChar char="Ø"/>
            </a:pPr>
            <a:r>
              <a:rPr lang="tr-TR" dirty="0" smtClean="0"/>
              <a:t> Gün boyunca çocukla bir şeyler yapılmalı, yapılacak işlerin programını yapmalı, yapılacak işlerin kurallarını koyulmalıdır. Olanak buldukça çocuğa sorumluluk verilmelidir.</a:t>
            </a:r>
          </a:p>
          <a:p>
            <a:pPr>
              <a:buFont typeface="Wingdings" pitchFamily="2" charset="2"/>
              <a:buChar char="Ø"/>
            </a:pPr>
            <a:endParaRPr lang="tr-TR" dirty="0" smtClean="0"/>
          </a:p>
          <a:p>
            <a:pPr>
              <a:buFont typeface="Wingdings" pitchFamily="2" charset="2"/>
              <a:buChar char="Ø"/>
            </a:pPr>
            <a:r>
              <a:rPr lang="tr-TR" dirty="0" smtClean="0"/>
              <a:t> Çocuğun evde yüksek sesle kitap okumasını sağlayın.</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416320"/>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dirty="0" smtClean="0"/>
              <a:t> Hem çocuk hem yetişkin dikkat eksikliği tedavisinde en etkili yöntemlerden biri de spor yapmaktır. Sportif faaliyetler, enerjinin fazlasını kullanmayı, dikkati tek bir noktaya yoğunlaştırmayı ve hormonların ve beyin hücrelerinin uyarılmasını sağlar. Basketbol, voleybol ya da futbol gibi takım sporlarını veya yüzme, ip atlama ve koşma gibi kişisel spor faaliyetlerini teşvik edin.</a:t>
            </a:r>
          </a:p>
          <a:p>
            <a:pPr>
              <a:buFont typeface="Wingdings" pitchFamily="2" charset="2"/>
              <a:buChar char="Ø"/>
            </a:pPr>
            <a:endParaRPr lang="tr-TR" dirty="0" smtClean="0"/>
          </a:p>
          <a:p>
            <a:pPr>
              <a:buFont typeface="Wingdings" pitchFamily="2" charset="2"/>
              <a:buChar char="Ø"/>
            </a:pPr>
            <a:r>
              <a:rPr lang="tr-TR" dirty="0" smtClean="0"/>
              <a:t> Televizyon, bilgisayar oyunları sınırlandırılmalıdır. İlköğretim çağındaki  çocukların televizyon ve bilgisayar oyunları günde en çok bir buçuk saat vakit geçirmeleri yeterlidir.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139321"/>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dirty="0" smtClean="0"/>
              <a:t> ‘Çok dikkatsizsin, geri zekalı sana kırk kere söyledim, hala dikkat etmiyorsun,önüne bak’ gibi cümleler çocukta yetersizlik ve becerisizlik duygularına neden olur. Emirle kimseye ders çalıştıramazsınız. “Çalış, çalış!” demekle de kimse ders çalışmaz. Yapılacak en iyi şeylerden biri,ödev yapmayı gündelik bir alışkanlık haline sokacak bir düzen kurmada çocuğa yardımcı olmaktır.</a:t>
            </a:r>
          </a:p>
          <a:p>
            <a:pPr>
              <a:buFont typeface="Wingdings" pitchFamily="2" charset="2"/>
              <a:buChar char="Ø"/>
            </a:pPr>
            <a:endParaRPr lang="tr-TR" dirty="0" smtClean="0"/>
          </a:p>
          <a:p>
            <a:pPr>
              <a:buFont typeface="Wingdings" pitchFamily="2" charset="2"/>
              <a:buChar char="Ø"/>
            </a:pPr>
            <a:r>
              <a:rPr lang="tr-TR" dirty="0" smtClean="0"/>
              <a:t> Çocuğunuzun yaşına ve ihtiyacına uygun bir çalışma programı oluşturun. Birlikte bir çalışma saati belirleyin.</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4247317"/>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dirty="0" smtClean="0"/>
              <a:t> Çocuğunuza, zamanını doğru kullanması hususunda örnek olun. Mesela, ona gezme veya televizyon izleme konusunda ölçülü olmasını tavsiye ederken, siz de bunları ölçülü yapın.</a:t>
            </a:r>
          </a:p>
          <a:p>
            <a:pPr>
              <a:buFont typeface="Wingdings" pitchFamily="2" charset="2"/>
              <a:buChar char="Ø"/>
            </a:pPr>
            <a:endParaRPr lang="tr-TR" dirty="0" smtClean="0"/>
          </a:p>
          <a:p>
            <a:pPr>
              <a:buFont typeface="Wingdings" pitchFamily="2" charset="2"/>
              <a:buChar char="Ø"/>
            </a:pPr>
            <a:r>
              <a:rPr lang="tr-TR" dirty="0" smtClean="0"/>
              <a:t> Çocuğunuzla her gün okul ve onunla ilişkili konularla ilgili sohbet etmek için zaman ayırmaya çalışın.</a:t>
            </a:r>
          </a:p>
          <a:p>
            <a:pPr>
              <a:buFont typeface="Wingdings" pitchFamily="2" charset="2"/>
              <a:buChar char="Ø"/>
            </a:pPr>
            <a:endParaRPr lang="tr-TR" dirty="0" smtClean="0"/>
          </a:p>
          <a:p>
            <a:pPr>
              <a:buFont typeface="Wingdings" pitchFamily="2" charset="2"/>
              <a:buChar char="Ø"/>
            </a:pPr>
            <a:r>
              <a:rPr lang="tr-TR" dirty="0" smtClean="0"/>
              <a:t> Her zaman başarısının arkasından maddi bir ödül vermeyin. Başarısının başlı başına bir ödül olduğunu anlamasını sağlayın.</a:t>
            </a:r>
          </a:p>
          <a:p>
            <a:pPr>
              <a:buFont typeface="Wingdings" pitchFamily="2" charset="2"/>
              <a:buChar char="Ø"/>
            </a:pPr>
            <a:endParaRPr lang="tr-TR" dirty="0" smtClean="0"/>
          </a:p>
          <a:p>
            <a:pPr>
              <a:buFont typeface="Wingdings" pitchFamily="2" charset="2"/>
              <a:buChar char="Ø"/>
            </a:pPr>
            <a:r>
              <a:rPr lang="tr-TR" dirty="0" smtClean="0"/>
              <a:t> Çocuğunuzun ödevlerine karışmaktan ve onun yerine ödevleri yapmaktan kaçının.</a:t>
            </a:r>
          </a:p>
          <a:p>
            <a:pPr>
              <a:buFont typeface="Wingdings" pitchFamily="2" charset="2"/>
              <a:buChar char="Ø"/>
            </a:pPr>
            <a:endParaRPr lang="tr-TR" dirty="0" smtClean="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347614"/>
            <a:ext cx="3816424" cy="2585323"/>
          </a:xfrm>
          <a:prstGeom prst="rect">
            <a:avLst/>
          </a:prstGeom>
        </p:spPr>
        <p:txBody>
          <a:bodyPr wrap="square">
            <a:spAutoFit/>
          </a:bodyPr>
          <a:lstStyle/>
          <a:p>
            <a:pPr marL="342900" indent="-342900">
              <a:buFont typeface="Arial" panose="020B0604020202020204" pitchFamily="34" charset="0"/>
              <a:buChar char="•"/>
            </a:pPr>
            <a:r>
              <a:rPr lang="tr-TR" b="1" i="1" dirty="0" smtClean="0">
                <a:solidFill>
                  <a:srgbClr val="FF0000"/>
                </a:solidFill>
                <a:cs typeface="Times New Roman" panose="02020603050405020304" pitchFamily="18" charset="0"/>
              </a:rPr>
              <a:t>Dikkat; </a:t>
            </a:r>
            <a:r>
              <a:rPr lang="tr-TR" dirty="0"/>
              <a:t>b</a:t>
            </a:r>
            <a:r>
              <a:rPr lang="tr-TR" dirty="0" smtClean="0"/>
              <a:t>ir </a:t>
            </a:r>
            <a:r>
              <a:rPr lang="tr-TR" dirty="0"/>
              <a:t>hedefe yönelik bilinçli ve </a:t>
            </a:r>
            <a:r>
              <a:rPr lang="tr-TR" dirty="0" smtClean="0"/>
              <a:t>algıdır.</a:t>
            </a:r>
            <a:endParaRPr lang="tr-TR" dirty="0" smtClean="0">
              <a:cs typeface="Times New Roman" panose="02020603050405020304" pitchFamily="18" charset="0"/>
            </a:endParaRPr>
          </a:p>
          <a:p>
            <a:pPr marL="342900" indent="-342900">
              <a:buFont typeface="Arial" panose="020B0604020202020204" pitchFamily="34" charset="0"/>
              <a:buChar char="•"/>
            </a:pPr>
            <a:endParaRPr lang="tr-TR" dirty="0" smtClean="0">
              <a:cs typeface="Times New Roman" panose="02020603050405020304" pitchFamily="18" charset="0"/>
            </a:endParaRPr>
          </a:p>
          <a:p>
            <a:pPr marL="342900" indent="-342900">
              <a:buFont typeface="Arial" panose="020B0604020202020204" pitchFamily="34" charset="0"/>
              <a:buChar char="•"/>
            </a:pPr>
            <a:r>
              <a:rPr lang="tr-TR" b="1" i="1" dirty="0" smtClean="0">
                <a:solidFill>
                  <a:srgbClr val="FF0000"/>
                </a:solidFill>
                <a:cs typeface="Times New Roman" panose="02020603050405020304" pitchFamily="18" charset="0"/>
              </a:rPr>
              <a:t>Konsantrasyon;</a:t>
            </a:r>
            <a:r>
              <a:rPr lang="tr-TR" dirty="0" smtClean="0">
                <a:cs typeface="Times New Roman" panose="02020603050405020304" pitchFamily="18" charset="0"/>
              </a:rPr>
              <a:t> </a:t>
            </a:r>
            <a:r>
              <a:rPr lang="tr-TR" dirty="0"/>
              <a:t>b</a:t>
            </a:r>
            <a:r>
              <a:rPr lang="tr-TR" dirty="0" smtClean="0"/>
              <a:t>ir </a:t>
            </a:r>
            <a:r>
              <a:rPr lang="tr-TR" dirty="0"/>
              <a:t>konuya zihinsel olarak belli bir süre odaklanabilme ve yoğunlaşmış dikkat halidir</a:t>
            </a:r>
            <a:r>
              <a:rPr lang="tr-TR" dirty="0" smtClean="0"/>
              <a:t>. </a:t>
            </a:r>
            <a:r>
              <a:rPr lang="tr-TR" dirty="0"/>
              <a:t>B</a:t>
            </a:r>
            <a:r>
              <a:rPr lang="tr-TR" dirty="0" smtClean="0"/>
              <a:t>ütün </a:t>
            </a:r>
            <a:r>
              <a:rPr lang="tr-TR" dirty="0"/>
              <a:t>dikkatin bir noktaya toplanması ve algının en yüksek performansına ulaşmasıdır.</a:t>
            </a:r>
            <a:endParaRPr lang="tr-TR" dirty="0">
              <a:cs typeface="Times New Roman" panose="02020603050405020304" pitchFamily="18" charset="0"/>
            </a:endParaRPr>
          </a:p>
        </p:txBody>
      </p:sp>
      <p:pic>
        <p:nvPicPr>
          <p:cNvPr id="2050" name="Picture 2" descr="D:\Users\Hp\Desktop\iyi-davranis-konsantrasy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9005" y="843558"/>
            <a:ext cx="3904995" cy="3878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2862322"/>
          </a:xfrm>
          <a:prstGeom prst="rect">
            <a:avLst/>
          </a:prstGeom>
        </p:spPr>
        <p:txBody>
          <a:bodyPr wrap="square">
            <a:spAutoFit/>
          </a:bodyPr>
          <a:lstStyle/>
          <a:p>
            <a:r>
              <a:rPr lang="tr-TR" b="1" dirty="0" smtClean="0">
                <a:solidFill>
                  <a:srgbClr val="FF0000"/>
                </a:solidFill>
              </a:rPr>
              <a:t>AİLELERE ÖNERİLER</a:t>
            </a:r>
          </a:p>
          <a:p>
            <a:endParaRPr lang="tr-TR" b="1" dirty="0" smtClean="0">
              <a:solidFill>
                <a:srgbClr val="FF0000"/>
              </a:solidFill>
            </a:endParaRPr>
          </a:p>
          <a:p>
            <a:pPr>
              <a:buFont typeface="Wingdings" pitchFamily="2" charset="2"/>
              <a:buChar char="Ø"/>
            </a:pPr>
            <a:r>
              <a:rPr lang="tr-TR" dirty="0" smtClean="0"/>
              <a:t> Bir resmi alır o resim hakkında birlikte tartışabilirsiniz.</a:t>
            </a:r>
          </a:p>
          <a:p>
            <a:r>
              <a:rPr lang="tr-TR" dirty="0" smtClean="0"/>
              <a:t>‘’Bu resimde ne görüyorsun?’’Bu resim hoşuna gitti mi? Ya da ne hoşuna gitmedi?’’ gibi.</a:t>
            </a:r>
          </a:p>
          <a:p>
            <a:endParaRPr lang="tr-TR" dirty="0" smtClean="0"/>
          </a:p>
          <a:p>
            <a:pPr>
              <a:buFont typeface="Wingdings" pitchFamily="2" charset="2"/>
              <a:buChar char="Ø"/>
            </a:pPr>
            <a:r>
              <a:rPr lang="tr-TR" dirty="0" smtClean="0"/>
              <a:t> Birbirine benzeyen iki resimde 8 – 10 farklılığı buldurma, labirent oyunları yap-boz yapma,bulmaca çözme, çeşitli şekillerin devamını boyama, sayıları birleştirerek resim oluşturma gibi etkinliklerin yanında tangram, tetramino, pentomino, üç taş, dokuz taş gibi oyunlar oynayabilirsiniz. </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43608" y="1347614"/>
            <a:ext cx="3816424" cy="2862322"/>
          </a:xfrm>
          <a:prstGeom prst="rect">
            <a:avLst/>
          </a:prstGeom>
        </p:spPr>
        <p:txBody>
          <a:bodyPr wrap="square">
            <a:spAutoFit/>
          </a:bodyPr>
          <a:lstStyle/>
          <a:p>
            <a:pPr marL="342900" indent="-342900">
              <a:buFont typeface="Arial" panose="020B0604020202020204" pitchFamily="34" charset="0"/>
              <a:buChar char="•"/>
            </a:pPr>
            <a:r>
              <a:rPr lang="tr-TR" dirty="0"/>
              <a:t>Konsantrasyon süresi, kişiden kişiye değişebildiği gibi; aynı kişide konu ve yapılan işe göre de değişiklik gösterebilir. </a:t>
            </a:r>
            <a:r>
              <a:rPr lang="tr-TR" dirty="0" smtClean="0"/>
              <a:t>İnsan genellikle sevdiği, </a:t>
            </a:r>
            <a:r>
              <a:rPr lang="tr-TR" dirty="0"/>
              <a:t>merak </a:t>
            </a:r>
            <a:r>
              <a:rPr lang="tr-TR" dirty="0" smtClean="0"/>
              <a:t>ettiği, önemsediği </a:t>
            </a:r>
            <a:r>
              <a:rPr lang="tr-TR" dirty="0"/>
              <a:t>ve </a:t>
            </a:r>
            <a:r>
              <a:rPr lang="tr-TR" dirty="0" smtClean="0"/>
              <a:t>yapabildiği </a:t>
            </a:r>
            <a:r>
              <a:rPr lang="tr-TR" dirty="0"/>
              <a:t>işlere daha uzun süre konsantre </a:t>
            </a:r>
            <a:r>
              <a:rPr lang="tr-TR" dirty="0" smtClean="0"/>
              <a:t>olur. Derin </a:t>
            </a:r>
            <a:r>
              <a:rPr lang="tr-TR" dirty="0"/>
              <a:t>konsantrasyon, dikkati hiçbir şey üzerine yöneltmeden, zihni bu sabit dikkat halinde tutmaktan ibarettir.</a:t>
            </a:r>
            <a:endParaRPr lang="tr-TR" dirty="0">
              <a:cs typeface="Times New Roman" panose="02020603050405020304" pitchFamily="18" charset="0"/>
            </a:endParaRPr>
          </a:p>
        </p:txBody>
      </p:sp>
      <p:pic>
        <p:nvPicPr>
          <p:cNvPr id="3074" name="Picture 2" descr="D:\Users\Hp\Desktop\konsantrasyon-anlatiyo-mi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27606" y="1482631"/>
            <a:ext cx="3965501" cy="2592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3979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43608" y="1347614"/>
            <a:ext cx="7272808" cy="3139321"/>
          </a:xfrm>
          <a:prstGeom prst="rect">
            <a:avLst/>
          </a:prstGeom>
        </p:spPr>
        <p:txBody>
          <a:bodyPr wrap="square">
            <a:spAutoFit/>
          </a:bodyPr>
          <a:lstStyle/>
          <a:p>
            <a:r>
              <a:rPr lang="tr-TR" dirty="0"/>
              <a:t>Bir iş yaparken, çalışılan konuya, ya da yapılan işe dikkatini verememe, konsantre olamama hemen hemen her insanın yaşadığı temel sorunlardan biridir. </a:t>
            </a:r>
          </a:p>
          <a:p>
            <a:endParaRPr lang="tr-TR" dirty="0" smtClean="0"/>
          </a:p>
          <a:p>
            <a:r>
              <a:rPr lang="tr-TR" dirty="0" smtClean="0"/>
              <a:t>Dikkatin </a:t>
            </a:r>
            <a:r>
              <a:rPr lang="tr-TR" dirty="0"/>
              <a:t>dağılması, konsantrasyonun bozulması sebebiyle çalışma veriminin düşmesi; hem ders başında geçen sürenin uzamasına, hem de zevk veren etkinliklere daha az zaman ayırmaya yol açar. Diğer taraftan başarının düşmesi ve zevk veren etkinliklere zaman ayıramamak okuldan ve eğitimden uzaklaşmaya sebep olur. Verimli bir çalışmanın oluşması için; olumsuz etkileyicilerin tesirinde kalmadan, çalışılan konuya dikkati verebilme, konsantre olabilme ve yoğunlaşma becerilerinin kazanılması gerekir.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43608" y="1347614"/>
            <a:ext cx="7272808" cy="3416320"/>
          </a:xfrm>
          <a:prstGeom prst="rect">
            <a:avLst/>
          </a:prstGeom>
        </p:spPr>
        <p:txBody>
          <a:bodyPr wrap="square">
            <a:spAutoFit/>
          </a:bodyPr>
          <a:lstStyle/>
          <a:p>
            <a:r>
              <a:rPr lang="tr-TR" b="1" dirty="0" smtClean="0"/>
              <a:t>Çocuklar Dikkatlerini Hangi Yaşlarda Ne Kadar Süre İle Toplayabilirler?</a:t>
            </a:r>
          </a:p>
          <a:p>
            <a:r>
              <a:rPr lang="tr-TR" dirty="0" smtClean="0"/>
              <a:t/>
            </a:r>
            <a:br>
              <a:rPr lang="tr-TR" dirty="0" smtClean="0"/>
            </a:br>
            <a:r>
              <a:rPr lang="tr-TR" dirty="0" smtClean="0"/>
              <a:t>15 yaşına kadar normal gelişimi olan çocuklarda dikkat süresi; ÇOCUĞUN YAŞININ 2 KATI</a:t>
            </a:r>
          </a:p>
          <a:p>
            <a:endParaRPr lang="tr-TR" dirty="0" smtClean="0"/>
          </a:p>
          <a:p>
            <a:r>
              <a:rPr lang="tr-TR" dirty="0" smtClean="0"/>
              <a:t>Çocukların değişik durumlarda ve farklı koşullarda değişik uzunluktaki sürelerde çalışabilecekleri belirlenmiştir.</a:t>
            </a:r>
          </a:p>
          <a:p>
            <a:endParaRPr lang="tr-TR" dirty="0" smtClean="0"/>
          </a:p>
          <a:p>
            <a:r>
              <a:rPr lang="tr-TR" dirty="0" smtClean="0"/>
              <a:t>6-7 yaşındaki bir çocuğun yaklaşık bir saat hiç kıpırdamadan ders çalışması mümkün değildir.</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3970318"/>
          </a:xfrm>
          <a:prstGeom prst="rect">
            <a:avLst/>
          </a:prstGeom>
        </p:spPr>
        <p:txBody>
          <a:bodyPr wrap="square">
            <a:spAutoFit/>
          </a:bodyPr>
          <a:lstStyle/>
          <a:p>
            <a:r>
              <a:rPr lang="tr-TR" b="1" dirty="0" smtClean="0"/>
              <a:t>Dikkat toplama sorunu olan çocuklar ikiye ayrılırlar:</a:t>
            </a:r>
          </a:p>
          <a:p>
            <a:r>
              <a:rPr lang="tr-TR" dirty="0" smtClean="0"/>
              <a:t/>
            </a:r>
            <a:br>
              <a:rPr lang="tr-TR" dirty="0" smtClean="0"/>
            </a:br>
            <a:r>
              <a:rPr lang="tr-TR" b="1" dirty="0" smtClean="0"/>
              <a:t>1.Tip: </a:t>
            </a:r>
            <a:r>
              <a:rPr lang="tr-TR" dirty="0" smtClean="0"/>
              <a:t>Bu çocuklar sürekli hareket halinde, dürtüsel ve acelecidirler, Çevreden gelen tüm uyarıcılara açıktırlar ve ilgileri kolayca dağılır. Uzun bir zaman süresince herhangi bir nesneyle ilgilenemezler, etrafta sürekli gürültü yaparlar. Çevrelerindeki insanlar sürekli olarak onlardan şikayet ederler. Bu çocuklar kendilerinden istenen çalışmalara yönelemezler ve bu nedenle bir çalışmada devamlılık sağlayamazlar.</a:t>
            </a:r>
          </a:p>
          <a:p>
            <a:endParaRPr lang="tr-TR" dirty="0" smtClean="0"/>
          </a:p>
          <a:p>
            <a:r>
              <a:rPr lang="tr-TR" b="1" dirty="0" smtClean="0"/>
              <a:t>2.Tip: </a:t>
            </a:r>
            <a:r>
              <a:rPr lang="tr-TR" dirty="0" smtClean="0"/>
              <a:t>Bu çocuklar çok sessizdirler, motivasyonları düşüktür, kendi kendilerine hayallere dalarlar, isteksizdirler ve ilgisizdirler. Bir iş üzerinde özensiz, gelişi güzel çalışırlar. Bu çocuklar 1. tip çocuklar gibi çevrelerine zarar vermezler. </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3970318"/>
          </a:xfrm>
          <a:prstGeom prst="rect">
            <a:avLst/>
          </a:prstGeom>
        </p:spPr>
        <p:txBody>
          <a:bodyPr wrap="square">
            <a:spAutoFit/>
          </a:bodyPr>
          <a:lstStyle/>
          <a:p>
            <a:r>
              <a:rPr lang="tr-TR" b="1" dirty="0" smtClean="0"/>
              <a:t>Dikkat Toplama Problemlerinin Nedenleri Nelerdir?</a:t>
            </a:r>
            <a:r>
              <a:rPr lang="tr-TR" dirty="0" smtClean="0"/>
              <a:t/>
            </a:r>
            <a:br>
              <a:rPr lang="tr-TR" dirty="0" smtClean="0"/>
            </a:br>
            <a:endParaRPr lang="tr-TR" dirty="0" smtClean="0"/>
          </a:p>
          <a:p>
            <a:r>
              <a:rPr lang="tr-TR" b="1" dirty="0" smtClean="0">
                <a:solidFill>
                  <a:srgbClr val="FF0000"/>
                </a:solidFill>
              </a:rPr>
              <a:t>Biyolojik nedenler:</a:t>
            </a:r>
          </a:p>
          <a:p>
            <a:endParaRPr lang="tr-TR" b="1" dirty="0" smtClean="0">
              <a:solidFill>
                <a:srgbClr val="FF0000"/>
              </a:solidFill>
            </a:endParaRPr>
          </a:p>
          <a:p>
            <a:pPr>
              <a:buFont typeface="Wingdings" pitchFamily="2" charset="2"/>
              <a:buChar char="Ø"/>
            </a:pPr>
            <a:r>
              <a:rPr lang="tr-TR" dirty="0" smtClean="0"/>
              <a:t> Çocuğun doğum sırasında sorunlar yaşaması</a:t>
            </a:r>
          </a:p>
          <a:p>
            <a:endParaRPr lang="tr-TR" dirty="0" smtClean="0"/>
          </a:p>
          <a:p>
            <a:pPr>
              <a:buFont typeface="Wingdings" pitchFamily="2" charset="2"/>
              <a:buChar char="Ø"/>
            </a:pPr>
            <a:r>
              <a:rPr lang="tr-TR" dirty="0" smtClean="0"/>
              <a:t> Çocukluk döneminde ateşli hastalıklar</a:t>
            </a:r>
          </a:p>
          <a:p>
            <a:endParaRPr lang="tr-TR" dirty="0" smtClean="0"/>
          </a:p>
          <a:p>
            <a:pPr>
              <a:buFont typeface="Wingdings" pitchFamily="2" charset="2"/>
              <a:buChar char="Ø"/>
            </a:pPr>
            <a:r>
              <a:rPr lang="tr-TR" dirty="0" smtClean="0"/>
              <a:t> Uzun süre kullanılan bazı ilaçlar</a:t>
            </a:r>
          </a:p>
          <a:p>
            <a:endParaRPr lang="tr-TR" dirty="0" smtClean="0"/>
          </a:p>
          <a:p>
            <a:pPr>
              <a:buFont typeface="Wingdings" pitchFamily="2" charset="2"/>
              <a:buChar char="Ø"/>
            </a:pPr>
            <a:r>
              <a:rPr lang="tr-TR" dirty="0" smtClean="0"/>
              <a:t> Bebeklik döneminde şiddetli bir çarpma ya da kaza </a:t>
            </a:r>
          </a:p>
          <a:p>
            <a:endParaRPr lang="tr-TR" dirty="0" smtClean="0"/>
          </a:p>
          <a:p>
            <a:pPr>
              <a:buFont typeface="Wingdings" pitchFamily="2" charset="2"/>
              <a:buChar char="Ø"/>
            </a:pPr>
            <a:r>
              <a:rPr lang="tr-TR" dirty="0" smtClean="0"/>
              <a:t> Vücuttaki yoğun su kaybı dikkat eksikliğine neden olabilir.</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4247317"/>
          </a:xfrm>
          <a:prstGeom prst="rect">
            <a:avLst/>
          </a:prstGeom>
        </p:spPr>
        <p:txBody>
          <a:bodyPr wrap="square">
            <a:spAutoFit/>
          </a:bodyPr>
          <a:lstStyle/>
          <a:p>
            <a:r>
              <a:rPr lang="tr-TR" b="1" dirty="0" smtClean="0"/>
              <a:t>Dikkat Toplama Problemlerinin Nedenleri Nelerdir?</a:t>
            </a:r>
            <a:r>
              <a:rPr lang="tr-TR" dirty="0" smtClean="0"/>
              <a:t/>
            </a:r>
            <a:br>
              <a:rPr lang="tr-TR" dirty="0" smtClean="0"/>
            </a:br>
            <a:endParaRPr lang="tr-TR" dirty="0" smtClean="0"/>
          </a:p>
          <a:p>
            <a:r>
              <a:rPr lang="tr-TR" b="1" dirty="0" smtClean="0">
                <a:solidFill>
                  <a:srgbClr val="FF0000"/>
                </a:solidFill>
              </a:rPr>
              <a:t>Psikolojik nedenler:</a:t>
            </a:r>
          </a:p>
          <a:p>
            <a:endParaRPr lang="tr-TR" b="1" dirty="0" smtClean="0">
              <a:solidFill>
                <a:srgbClr val="FF0000"/>
              </a:solidFill>
            </a:endParaRPr>
          </a:p>
          <a:p>
            <a:pPr>
              <a:buFont typeface="Wingdings" pitchFamily="2" charset="2"/>
              <a:buChar char="Ø"/>
            </a:pPr>
            <a:r>
              <a:rPr lang="tr-TR" dirty="0" smtClean="0"/>
              <a:t> Çocuğum yaş dönemine uygun özellikler sergiliyor mu?</a:t>
            </a:r>
          </a:p>
          <a:p>
            <a:pPr>
              <a:buFont typeface="Wingdings" pitchFamily="2" charset="2"/>
              <a:buChar char="Ø"/>
            </a:pPr>
            <a:r>
              <a:rPr lang="tr-TR" dirty="0" smtClean="0"/>
              <a:t> Çocuğum kendine güveniyor mu?</a:t>
            </a:r>
          </a:p>
          <a:p>
            <a:pPr>
              <a:buFont typeface="Wingdings" pitchFamily="2" charset="2"/>
              <a:buChar char="Ø"/>
            </a:pPr>
            <a:r>
              <a:rPr lang="tr-TR" dirty="0" smtClean="0"/>
              <a:t> Gelecek hakkında umutlu mu?</a:t>
            </a:r>
          </a:p>
          <a:p>
            <a:pPr>
              <a:buFont typeface="Wingdings" pitchFamily="2" charset="2"/>
              <a:buChar char="Ø"/>
            </a:pPr>
            <a:r>
              <a:rPr lang="tr-TR" dirty="0" smtClean="0"/>
              <a:t> Yaşına uygun coşku ve cıvıltıya , neşeye sahip mi?</a:t>
            </a:r>
          </a:p>
          <a:p>
            <a:pPr>
              <a:buFont typeface="Wingdings" pitchFamily="2" charset="2"/>
              <a:buChar char="Ø"/>
            </a:pPr>
            <a:r>
              <a:rPr lang="tr-TR" dirty="0" smtClean="0"/>
              <a:t> Kendini ifade edebiliyor mu?</a:t>
            </a:r>
          </a:p>
          <a:p>
            <a:pPr>
              <a:buFont typeface="Wingdings" pitchFamily="2" charset="2"/>
              <a:buChar char="Ø"/>
            </a:pPr>
            <a:r>
              <a:rPr lang="tr-TR" dirty="0" smtClean="0"/>
              <a:t> Evinde ,okulunda kendisini mutlu hissediyor mu?</a:t>
            </a:r>
          </a:p>
          <a:p>
            <a:pPr>
              <a:buFont typeface="Wingdings" pitchFamily="2" charset="2"/>
              <a:buChar char="Ø"/>
            </a:pPr>
            <a:r>
              <a:rPr lang="tr-TR" dirty="0" smtClean="0"/>
              <a:t> Mutlu bir çocukluk yaşıyor mu?</a:t>
            </a:r>
          </a:p>
          <a:p>
            <a:pPr>
              <a:buFont typeface="Wingdings" pitchFamily="2" charset="2"/>
              <a:buChar char="Ø"/>
            </a:pPr>
            <a:r>
              <a:rPr lang="tr-TR" dirty="0" smtClean="0"/>
              <a:t> Arkadaşlarıyla ve çevresiyle olumlu ilişkiler kurabiliyor mu?</a:t>
            </a:r>
          </a:p>
          <a:p>
            <a:pPr>
              <a:buFont typeface="Wingdings" pitchFamily="2" charset="2"/>
              <a:buChar char="Ø"/>
            </a:pPr>
            <a:r>
              <a:rPr lang="tr-TR" dirty="0" smtClean="0"/>
              <a:t> Çocuğumda beni rahatsız eden alt ıslatma,parmak emme gibi uyum ve    davranış bozuklukları mevcut mu? </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4247317"/>
          </a:xfrm>
          <a:prstGeom prst="rect">
            <a:avLst/>
          </a:prstGeom>
        </p:spPr>
        <p:txBody>
          <a:bodyPr wrap="square">
            <a:spAutoFit/>
          </a:bodyPr>
          <a:lstStyle/>
          <a:p>
            <a:r>
              <a:rPr lang="tr-TR" dirty="0" smtClean="0"/>
              <a:t>Çocukların günlük yaşamlarında yaşadığı öfke , korku, kaygı,stres gibi olumsuz duygular zihinlerinde çalkantıya neden olur ve dikkat sorunları yaşamalarına neden olabilir.</a:t>
            </a:r>
            <a:br>
              <a:rPr lang="tr-TR" dirty="0" smtClean="0"/>
            </a:br>
            <a:endParaRPr lang="tr-TR" dirty="0" smtClean="0"/>
          </a:p>
          <a:p>
            <a:pPr>
              <a:buFont typeface="Wingdings" pitchFamily="2" charset="2"/>
              <a:buChar char="Ø"/>
            </a:pPr>
            <a:r>
              <a:rPr lang="tr-TR" dirty="0" smtClean="0"/>
              <a:t> Yeni bir yere taşınmak,yeni bir okula gitmek</a:t>
            </a:r>
          </a:p>
          <a:p>
            <a:pPr>
              <a:buFont typeface="Wingdings" pitchFamily="2" charset="2"/>
              <a:buChar char="Ø"/>
            </a:pPr>
            <a:r>
              <a:rPr lang="tr-TR" dirty="0" smtClean="0"/>
              <a:t> Arkadaşları tarafından alay edilip aşağılanmak </a:t>
            </a:r>
          </a:p>
          <a:p>
            <a:pPr>
              <a:buFont typeface="Wingdings" pitchFamily="2" charset="2"/>
              <a:buChar char="Ø"/>
            </a:pPr>
            <a:r>
              <a:rPr lang="tr-TR" dirty="0" smtClean="0"/>
              <a:t> Boşanma ,ölüm gibi nedenlerle anne ya da babayı kaybetmek</a:t>
            </a:r>
          </a:p>
          <a:p>
            <a:pPr>
              <a:buFont typeface="Wingdings" pitchFamily="2" charset="2"/>
              <a:buChar char="Ø"/>
            </a:pPr>
            <a:r>
              <a:rPr lang="tr-TR" dirty="0" smtClean="0"/>
              <a:t> Okulda düşük notlar almak</a:t>
            </a:r>
          </a:p>
          <a:p>
            <a:pPr>
              <a:buFont typeface="Wingdings" pitchFamily="2" charset="2"/>
              <a:buChar char="Ø"/>
            </a:pPr>
            <a:r>
              <a:rPr lang="tr-TR" dirty="0" smtClean="0"/>
              <a:t> Anne baba tartışması</a:t>
            </a:r>
          </a:p>
          <a:p>
            <a:pPr>
              <a:buFont typeface="Wingdings" pitchFamily="2" charset="2"/>
              <a:buChar char="Ø"/>
            </a:pPr>
            <a:r>
              <a:rPr lang="tr-TR" dirty="0" smtClean="0"/>
              <a:t> Şiddete maruz kalmak </a:t>
            </a:r>
          </a:p>
          <a:p>
            <a:pPr>
              <a:buFont typeface="Wingdings" pitchFamily="2" charset="2"/>
              <a:buChar char="Ø"/>
            </a:pPr>
            <a:r>
              <a:rPr lang="tr-TR" dirty="0" smtClean="0"/>
              <a:t> Terk edilmek</a:t>
            </a:r>
          </a:p>
          <a:p>
            <a:pPr>
              <a:buFont typeface="Wingdings" pitchFamily="2" charset="2"/>
              <a:buChar char="Ø"/>
            </a:pPr>
            <a:r>
              <a:rPr lang="tr-TR" dirty="0" smtClean="0"/>
              <a:t> İnsanlar önünde utandırılmak</a:t>
            </a:r>
          </a:p>
          <a:p>
            <a:pPr>
              <a:buFont typeface="Wingdings" pitchFamily="2" charset="2"/>
              <a:buChar char="Ø"/>
            </a:pPr>
            <a:r>
              <a:rPr lang="tr-TR" dirty="0" smtClean="0"/>
              <a:t> Yeni bir kardeş</a:t>
            </a:r>
          </a:p>
          <a:p>
            <a:r>
              <a:rPr lang="tr-TR" dirty="0" smtClean="0"/>
              <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3584</TotalTime>
  <Words>1098</Words>
  <Application>Microsoft Office PowerPoint</Application>
  <PresentationFormat>Ekran Gösterisi (16:9)</PresentationFormat>
  <Paragraphs>157</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174</cp:revision>
  <dcterms:created xsi:type="dcterms:W3CDTF">2017-11-01T05:55:49Z</dcterms:created>
  <dcterms:modified xsi:type="dcterms:W3CDTF">2023-08-28T11:44:47Z</dcterms:modified>
</cp:coreProperties>
</file>