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40"/>
  </p:notesMasterIdLst>
  <p:sldIdLst>
    <p:sldId id="386" r:id="rId2"/>
    <p:sldId id="265" r:id="rId3"/>
    <p:sldId id="352" r:id="rId4"/>
    <p:sldId id="353" r:id="rId5"/>
    <p:sldId id="355" r:id="rId6"/>
    <p:sldId id="354" r:id="rId7"/>
    <p:sldId id="356" r:id="rId8"/>
    <p:sldId id="357" r:id="rId9"/>
    <p:sldId id="358" r:id="rId10"/>
    <p:sldId id="359" r:id="rId11"/>
    <p:sldId id="360" r:id="rId12"/>
    <p:sldId id="361" r:id="rId13"/>
    <p:sldId id="363" r:id="rId14"/>
    <p:sldId id="362" r:id="rId15"/>
    <p:sldId id="364" r:id="rId16"/>
    <p:sldId id="365" r:id="rId17"/>
    <p:sldId id="366" r:id="rId18"/>
    <p:sldId id="367" r:id="rId19"/>
    <p:sldId id="368" r:id="rId20"/>
    <p:sldId id="369" r:id="rId21"/>
    <p:sldId id="370" r:id="rId22"/>
    <p:sldId id="371" r:id="rId23"/>
    <p:sldId id="373" r:id="rId24"/>
    <p:sldId id="372" r:id="rId25"/>
    <p:sldId id="374" r:id="rId26"/>
    <p:sldId id="376" r:id="rId27"/>
    <p:sldId id="377" r:id="rId28"/>
    <p:sldId id="375" r:id="rId29"/>
    <p:sldId id="378" r:id="rId30"/>
    <p:sldId id="380" r:id="rId31"/>
    <p:sldId id="379" r:id="rId32"/>
    <p:sldId id="381" r:id="rId33"/>
    <p:sldId id="383" r:id="rId34"/>
    <p:sldId id="382" r:id="rId35"/>
    <p:sldId id="319" r:id="rId36"/>
    <p:sldId id="328" r:id="rId37"/>
    <p:sldId id="349" r:id="rId38"/>
    <p:sldId id="385" r:id="rId39"/>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97" d="100"/>
          <a:sy n="97" d="100"/>
        </p:scale>
        <p:origin x="-63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325775"/>
            <a:ext cx="5022856" cy="1938992"/>
          </a:xfrm>
          <a:prstGeom prst="rect">
            <a:avLst/>
          </a:prstGeom>
          <a:noFill/>
        </p:spPr>
        <p:txBody>
          <a:bodyPr wrap="square" rtlCol="0">
            <a:spAutoFit/>
          </a:bodyPr>
          <a:lstStyle/>
          <a:p>
            <a:pPr algn="ctr"/>
            <a:r>
              <a:rPr lang="tr-TR" sz="2000" b="1" dirty="0">
                <a:solidFill>
                  <a:srgbClr val="FF0000"/>
                </a:solidFill>
              </a:rPr>
              <a:t>ENGEL TÜRLERİ VE TANILAMA SÜREÇLERİ/</a:t>
            </a:r>
          </a:p>
          <a:p>
            <a:pPr algn="ctr"/>
            <a:r>
              <a:rPr lang="tr-TR" sz="2000" b="1" dirty="0">
                <a:solidFill>
                  <a:srgbClr val="FF0000"/>
                </a:solidFill>
              </a:rPr>
              <a:t>ÖZEL EĞİTİM GEREKSİNİMLİ ÖĞRENCİLERİN GELİŞİM ÖZELLİKLERİ VE EĞİTİM OLANAKLARI</a:t>
            </a:r>
          </a:p>
          <a:p>
            <a:pPr algn="ctr"/>
            <a:r>
              <a:rPr lang="tr-TR" sz="2000" b="1" dirty="0">
                <a:solidFill>
                  <a:srgbClr val="FF0000"/>
                </a:solidFill>
              </a:rPr>
              <a:t>(VELİLERE YÖNELİK</a:t>
            </a:r>
            <a:r>
              <a:rPr lang="tr-TR" sz="2000" b="1" dirty="0" smtClean="0">
                <a:solidFill>
                  <a:srgbClr val="FF0000"/>
                </a:solidFill>
              </a:rPr>
              <a:t>)</a:t>
            </a:r>
            <a:endParaRPr lang="tr-TR" sz="20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ozel_cocuk.jpg"/>
          <p:cNvPicPr>
            <a:picLocks noChangeAspect="1" noChangeArrowheads="1"/>
          </p:cNvPicPr>
          <p:nvPr/>
        </p:nvPicPr>
        <p:blipFill>
          <a:blip r:embed="rId7"/>
          <a:srcRect/>
          <a:stretch>
            <a:fillRect/>
          </a:stretch>
        </p:blipFill>
        <p:spPr bwMode="auto">
          <a:xfrm>
            <a:off x="6300192" y="2795320"/>
            <a:ext cx="2651108" cy="2143140"/>
          </a:xfrm>
          <a:prstGeom prst="rect">
            <a:avLst/>
          </a:prstGeom>
          <a:noFill/>
        </p:spPr>
      </p:pic>
    </p:spTree>
    <p:extLst>
      <p:ext uri="{BB962C8B-B14F-4D97-AF65-F5344CB8AC3E}">
        <p14:creationId xmlns:p14="http://schemas.microsoft.com/office/powerpoint/2010/main" val="3722071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693319"/>
          </a:xfrm>
          <a:prstGeom prst="rect">
            <a:avLst/>
          </a:prstGeom>
        </p:spPr>
        <p:txBody>
          <a:bodyPr wrap="square">
            <a:spAutoFit/>
          </a:bodyPr>
          <a:lstStyle/>
          <a:p>
            <a:pPr algn="just"/>
            <a:r>
              <a:rPr lang="tr-TR" b="1" dirty="0" smtClean="0">
                <a:solidFill>
                  <a:srgbClr val="FF0000"/>
                </a:solidFill>
              </a:rPr>
              <a:t>ORTA ve AĞIR DÜZEY ZİHİNSEL YETERSİZLİK</a:t>
            </a:r>
          </a:p>
          <a:p>
            <a:endParaRPr lang="tr-TR" b="1" dirty="0" smtClean="0">
              <a:solidFill>
                <a:srgbClr val="FF0000"/>
              </a:solidFill>
            </a:endParaRPr>
          </a:p>
          <a:p>
            <a:r>
              <a:rPr lang="tr-TR" dirty="0" smtClean="0"/>
              <a:t>Orta düzeyde yetersizliği olan birey; zihinsel işlevler ile kavramsal, sosyal ve pratik uyum becerilerindeki sınırlılık nedeniyle temel akademik, günlük yaşam ve iş becerilerinin kazanılmasında özel eğitim ile destek eğitim hizmetlerine yoğun şekilde ihtiyaç duyan bireydir. Çocuğun sosyal çevresine uyum sağlaması için gerekli olan becerilerin kazandırılması önem arz etmektedir.</a:t>
            </a:r>
          </a:p>
          <a:p>
            <a:endParaRPr lang="tr-TR" dirty="0" smtClean="0"/>
          </a:p>
          <a:p>
            <a:r>
              <a:rPr lang="tr-TR" dirty="0" smtClean="0"/>
              <a:t>Ağır düzeyde yetersizliği olan birey; zihinsel işlevler ile kavramsal, sosyal ve pratik uyum becerilerindeki sınırlılık nedeniyle öz bakım becerilerinin öğretimi dahil olmak üzere yaşam boyu süren, yaşamın her alanında tutarlı ve yoğun özel eğitim ve destek eğitim hizmetlerine ihtiyacı olan   bireydir. Öz bakım, dil ve hareket becerilerinin kazandırılması önem arz etmektedir.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16429"/>
          </a:xfrm>
          <a:prstGeom prst="rect">
            <a:avLst/>
          </a:prstGeom>
        </p:spPr>
        <p:txBody>
          <a:bodyPr wrap="square">
            <a:spAutoFit/>
          </a:bodyPr>
          <a:lstStyle/>
          <a:p>
            <a:r>
              <a:rPr lang="tr-TR" sz="1600" b="1" dirty="0" smtClean="0"/>
              <a:t>Orta ve Ağır Düzey Zihinsel Yetersizlik tanısı olan çocukların aileleri neler yapabilir?</a:t>
            </a:r>
          </a:p>
          <a:p>
            <a:endParaRPr lang="tr-TR" b="1" dirty="0" smtClean="0"/>
          </a:p>
          <a:p>
            <a:r>
              <a:rPr lang="tr-TR" sz="1600" dirty="0" smtClean="0"/>
              <a:t>-Çocuğun var olan performansını en iyi düzeye getirebilmek için gerekli destek verilmelidir.</a:t>
            </a:r>
          </a:p>
          <a:p>
            <a:endParaRPr lang="tr-TR" sz="1600" dirty="0" smtClean="0"/>
          </a:p>
          <a:p>
            <a:r>
              <a:rPr lang="tr-TR" sz="1600" dirty="0" smtClean="0"/>
              <a:t>-Öğretimde çocuğun yaparak yaşayarak öğrenmesine fırsat verilmelidir.</a:t>
            </a:r>
          </a:p>
          <a:p>
            <a:endParaRPr lang="tr-TR" sz="1600" dirty="0" smtClean="0"/>
          </a:p>
          <a:p>
            <a:r>
              <a:rPr lang="tr-TR" sz="1600" dirty="0" smtClean="0"/>
              <a:t>-Çocuğun günlük yaşantıda kendisine yetecek kadar temel beceri ve alışkanlıkların kazandırılması konusunda destek olunmalıdır.</a:t>
            </a:r>
          </a:p>
          <a:p>
            <a:endParaRPr lang="tr-TR" sz="1600" dirty="0" smtClean="0"/>
          </a:p>
          <a:p>
            <a:r>
              <a:rPr lang="tr-TR" sz="1600" dirty="0" smtClean="0"/>
              <a:t>-Aşırı koruyucu tutumlarla çocuğun bağımsızlığının engellenmesine, kötüye kullanılmasına ve istismar edilmesine karşı önleyici tedbirlerin alınmasına çalışılmalıdır.</a:t>
            </a:r>
          </a:p>
          <a:p>
            <a:endParaRPr lang="tr-TR" sz="1600" dirty="0" smtClean="0"/>
          </a:p>
          <a:p>
            <a:r>
              <a:rPr lang="tr-TR" sz="1600" dirty="0" smtClean="0"/>
              <a:t>-Çocuğun toplumla etkileşmesine ve değişik yaşantılarda bulunmasına destek olunmalıdır.</a:t>
            </a:r>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2308324"/>
          </a:xfrm>
          <a:prstGeom prst="rect">
            <a:avLst/>
          </a:prstGeom>
        </p:spPr>
        <p:txBody>
          <a:bodyPr wrap="square">
            <a:spAutoFit/>
          </a:bodyPr>
          <a:lstStyle/>
          <a:p>
            <a:pPr algn="just"/>
            <a:r>
              <a:rPr lang="tr-TR" b="1" dirty="0" smtClean="0">
                <a:solidFill>
                  <a:srgbClr val="FF0000"/>
                </a:solidFill>
              </a:rPr>
              <a:t>OTİZM SPEKTRUM BOZUKLUĞU</a:t>
            </a:r>
          </a:p>
          <a:p>
            <a:pPr algn="just"/>
            <a:endParaRPr lang="tr-TR" b="1" dirty="0" smtClean="0">
              <a:solidFill>
                <a:srgbClr val="FF0000"/>
              </a:solidFill>
            </a:endParaRPr>
          </a:p>
          <a:p>
            <a:r>
              <a:rPr lang="tr-TR" dirty="0" smtClean="0"/>
              <a:t>Otizm Spektrum Bozukluğu; sosyalleşme ve iletişim gibi temel fonksiyonların gelişmesindeki gecikmeleri de içeren bir yaygın gelişimsel türüdür. Genetik temeller, beyindeki bazı yapısal ve farklılıklar ve nörolojik sorunlar, gebelik döneminde yaşanan beklenmedik sorunlar, doğum travmaları, çocukların yaşamlarındaki beklenmedik değişiklikler, ayrılıklar, uyaran yetersizlikleri ve stres durumları otizme neden olabilmektedir.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308872"/>
          </a:xfrm>
          <a:prstGeom prst="rect">
            <a:avLst/>
          </a:prstGeom>
        </p:spPr>
        <p:txBody>
          <a:bodyPr wrap="square">
            <a:spAutoFit/>
          </a:bodyPr>
          <a:lstStyle/>
          <a:p>
            <a:pPr algn="just"/>
            <a:r>
              <a:rPr lang="tr-TR" b="1" dirty="0" smtClean="0">
                <a:solidFill>
                  <a:srgbClr val="FF0000"/>
                </a:solidFill>
              </a:rPr>
              <a:t>OTİZM SPEKTRUM BOZUKLUĞU</a:t>
            </a:r>
          </a:p>
          <a:p>
            <a:pPr algn="just"/>
            <a:endParaRPr lang="tr-TR" b="1" dirty="0" smtClean="0">
              <a:solidFill>
                <a:srgbClr val="FF0000"/>
              </a:solidFill>
            </a:endParaRPr>
          </a:p>
          <a:p>
            <a:r>
              <a:rPr lang="tr-TR" sz="1700" dirty="0" smtClean="0"/>
              <a:t>Otizm Spektrum Bozukluğu; Sosyal etkileşim ve iletişimde zayıflık, </a:t>
            </a:r>
            <a:r>
              <a:rPr lang="tr-TR" sz="1700" dirty="0" err="1" smtClean="0"/>
              <a:t>stereotipik</a:t>
            </a:r>
            <a:r>
              <a:rPr lang="tr-TR" sz="1700" dirty="0" smtClean="0"/>
              <a:t> (yinelenen) hareketler, ilgi alanlarında kısıtlık ve sınırlı aktiviteler şeklinde kendini göstermektedir. Göstergeleri:</a:t>
            </a:r>
          </a:p>
          <a:p>
            <a:r>
              <a:rPr lang="tr-TR" sz="1700" dirty="0" smtClean="0"/>
              <a:t>-12 ay civarında bebek, mırıldanma sesleri çıkaramaz. İsteklerini işaret ederek göstermez.</a:t>
            </a:r>
          </a:p>
          <a:p>
            <a:r>
              <a:rPr lang="tr-TR" sz="1700" dirty="0" smtClean="0"/>
              <a:t>-16 aylık olduğunda tek bir sözcük kullanmaz.</a:t>
            </a:r>
          </a:p>
          <a:p>
            <a:r>
              <a:rPr lang="tr-TR" sz="1700" dirty="0" smtClean="0"/>
              <a:t>-24 aylık olduğunda iki kelimelik cümle kurmaz.</a:t>
            </a:r>
          </a:p>
          <a:p>
            <a:r>
              <a:rPr lang="tr-TR" sz="1700" dirty="0" smtClean="0"/>
              <a:t>-İsmi ile çağrıldığında tepki vermez.</a:t>
            </a:r>
          </a:p>
          <a:p>
            <a:r>
              <a:rPr lang="tr-TR" sz="1700" dirty="0" smtClean="0"/>
              <a:t>-Kazanılmış olan dil ve sosyal becerilerini kaybeder.</a:t>
            </a:r>
          </a:p>
          <a:p>
            <a:r>
              <a:rPr lang="tr-TR" sz="1700" dirty="0" smtClean="0"/>
              <a:t>-Göz kontağı kurmada zorluk çeker.</a:t>
            </a:r>
          </a:p>
          <a:p>
            <a:r>
              <a:rPr lang="tr-TR" sz="1700" dirty="0" smtClean="0"/>
              <a:t>-Oyun materyalleri ve diğer nesneleri sürekli sıraya dizer.</a:t>
            </a:r>
          </a:p>
          <a:p>
            <a:r>
              <a:rPr lang="tr-TR" sz="1700" dirty="0" smtClean="0"/>
              <a:t>-Oyun materyalleri ile nasıl oynanacağını bilmiyor gibi gözükür.</a:t>
            </a:r>
          </a:p>
          <a:p>
            <a:r>
              <a:rPr lang="tr-TR" sz="1700" dirty="0" smtClean="0"/>
              <a:t>-Belli bir nesneye aşırı derecede bağlanır.</a:t>
            </a:r>
          </a:p>
          <a:p>
            <a:r>
              <a:rPr lang="tr-TR" sz="1700" dirty="0" smtClean="0"/>
              <a:t>-Mimiklerini kullanmaz.</a:t>
            </a:r>
            <a:endParaRPr lang="tr-TR" sz="17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858180" cy="3816429"/>
          </a:xfrm>
          <a:prstGeom prst="rect">
            <a:avLst/>
          </a:prstGeom>
        </p:spPr>
        <p:txBody>
          <a:bodyPr wrap="square">
            <a:spAutoFit/>
          </a:bodyPr>
          <a:lstStyle/>
          <a:p>
            <a:r>
              <a:rPr lang="tr-TR" sz="1600" b="1" dirty="0" smtClean="0"/>
              <a:t>Otizm Spektrum Bozukluğu tanısı olan çocukların aileleri neler yapabilir?</a:t>
            </a:r>
          </a:p>
          <a:p>
            <a:endParaRPr lang="tr-TR" sz="1600" b="1" dirty="0" smtClean="0"/>
          </a:p>
          <a:p>
            <a:r>
              <a:rPr lang="tr-TR" sz="1400" dirty="0" smtClean="0"/>
              <a:t>-Çocuğun ev ortamı iyi değerlendirilmeli ve aileler ev koşullarındaki fırsatları çocuğun eğitiminde nasıl değerlendirecekleri konusunda rehberlik hizmetlerinden yararlandırılmalıdır.</a:t>
            </a:r>
          </a:p>
          <a:p>
            <a:endParaRPr lang="tr-TR" sz="1400" dirty="0" smtClean="0"/>
          </a:p>
          <a:p>
            <a:r>
              <a:rPr lang="tr-TR" sz="1400" dirty="0" smtClean="0"/>
              <a:t>-Kavram ve becerilerin öğretiminde basitten karmaşığa yol izlenmelidir.</a:t>
            </a:r>
          </a:p>
          <a:p>
            <a:endParaRPr lang="tr-TR" sz="1400" dirty="0" smtClean="0"/>
          </a:p>
          <a:p>
            <a:r>
              <a:rPr lang="tr-TR" sz="1400" dirty="0" smtClean="0"/>
              <a:t>-Öğretilen bilgilerin günlük yaşama taşınması sağlanmalıdır.</a:t>
            </a:r>
          </a:p>
          <a:p>
            <a:endParaRPr lang="tr-TR" sz="1400" dirty="0" smtClean="0"/>
          </a:p>
          <a:p>
            <a:r>
              <a:rPr lang="tr-TR" sz="1400" dirty="0" smtClean="0"/>
              <a:t>-Başarıları ödüllendirilmelidir.</a:t>
            </a:r>
          </a:p>
          <a:p>
            <a:endParaRPr lang="tr-TR" sz="1400" dirty="0" smtClean="0"/>
          </a:p>
          <a:p>
            <a:r>
              <a:rPr lang="tr-TR" sz="1400" dirty="0" smtClean="0"/>
              <a:t>-Çocuğun sosyal ortamlarda bulunmasına ve aktif rol almasına yardımcı olunmalıdır.</a:t>
            </a:r>
          </a:p>
          <a:p>
            <a:endParaRPr lang="tr-TR" sz="1400" dirty="0" smtClean="0"/>
          </a:p>
          <a:p>
            <a:r>
              <a:rPr lang="tr-TR" sz="1400" dirty="0" smtClean="0"/>
              <a:t>-Çocuğun davranışları ve davranışlarındaki değişimin takibi titizlikle yapılmalıdır.</a:t>
            </a:r>
          </a:p>
          <a:p>
            <a:endParaRPr lang="tr-TR" sz="1400" dirty="0" smtClean="0"/>
          </a:p>
          <a:p>
            <a:r>
              <a:rPr lang="tr-TR" sz="14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DİL VE KONUŞMA GÜÇLÜĞÜ</a:t>
            </a:r>
          </a:p>
          <a:p>
            <a:pPr algn="just"/>
            <a:endParaRPr lang="tr-TR" b="1" dirty="0" smtClean="0">
              <a:solidFill>
                <a:srgbClr val="FF0000"/>
              </a:solidFill>
            </a:endParaRPr>
          </a:p>
          <a:p>
            <a:pPr algn="just"/>
            <a:r>
              <a:rPr lang="tr-TR" sz="1600" dirty="0" smtClean="0"/>
              <a:t>Dil ve Konuşma Güçlüğü; zihinsel yetersizlik, işitme yetersizliği, travmatik beyin hasarı, travmatik olaylar (kaza, bir yakının kaybı, ani korkular) gibi etkenlere bağlı olarak ya da gelişimsel güçlüklere bağlı olmadan meydana gelen dil ve iletişime ilişkin güçlüklerin yaşanmasıdır.</a:t>
            </a:r>
          </a:p>
          <a:p>
            <a:pPr algn="just"/>
            <a:endParaRPr lang="tr-TR" sz="1600" dirty="0" smtClean="0"/>
          </a:p>
          <a:p>
            <a:pPr algn="just"/>
            <a:r>
              <a:rPr lang="tr-TR" sz="1600" dirty="0" smtClean="0"/>
              <a:t>-İlk seslerin gecikmeli olarak üretilmesi</a:t>
            </a:r>
          </a:p>
          <a:p>
            <a:pPr algn="just"/>
            <a:r>
              <a:rPr lang="tr-TR" sz="1600" dirty="0" smtClean="0"/>
              <a:t>-Sözcük dağarcığında yaşa bağlı olarak yavaş bir gelişimin gözlenmesi</a:t>
            </a:r>
          </a:p>
          <a:p>
            <a:pPr algn="just"/>
            <a:r>
              <a:rPr lang="tr-TR" sz="1600" dirty="0" smtClean="0"/>
              <a:t>-Bebeklik döneminde çevresel seslere tepki verirken, insan sesine tepki vermeme</a:t>
            </a:r>
          </a:p>
          <a:p>
            <a:pPr algn="just"/>
            <a:r>
              <a:rPr lang="tr-TR" sz="1600" dirty="0" smtClean="0"/>
              <a:t>-Sınırlı sayıda ve türde ses çıkarma</a:t>
            </a:r>
          </a:p>
          <a:p>
            <a:pPr algn="just"/>
            <a:r>
              <a:rPr lang="tr-TR" sz="1600" dirty="0" smtClean="0"/>
              <a:t>-Farklı istekleri belirtmek için üretilen seslerde farklılaşma</a:t>
            </a:r>
          </a:p>
          <a:p>
            <a:pPr algn="just"/>
            <a:r>
              <a:rPr lang="tr-TR" sz="1600" dirty="0" smtClean="0"/>
              <a:t>-Sesli nesneleri izlememe</a:t>
            </a:r>
          </a:p>
          <a:p>
            <a:pPr algn="just"/>
            <a:r>
              <a:rPr lang="tr-TR" sz="1600" dirty="0" smtClean="0"/>
              <a:t>-Kendisiyle ilgilenen kişi ile sınırlı sayıda ses tekrarı yapma</a:t>
            </a:r>
          </a:p>
          <a:p>
            <a:pPr algn="just"/>
            <a:r>
              <a:rPr lang="tr-TR" sz="1600" dirty="0" smtClean="0"/>
              <a:t>-Sesleri ve jestleri taklit etmeme dil ve konuşma güçlüğünün belirtileri arasındadır.</a:t>
            </a:r>
            <a:endParaRPr lang="tr-TR" sz="17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r>
              <a:rPr lang="tr-TR" sz="1600" b="1" dirty="0" smtClean="0"/>
              <a:t>Dil ve Konuşma Güçlüğü tanısı olan çocukların aileleri neler yapabilir?</a:t>
            </a:r>
          </a:p>
          <a:p>
            <a:endParaRPr lang="tr-TR" b="1" dirty="0" smtClean="0"/>
          </a:p>
          <a:p>
            <a:pPr algn="just"/>
            <a:r>
              <a:rPr lang="tr-TR" sz="1400" dirty="0" smtClean="0"/>
              <a:t>-Çocuğa karşı sabırlı olunmalıdır. Konuşmasındaki bir problem olaya dönüştürülmemelidir.</a:t>
            </a:r>
          </a:p>
          <a:p>
            <a:pPr algn="just"/>
            <a:endParaRPr lang="tr-TR" sz="1400" dirty="0" smtClean="0"/>
          </a:p>
          <a:p>
            <a:pPr algn="just"/>
            <a:r>
              <a:rPr lang="tr-TR" sz="1400" dirty="0" smtClean="0"/>
              <a:t>-Doğru çıkarılışı öğretilen bir sesin pekiştirilmesi önemlidir.(aferin, bravo gibi)</a:t>
            </a:r>
          </a:p>
          <a:p>
            <a:pPr algn="just"/>
            <a:endParaRPr lang="tr-TR" sz="1400" dirty="0" smtClean="0"/>
          </a:p>
          <a:p>
            <a:pPr algn="just"/>
            <a:r>
              <a:rPr lang="tr-TR" sz="1400" dirty="0" smtClean="0"/>
              <a:t>-Çocuğa ev içinde kendini ifade etmesine ve konuşmasına fırsat verilmelidir.</a:t>
            </a:r>
          </a:p>
          <a:p>
            <a:pPr algn="just"/>
            <a:endParaRPr lang="tr-TR" sz="1400" dirty="0" smtClean="0"/>
          </a:p>
          <a:p>
            <a:pPr algn="just"/>
            <a:r>
              <a:rPr lang="tr-TR" sz="1400" dirty="0" smtClean="0"/>
              <a:t>-Dil ve konuşma güçlüğü olan çocukta, doğru ses algılamadaki bozukluk nedeniyle eklemleme bozukluğu görülebilir.(Eklemleme bozukluğunda sıkça değiştirilen harfler ‘r’ ‘s’ ‘k’ ‘t’ dir.) Bu nedenle çocuk, sözlü ve yazılı anlatım becerilerinde problem yaşayabilir. Dolayısıyla çocuğa karşı anlayışlı olunmalıdır.</a:t>
            </a:r>
          </a:p>
          <a:p>
            <a:pPr algn="just"/>
            <a:endParaRPr lang="tr-TR" sz="1400" dirty="0" smtClean="0"/>
          </a:p>
          <a:p>
            <a:pPr algn="just"/>
            <a:r>
              <a:rPr lang="tr-TR" sz="1400" dirty="0" smtClean="0"/>
              <a:t>-Çocuğun nasıl söylediğinden çok ne söylediğine odaklanılmalıdır.</a:t>
            </a:r>
          </a:p>
          <a:p>
            <a:pPr algn="just"/>
            <a:endParaRPr lang="tr-TR" sz="1400" dirty="0" smtClean="0"/>
          </a:p>
          <a:p>
            <a:pPr algn="just"/>
            <a:r>
              <a:rPr lang="tr-TR" sz="14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031873"/>
          </a:xfrm>
          <a:prstGeom prst="rect">
            <a:avLst/>
          </a:prstGeom>
        </p:spPr>
        <p:txBody>
          <a:bodyPr wrap="square">
            <a:spAutoFit/>
          </a:bodyPr>
          <a:lstStyle/>
          <a:p>
            <a:r>
              <a:rPr lang="tr-TR" sz="1600" dirty="0" smtClean="0"/>
              <a:t>-Çocukla konuşurken basit ve kurallı cümleler kullanılmalıdır.</a:t>
            </a:r>
          </a:p>
          <a:p>
            <a:endParaRPr lang="tr-TR" sz="1600" dirty="0" smtClean="0"/>
          </a:p>
          <a:p>
            <a:r>
              <a:rPr lang="tr-TR" sz="1600" dirty="0" smtClean="0"/>
              <a:t>-Çocukta duygusal açıdan çatışma ya da gerilim yaratan durumlar gözlenmeli, mümkün olduğunda bunlardan uzak durulmalıdır.</a:t>
            </a:r>
          </a:p>
          <a:p>
            <a:endParaRPr lang="tr-TR" sz="1600" dirty="0" smtClean="0"/>
          </a:p>
          <a:p>
            <a:r>
              <a:rPr lang="tr-TR" sz="1600" dirty="0" smtClean="0"/>
              <a:t>-Konuşmaya başlamadan önce derin nefes almasını söylemek, onun takıldığı yerleri tamamlamak, çocuğa zarar veren davranış ve tutumlardır. Çünkü çocuğun cümle içine eklemek istediği sözcük farklı bir sözcük olabilir ve onun söylemek istediğini sizin söylediğiniz şey karşılamayabilir.</a:t>
            </a:r>
          </a:p>
          <a:p>
            <a:endParaRPr lang="tr-TR" sz="1600" dirty="0" smtClean="0"/>
          </a:p>
          <a:p>
            <a:r>
              <a:rPr lang="tr-TR" sz="1600" dirty="0" smtClean="0"/>
              <a:t>-Kekeleme problemi olan çocuk problemi ile ilgili olumsuz duygu yaşayabilir. Bu konuda konuşmak isterse onunla konuşulmalıdır. Konuşmada çocuğun durumunun farkında olunduğu, çocuğun olduğu gibi kabul edildiği mesajı verilmelidir.</a:t>
            </a:r>
          </a:p>
          <a:p>
            <a:endParaRPr lang="tr-TR" sz="1600" dirty="0" smtClean="0"/>
          </a:p>
          <a:p>
            <a:r>
              <a:rPr lang="tr-TR" sz="1600" dirty="0" smtClean="0"/>
              <a:t>-Çocuk konuşmaya zorlanmamalıdır.</a:t>
            </a:r>
          </a:p>
          <a:p>
            <a:endParaRPr lang="tr-TR" sz="1600" dirty="0" smtClean="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339650"/>
          </a:xfrm>
          <a:prstGeom prst="rect">
            <a:avLst/>
          </a:prstGeom>
        </p:spPr>
        <p:txBody>
          <a:bodyPr wrap="square">
            <a:spAutoFit/>
          </a:bodyPr>
          <a:lstStyle/>
          <a:p>
            <a:pPr algn="just"/>
            <a:r>
              <a:rPr lang="tr-TR" b="1" dirty="0" smtClean="0">
                <a:solidFill>
                  <a:srgbClr val="FF0000"/>
                </a:solidFill>
              </a:rPr>
              <a:t>GÖRME YETERSİZLİĞİ</a:t>
            </a:r>
          </a:p>
          <a:p>
            <a:pPr algn="just"/>
            <a:endParaRPr lang="tr-TR" b="1" dirty="0" smtClean="0">
              <a:solidFill>
                <a:srgbClr val="FF0000"/>
              </a:solidFill>
            </a:endParaRPr>
          </a:p>
          <a:p>
            <a:pPr algn="just"/>
            <a:r>
              <a:rPr lang="tr-TR" sz="1600" dirty="0" smtClean="0"/>
              <a:t>-Yeni doğanda beyaz göz bebekleri</a:t>
            </a:r>
          </a:p>
          <a:p>
            <a:pPr algn="just"/>
            <a:r>
              <a:rPr lang="tr-TR" sz="1600" dirty="0" smtClean="0"/>
              <a:t>-Göz küresinin normalden büyük ya da küçük olması</a:t>
            </a:r>
          </a:p>
          <a:p>
            <a:pPr algn="just"/>
            <a:r>
              <a:rPr lang="tr-TR" sz="1600" dirty="0" smtClean="0"/>
              <a:t>-Bebeğin ışık kaynağına bakmaması</a:t>
            </a:r>
          </a:p>
          <a:p>
            <a:pPr algn="just"/>
            <a:r>
              <a:rPr lang="tr-TR" sz="1600" dirty="0" smtClean="0"/>
              <a:t>-6-8 haftalık bebeğin karşısındakinin yüzüne bakıp gülümsememesi</a:t>
            </a:r>
          </a:p>
          <a:p>
            <a:pPr algn="just"/>
            <a:r>
              <a:rPr lang="tr-TR" sz="1600" dirty="0" smtClean="0"/>
              <a:t>-Gözlerin kırmız ya da gözyaşı ile ıslanmış olması</a:t>
            </a:r>
          </a:p>
          <a:p>
            <a:pPr algn="just"/>
            <a:r>
              <a:rPr lang="tr-TR" sz="1600" dirty="0" smtClean="0"/>
              <a:t>-Gözün renkli kısmının gri bir tabakayla kaplanmış olması görme yetersizliğinin belirtilerindendir.</a:t>
            </a:r>
          </a:p>
          <a:p>
            <a:pPr algn="just"/>
            <a:endParaRPr lang="tr-TR" sz="1600" dirty="0" smtClean="0"/>
          </a:p>
          <a:p>
            <a:pPr algn="just"/>
            <a:r>
              <a:rPr lang="tr-TR" sz="1600" dirty="0" smtClean="0"/>
              <a:t>Görme kaybının oluştuğu yaşın ne kadar ileri olduğu çok önemlidir. Kayıp ne kadar geç olursa bu kayıpla yaşamayı öğrenmek o kadar zor olacaktır.</a:t>
            </a:r>
          </a:p>
          <a:p>
            <a:pPr algn="just"/>
            <a:r>
              <a:rPr lang="tr-TR" sz="1600" dirty="0" smtClean="0"/>
              <a:t>Sonradan görme kaybı olanların öncelikle bağımsız   yaşamayı öğrenmeleri ve işitme, dokunma gibi diğer duyuları geliştirmeyi öğrenmesi gerekir. </a:t>
            </a:r>
          </a:p>
          <a:p>
            <a:pPr algn="just"/>
            <a:r>
              <a:rPr lang="tr-TR" sz="1600" dirty="0" smtClean="0"/>
              <a:t>Sonradan görme yetersizliği olanlar doğuştan görme yetersizliği olan bireylere göre daha avantajlıdır. Nedeni ise görsel hafızalarına renkler, şekiller ve birçok nesnenin  önceden kaydedilmiş olmasıdır.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39540"/>
          </a:xfrm>
          <a:prstGeom prst="rect">
            <a:avLst/>
          </a:prstGeom>
        </p:spPr>
        <p:txBody>
          <a:bodyPr wrap="square">
            <a:spAutoFit/>
          </a:bodyPr>
          <a:lstStyle/>
          <a:p>
            <a:r>
              <a:rPr lang="tr-TR" sz="1600" b="1" dirty="0" smtClean="0"/>
              <a:t>Görme Yetersizliği tanısı olan çocukların aileleri neler yapabilir?</a:t>
            </a:r>
          </a:p>
          <a:p>
            <a:endParaRPr lang="tr-TR" b="1" dirty="0" smtClean="0"/>
          </a:p>
          <a:p>
            <a:r>
              <a:rPr lang="tr-TR" dirty="0" smtClean="0"/>
              <a:t>-Çocuğa bir beceri, ona sözel olarak açıklanarak ve birlikte yapılarak kazandırılmalıdır.  Ayrıca çocuk yetişkini dinlerken bir yandan da dokunsal algısı aracılığı ile nesneleri yoklamak isteyecektir. Bu konuda çocuğa destek olunmalıdır.</a:t>
            </a:r>
          </a:p>
          <a:p>
            <a:endParaRPr lang="tr-TR" dirty="0" smtClean="0"/>
          </a:p>
          <a:p>
            <a:r>
              <a:rPr lang="tr-TR" dirty="0" smtClean="0"/>
              <a:t>-Yerleri bilinen eşyaların ev içinde yapılan her türlü değişiklikte çocuğu gezdirerek ev içindeki değişikliği fark etmesi sağlanmalıdır.</a:t>
            </a:r>
          </a:p>
          <a:p>
            <a:endParaRPr lang="tr-TR" dirty="0" smtClean="0"/>
          </a:p>
          <a:p>
            <a:r>
              <a:rPr lang="tr-TR" dirty="0" smtClean="0"/>
              <a:t>-Uzmanlarla ve öğretmenlerle işbirliği yapılmalıdır.</a:t>
            </a:r>
          </a:p>
          <a:p>
            <a:endParaRPr lang="tr-TR" dirty="0" smtClean="0"/>
          </a:p>
          <a:p>
            <a:r>
              <a:rPr lang="tr-TR"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ÖZEL GEREKSİNİMLİ BİREY VE ÖZEL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1043608" y="987574"/>
            <a:ext cx="7671796" cy="3416320"/>
          </a:xfrm>
          <a:prstGeom prst="rect">
            <a:avLst/>
          </a:prstGeom>
          <a:noFill/>
        </p:spPr>
        <p:txBody>
          <a:bodyPr wrap="square" rtlCol="0">
            <a:spAutoFit/>
          </a:bodyPr>
          <a:lstStyle/>
          <a:p>
            <a:pPr marL="457200" indent="-457200">
              <a:buClr>
                <a:srgbClr val="C00000"/>
              </a:buClr>
              <a:buFont typeface="Wingdings" panose="05000000000000000000" pitchFamily="2" charset="2"/>
              <a:buChar char="v"/>
            </a:pPr>
            <a:r>
              <a:rPr lang="tr-TR" sz="2400" b="1" dirty="0" smtClean="0">
                <a:solidFill>
                  <a:srgbClr val="FF0000"/>
                </a:solidFill>
                <a:cs typeface="Times New Roman" panose="02020603050405020304" pitchFamily="18" charset="0"/>
              </a:rPr>
              <a:t>Özel gereksinimli birey; </a:t>
            </a:r>
            <a:r>
              <a:rPr lang="tr-TR" sz="2400" dirty="0" smtClean="0">
                <a:cs typeface="Times New Roman" panose="02020603050405020304" pitchFamily="18" charset="0"/>
              </a:rPr>
              <a:t>doğum öncesi, doğum sırası veya doğum sonrası nedenlerden dolayı gelişim özellikleri bakımından yaşıtlarından anlamlı farklılık gösteren bireydir.</a:t>
            </a:r>
          </a:p>
          <a:p>
            <a:pPr marL="457200" indent="-457200">
              <a:buClr>
                <a:srgbClr val="C00000"/>
              </a:buClr>
              <a:buFont typeface="Wingdings" panose="05000000000000000000" pitchFamily="2" charset="2"/>
              <a:buChar char="v"/>
            </a:pPr>
            <a:endParaRPr lang="tr-TR" sz="2400" b="1" dirty="0" smtClean="0">
              <a:solidFill>
                <a:srgbClr val="FF0000"/>
              </a:solidFill>
              <a:cs typeface="Times New Roman" panose="02020603050405020304" pitchFamily="18" charset="0"/>
            </a:endParaRPr>
          </a:p>
          <a:p>
            <a:pPr marL="457200" indent="-457200">
              <a:buClr>
                <a:srgbClr val="C00000"/>
              </a:buClr>
              <a:buFont typeface="Wingdings" panose="05000000000000000000" pitchFamily="2" charset="2"/>
              <a:buChar char="v"/>
            </a:pPr>
            <a:endParaRPr lang="tr-TR" sz="2400" b="1" dirty="0" smtClean="0">
              <a:solidFill>
                <a:srgbClr val="FF0000"/>
              </a:solidFill>
              <a:cs typeface="Times New Roman" panose="02020603050405020304" pitchFamily="18" charset="0"/>
            </a:endParaRPr>
          </a:p>
          <a:p>
            <a:pPr marL="457200" indent="-457200">
              <a:buClr>
                <a:srgbClr val="C00000"/>
              </a:buClr>
              <a:buFont typeface="Wingdings" panose="05000000000000000000" pitchFamily="2" charset="2"/>
              <a:buChar char="v"/>
            </a:pPr>
            <a:r>
              <a:rPr lang="tr-TR" sz="2400" b="1" dirty="0" smtClean="0">
                <a:solidFill>
                  <a:srgbClr val="FF0000"/>
                </a:solidFill>
                <a:cs typeface="Times New Roman" panose="02020603050405020304" pitchFamily="18" charset="0"/>
              </a:rPr>
              <a:t>Özel Eğitim; </a:t>
            </a:r>
            <a:r>
              <a:rPr lang="tr-TR" sz="2400" dirty="0" smtClean="0">
                <a:cs typeface="Times New Roman" panose="02020603050405020304" pitchFamily="18" charset="0"/>
              </a:rPr>
              <a:t>Gelişim dönemleri, gelişim özellikleri ve ihtiyaçları göz önünde bulundurularak, özel gereksinimli bireylere yönelik düzenlenen eğitim hizmetidir.</a:t>
            </a:r>
            <a:endParaRPr lang="tr-TR" sz="2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53" presetClass="entr" presetSubtype="16" fill="hold" nodeType="afterEffect">
                                  <p:stCondLst>
                                    <p:cond delay="10"/>
                                  </p:stCondLst>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p:cTn id="11" dur="36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2" dur="36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3" dur="360"/>
                                        <p:tgtEl>
                                          <p:spTgt spid="12">
                                            <p:txEl>
                                              <p:pRg st="0" end="0"/>
                                            </p:txEl>
                                          </p:spTgt>
                                        </p:tgtEl>
                                      </p:cBhvr>
                                    </p:animEffect>
                                  </p:childTnLst>
                                </p:cTn>
                              </p:par>
                            </p:childTnLst>
                          </p:cTn>
                        </p:par>
                        <p:par>
                          <p:cTn id="14" fill="hold">
                            <p:stCondLst>
                              <p:cond delay="2370"/>
                            </p:stCondLst>
                            <p:childTnLst>
                              <p:par>
                                <p:cTn id="15" presetID="53" presetClass="entr" presetSubtype="16" fill="hold" nodeType="afterEffect">
                                  <p:stCondLst>
                                    <p:cond delay="10"/>
                                  </p:stCondLst>
                                  <p:childTnLst>
                                    <p:set>
                                      <p:cBhvr>
                                        <p:cTn id="16" dur="1" fill="hold">
                                          <p:stCondLst>
                                            <p:cond delay="0"/>
                                          </p:stCondLst>
                                        </p:cTn>
                                        <p:tgtEl>
                                          <p:spTgt spid="12">
                                            <p:txEl>
                                              <p:pRg st="3" end="3"/>
                                            </p:txEl>
                                          </p:spTgt>
                                        </p:tgtEl>
                                        <p:attrNameLst>
                                          <p:attrName>style.visibility</p:attrName>
                                        </p:attrNameLst>
                                      </p:cBhvr>
                                      <p:to>
                                        <p:strVal val="visible"/>
                                      </p:to>
                                    </p:set>
                                    <p:anim calcmode="lin" valueType="num">
                                      <p:cBhvr>
                                        <p:cTn id="17" dur="360" fill="hold"/>
                                        <p:tgtEl>
                                          <p:spTgt spid="12">
                                            <p:txEl>
                                              <p:pRg st="3" end="3"/>
                                            </p:txEl>
                                          </p:spTgt>
                                        </p:tgtEl>
                                        <p:attrNameLst>
                                          <p:attrName>ppt_w</p:attrName>
                                        </p:attrNameLst>
                                      </p:cBhvr>
                                      <p:tavLst>
                                        <p:tav tm="0">
                                          <p:val>
                                            <p:fltVal val="0"/>
                                          </p:val>
                                        </p:tav>
                                        <p:tav tm="100000">
                                          <p:val>
                                            <p:strVal val="#ppt_w"/>
                                          </p:val>
                                        </p:tav>
                                      </p:tavLst>
                                    </p:anim>
                                    <p:anim calcmode="lin" valueType="num">
                                      <p:cBhvr>
                                        <p:cTn id="18" dur="360" fill="hold"/>
                                        <p:tgtEl>
                                          <p:spTgt spid="12">
                                            <p:txEl>
                                              <p:pRg st="3" end="3"/>
                                            </p:txEl>
                                          </p:spTgt>
                                        </p:tgtEl>
                                        <p:attrNameLst>
                                          <p:attrName>ppt_h</p:attrName>
                                        </p:attrNameLst>
                                      </p:cBhvr>
                                      <p:tavLst>
                                        <p:tav tm="0">
                                          <p:val>
                                            <p:fltVal val="0"/>
                                          </p:val>
                                        </p:tav>
                                        <p:tav tm="100000">
                                          <p:val>
                                            <p:strVal val="#ppt_h"/>
                                          </p:val>
                                        </p:tav>
                                      </p:tavLst>
                                    </p:anim>
                                    <p:animEffect transition="in" filter="fade">
                                      <p:cBhvr>
                                        <p:cTn id="19" dur="36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İŞİTME YETERSİZLİĞİ</a:t>
            </a:r>
          </a:p>
          <a:p>
            <a:pPr algn="just"/>
            <a:endParaRPr lang="tr-TR" b="1" dirty="0" smtClean="0">
              <a:solidFill>
                <a:srgbClr val="FF0000"/>
              </a:solidFill>
            </a:endParaRPr>
          </a:p>
          <a:p>
            <a:r>
              <a:rPr lang="tr-TR" sz="1600" dirty="0" smtClean="0"/>
              <a:t>Kulak hamileliğin 7.ayında gelişimini büyük oranda tamamlar. Bebek anne karnında yeterli şiddetteki sesleri duyar ve normal bir işitmeye sahipse hareketleri ile tepki verir. Bu,  işitsel uyarıların algılandığı ilk dönemdir. İşitme gelişimi bu dönemde başlamıştır. Ancak yakın akraba evliliği, hamilelik döneminde yaşanılan sorunlar, erken doğum ve doğum sonrası yaşanılan sorunlar ve çocuğun geçirdiği hastalıklar (Menenjit, kızamık, kabakulak, travma, otit) nedeniyle işitmede çeşitli derecelerde kayıplar yaşanmaktadır. </a:t>
            </a:r>
          </a:p>
          <a:p>
            <a:endParaRPr lang="tr-TR" sz="1600" dirty="0" smtClean="0"/>
          </a:p>
          <a:p>
            <a:r>
              <a:rPr lang="tr-TR" sz="1600" dirty="0" smtClean="0"/>
              <a:t>İşitme kaybı çocuğun dil gelişimini de önemli derecede etkiler. İşitme kaybı sadece konuşmayı etkilemeyip zeka, öğrenme, bellek gibi bütün beyin gelişimini etkiler. Yapılan araştırmalar dil gelişimi döneminde orta kulak enfeksiyonlarına bağlı değişken çok hafif işitme kayıplarında bile IQ düzeyinin   önemli düzeyde etkilendiğini ortaya koymuştur.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600986"/>
          </a:xfrm>
          <a:prstGeom prst="rect">
            <a:avLst/>
          </a:prstGeom>
        </p:spPr>
        <p:txBody>
          <a:bodyPr wrap="square">
            <a:spAutoFit/>
          </a:bodyPr>
          <a:lstStyle/>
          <a:p>
            <a:r>
              <a:rPr lang="tr-TR" sz="1600" b="1" dirty="0" smtClean="0"/>
              <a:t>İşitme Yetersizliği tanısı olan çocukların aileleri neler yapabilir?</a:t>
            </a:r>
          </a:p>
          <a:p>
            <a:endParaRPr lang="tr-TR" sz="1600" b="1" dirty="0" smtClean="0"/>
          </a:p>
          <a:p>
            <a:r>
              <a:rPr lang="tr-TR" sz="1400" dirty="0" smtClean="0"/>
              <a:t>-İşitme yetersizliği olan çocuğa konuşma becerisinin öğretimi için günlük doğal ortamlardan yararlanılmalı, en kolay ve kalıcı öğrenmenin yaşantılar aracılığıyla olduğu unutulmamalıdır.</a:t>
            </a:r>
          </a:p>
          <a:p>
            <a:endParaRPr lang="tr-TR" sz="1400" dirty="0" smtClean="0"/>
          </a:p>
          <a:p>
            <a:r>
              <a:rPr lang="tr-TR" sz="1400" dirty="0" smtClean="0"/>
              <a:t>-Çocuğu konuşması için zorlamak yerine konuşmaya ihtiyaç duyacağı ortamların oluşturulmasına özen gösterilmelidir.</a:t>
            </a:r>
          </a:p>
          <a:p>
            <a:endParaRPr lang="tr-TR" sz="1400" dirty="0" smtClean="0"/>
          </a:p>
          <a:p>
            <a:r>
              <a:rPr lang="tr-TR" sz="1400" dirty="0" smtClean="0"/>
              <a:t>-Uzmanlarla ve öğretmenlerle işbirliği yapılmalıdır.</a:t>
            </a:r>
          </a:p>
          <a:p>
            <a:endParaRPr lang="tr-TR" sz="1400" dirty="0" smtClean="0"/>
          </a:p>
          <a:p>
            <a:r>
              <a:rPr lang="tr-TR" sz="1400" dirty="0" smtClean="0"/>
              <a:t>-Ergenliğe geçişte işitme yetersizliği olan gençte, yetersizliğinden dolayı işiten akranlarıyla arkadaş edinmede güçlükler, cihazı kullanmada isteksizler görülebilir. Bu sorunların, kurulacak yakın ve içten iletişim sayesinde giderilebileceği unutulmamalıdır.</a:t>
            </a:r>
          </a:p>
          <a:p>
            <a:endParaRPr lang="tr-TR" sz="1400" dirty="0" smtClean="0"/>
          </a:p>
          <a:p>
            <a:r>
              <a:rPr lang="tr-TR" sz="14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BEDNSEL YETERSİZLİK</a:t>
            </a:r>
          </a:p>
          <a:p>
            <a:endParaRPr lang="tr-TR" b="1" dirty="0" smtClean="0">
              <a:solidFill>
                <a:srgbClr val="FF0000"/>
              </a:solidFill>
            </a:endParaRPr>
          </a:p>
          <a:p>
            <a:r>
              <a:rPr lang="tr-TR" sz="1600" dirty="0" smtClean="0"/>
              <a:t>Bedensel yetersizlik; doğum öncesi, doğum anı ya da doğum sonrası bir nedene bağlı olarak oluşan ve bütün düzeltme işlemlerine rağmen iskelet (kemik), kas ve sinir sisteminde meydana gelen bozukluklar olarak tanımlanmaktadır.</a:t>
            </a:r>
          </a:p>
          <a:p>
            <a:r>
              <a:rPr lang="tr-TR" sz="1600" dirty="0" smtClean="0"/>
              <a:t>Bedensel yetersizliği olan bireylerin özellikleri:</a:t>
            </a:r>
          </a:p>
          <a:p>
            <a:endParaRPr lang="tr-TR" sz="1600" dirty="0" smtClean="0"/>
          </a:p>
          <a:p>
            <a:r>
              <a:rPr lang="tr-TR" sz="1600" dirty="0" smtClean="0"/>
              <a:t>-Bağımsız hareket edebilme becerileri, devimsel koordinasyonları sınırlıdır.</a:t>
            </a:r>
          </a:p>
          <a:p>
            <a:endParaRPr lang="tr-TR" sz="1600" dirty="0" smtClean="0"/>
          </a:p>
          <a:p>
            <a:r>
              <a:rPr lang="tr-TR" sz="1600" dirty="0" smtClean="0"/>
              <a:t>-Hareketten çekinir, pasif kalmayı tercih ederler.</a:t>
            </a:r>
          </a:p>
          <a:p>
            <a:endParaRPr lang="tr-TR" sz="1600" dirty="0" smtClean="0"/>
          </a:p>
          <a:p>
            <a:r>
              <a:rPr lang="tr-TR" sz="1600" dirty="0" smtClean="0"/>
              <a:t>-Sıklıkla yorgunluktan şikayet ederler.</a:t>
            </a:r>
          </a:p>
          <a:p>
            <a:endParaRPr lang="tr-TR" sz="1600" dirty="0" smtClean="0"/>
          </a:p>
          <a:p>
            <a:r>
              <a:rPr lang="tr-TR" sz="1600" dirty="0" smtClean="0"/>
              <a:t>-Yetersizlikten etkilenme düzeylerine göre uyum, konuşma ve öğrenme güçlükleri de görülebilir.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416320"/>
          </a:xfrm>
          <a:prstGeom prst="rect">
            <a:avLst/>
          </a:prstGeom>
        </p:spPr>
        <p:txBody>
          <a:bodyPr wrap="square">
            <a:spAutoFit/>
          </a:bodyPr>
          <a:lstStyle/>
          <a:p>
            <a:endParaRPr lang="tr-TR" dirty="0" smtClean="0"/>
          </a:p>
          <a:p>
            <a:r>
              <a:rPr lang="tr-TR" dirty="0" smtClean="0"/>
              <a:t>-Düşük benlik algısı görülebilir. Çocukların gelişimlerini ve dolayısıyla özelliklerini etkileyen pek çok faktör söz konusudur. Çocukta ortopedik ya da sağlık yetersizliği olması durumunda çocuğun gelişimini etkileyen faktörlerin sayısı ve niteliği artmakta ve değişmektedir. Yetersizliğin neden olduğu durumların yanı sıra ailenin eğitim düzeyi, sosyoekonomik durumu, kardeş sayısı, bulundukları çevre gibi etkenler çocuğun gelişiminde büyük rol oynamaktadır.</a:t>
            </a:r>
          </a:p>
          <a:p>
            <a:endParaRPr lang="tr-TR" dirty="0" smtClean="0"/>
          </a:p>
          <a:p>
            <a:r>
              <a:rPr lang="tr-TR" dirty="0" smtClean="0"/>
              <a:t>-Bedensel yetersizliği olanların zaman zaman uyum problemleri olduğu bir gerçektir. Ancak bu problemleri bedensel yetersizlikten kaynaklanmaktan çok bedensel yetersizliği olanların toplum tarafından nasıl algılandığı, toplumun onlara yönelik tutum ve davranışlarından kaynaklanmaktadır.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214282" y="857238"/>
            <a:ext cx="8786874" cy="4278094"/>
          </a:xfrm>
          <a:prstGeom prst="rect">
            <a:avLst/>
          </a:prstGeom>
        </p:spPr>
        <p:txBody>
          <a:bodyPr wrap="square">
            <a:spAutoFit/>
          </a:bodyPr>
          <a:lstStyle/>
          <a:p>
            <a:r>
              <a:rPr lang="tr-TR" sz="1600" b="1" dirty="0" smtClean="0"/>
              <a:t>Bedensel Yetersizlik tanısı olan çocukların aileleri neler yapabilir?</a:t>
            </a:r>
          </a:p>
          <a:p>
            <a:endParaRPr lang="tr-TR" sz="1600" b="1" dirty="0" smtClean="0"/>
          </a:p>
          <a:p>
            <a:r>
              <a:rPr lang="tr-TR" sz="1500" dirty="0" smtClean="0"/>
              <a:t>-Doğru tanının zamanında konması, gerekenlerin geç kalınmadan yapılması, çocuğun durumunun izin verdiği en üst düzeye ulaşması için ön şarttır. Dolayısıyla eğitim ve rehabilitasyon çalışmalarının aksatılmadan yürütülmesi için gerekli özen gösterilmelidir.</a:t>
            </a:r>
          </a:p>
          <a:p>
            <a:endParaRPr lang="tr-TR" sz="1500" dirty="0" smtClean="0"/>
          </a:p>
          <a:p>
            <a:r>
              <a:rPr lang="tr-TR" sz="1500" dirty="0" smtClean="0"/>
              <a:t>-Bedensel yetersizliğine bağlı olarak yürüyemeyen bir çocuk, çevreyle iletişimde duygusal açıdan sinirli olabilmekte ya da içine kapanabilmektedir. Dolayısıyla çocuğun çevreyle iletişimine özen gösterilmelidir. Bu nedenle olabildiğince çevreyi çocuğun ayağına getirmek (Örneğin; oyuncağı tutmasa da ona oyuncağı göstermek, sesini dinletmek, gözüyle takip etmesini sağlamak gibi) çocuğun gelişimine olumlu katkılar sağlayacaktır.</a:t>
            </a:r>
          </a:p>
          <a:p>
            <a:endParaRPr lang="tr-TR" sz="1500" dirty="0" smtClean="0"/>
          </a:p>
          <a:p>
            <a:r>
              <a:rPr lang="tr-TR" sz="1500" dirty="0" smtClean="0"/>
              <a:t>-Bazı çocuklar ortez ve protez kullanmak zorunda kalmaktadır. Ortez ve protez kullanımı konusunda çocuğun doktoru tarafından gerekli önlemler alınmalı ve çocuğun bunlara alışma süresinde aile bireyleri aktif rol oynamalıdırlar.</a:t>
            </a:r>
          </a:p>
          <a:p>
            <a:endParaRPr lang="tr-TR" sz="1500" dirty="0" smtClean="0"/>
          </a:p>
          <a:p>
            <a:r>
              <a:rPr lang="tr-TR" sz="15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416320"/>
          </a:xfrm>
          <a:prstGeom prst="rect">
            <a:avLst/>
          </a:prstGeom>
        </p:spPr>
        <p:txBody>
          <a:bodyPr wrap="square">
            <a:spAutoFit/>
          </a:bodyPr>
          <a:lstStyle/>
          <a:p>
            <a:pPr algn="just"/>
            <a:r>
              <a:rPr lang="tr-TR" b="1" dirty="0" smtClean="0">
                <a:solidFill>
                  <a:srgbClr val="FF0000"/>
                </a:solidFill>
              </a:rPr>
              <a:t>DİKKAT EKSİKLİĞİ VE HİPERAKTİVİTE BOZUKLUĞU</a:t>
            </a:r>
          </a:p>
          <a:p>
            <a:pPr algn="just"/>
            <a:endParaRPr lang="tr-TR" b="1" dirty="0" smtClean="0">
              <a:solidFill>
                <a:srgbClr val="FF0000"/>
              </a:solidFill>
            </a:endParaRPr>
          </a:p>
          <a:p>
            <a:pPr algn="just"/>
            <a:r>
              <a:rPr lang="tr-TR" dirty="0" smtClean="0"/>
              <a:t>Dikkat Eksikliği ve Hiperaktivite Bozukluğu; bireyin yaşına ve gelişim düzeyine uygun olmayan dikkat sorunları, aşırı hareketlilik ve istekleri erteleyememe (dürtüsellik) ile kalıtsal, çevresel ve beyindeki yapısal ve işlevsel farklılıklar nedeniyle kendini gösteren bir bozukluktur. 3 temel belirtisi vardır:</a:t>
            </a:r>
          </a:p>
          <a:p>
            <a:pPr algn="just"/>
            <a:endParaRPr lang="tr-TR" dirty="0" smtClean="0"/>
          </a:p>
          <a:p>
            <a:pPr algn="just"/>
            <a:r>
              <a:rPr lang="tr-TR" dirty="0" smtClean="0"/>
              <a:t>1-Dikkat Eksikliği</a:t>
            </a:r>
          </a:p>
          <a:p>
            <a:pPr algn="just"/>
            <a:endParaRPr lang="tr-TR" dirty="0" smtClean="0"/>
          </a:p>
          <a:p>
            <a:pPr algn="just"/>
            <a:r>
              <a:rPr lang="tr-TR" dirty="0" smtClean="0"/>
              <a:t>2-Aşırı hareketlilik</a:t>
            </a:r>
          </a:p>
          <a:p>
            <a:pPr algn="just"/>
            <a:endParaRPr lang="tr-TR" dirty="0" smtClean="0"/>
          </a:p>
          <a:p>
            <a:pPr algn="just"/>
            <a:r>
              <a:rPr lang="tr-TR" dirty="0" smtClean="0"/>
              <a:t>3-Dürtüsellik</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416320"/>
          </a:xfrm>
          <a:prstGeom prst="rect">
            <a:avLst/>
          </a:prstGeom>
        </p:spPr>
        <p:txBody>
          <a:bodyPr wrap="square">
            <a:spAutoFit/>
          </a:bodyPr>
          <a:lstStyle/>
          <a:p>
            <a:endParaRPr lang="tr-TR" b="1" dirty="0" smtClean="0">
              <a:solidFill>
                <a:srgbClr val="FF0000"/>
              </a:solidFill>
            </a:endParaRPr>
          </a:p>
          <a:p>
            <a:r>
              <a:rPr lang="tr-TR" dirty="0" smtClean="0"/>
              <a:t>Dikkat Eksikliği ve Hiperaktivite Bozukluğu olan çocuğun genel özellikleri şunlardır:</a:t>
            </a:r>
          </a:p>
          <a:p>
            <a:r>
              <a:rPr lang="tr-TR" b="1" dirty="0" smtClean="0"/>
              <a:t>Dikkat Eksikliği</a:t>
            </a:r>
          </a:p>
          <a:p>
            <a:r>
              <a:rPr lang="tr-TR" dirty="0" smtClean="0"/>
              <a:t>-Dikkatini yoğunlaştırmada güçlük çeker.</a:t>
            </a:r>
          </a:p>
          <a:p>
            <a:r>
              <a:rPr lang="tr-TR" dirty="0" smtClean="0"/>
              <a:t>-Genellikle konuşulanları dinlemiyormuş gibi görünür.</a:t>
            </a:r>
          </a:p>
          <a:p>
            <a:r>
              <a:rPr lang="tr-TR" dirty="0" smtClean="0"/>
              <a:t>-Görev ve yönergeleri takip edemez.</a:t>
            </a:r>
          </a:p>
          <a:p>
            <a:r>
              <a:rPr lang="tr-TR" dirty="0" smtClean="0"/>
              <a:t>-Görev ve etkinlikleri düzenlemede güçlük çeker.</a:t>
            </a:r>
          </a:p>
          <a:p>
            <a:r>
              <a:rPr lang="tr-TR" dirty="0" smtClean="0"/>
              <a:t>-Zihinsel çaba göstermesi gereken hoşlanmadığı görevlerden kaçınır.</a:t>
            </a:r>
          </a:p>
          <a:p>
            <a:r>
              <a:rPr lang="tr-TR" dirty="0" smtClean="0"/>
              <a:t>-Genellikle etkinlikleri, görev ve sorumluluklarını unutma</a:t>
            </a:r>
          </a:p>
          <a:p>
            <a:r>
              <a:rPr lang="tr-TR" dirty="0" smtClean="0"/>
              <a:t>-Konu dışı alanlara dikkatini yöneltir.</a:t>
            </a:r>
          </a:p>
          <a:p>
            <a:r>
              <a:rPr lang="tr-TR" dirty="0" smtClean="0"/>
              <a:t>-Günlük görevlerini unutur.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693319"/>
          </a:xfrm>
          <a:prstGeom prst="rect">
            <a:avLst/>
          </a:prstGeom>
        </p:spPr>
        <p:txBody>
          <a:bodyPr wrap="square">
            <a:spAutoFit/>
          </a:bodyPr>
          <a:lstStyle/>
          <a:p>
            <a:endParaRPr lang="tr-TR" b="1" dirty="0" smtClean="0">
              <a:solidFill>
                <a:srgbClr val="FF0000"/>
              </a:solidFill>
            </a:endParaRPr>
          </a:p>
          <a:p>
            <a:pPr algn="just"/>
            <a:r>
              <a:rPr lang="tr-TR" b="1" dirty="0" smtClean="0"/>
              <a:t>Hiperaktivite</a:t>
            </a:r>
          </a:p>
          <a:p>
            <a:pPr algn="just"/>
            <a:r>
              <a:rPr lang="tr-TR" dirty="0" smtClean="0"/>
              <a:t>-Eli ayağı kıpır kıpırdır.</a:t>
            </a:r>
          </a:p>
          <a:p>
            <a:pPr algn="just"/>
            <a:r>
              <a:rPr lang="tr-TR" dirty="0" smtClean="0"/>
              <a:t>-Oturduğu yerde duramaz.</a:t>
            </a:r>
          </a:p>
          <a:p>
            <a:pPr algn="just"/>
            <a:r>
              <a:rPr lang="tr-TR" dirty="0" smtClean="0"/>
              <a:t>-Gereksiz yere sağa sola koşturur, eşyalara tırmanır</a:t>
            </a:r>
          </a:p>
          <a:p>
            <a:pPr algn="just"/>
            <a:r>
              <a:rPr lang="tr-TR" dirty="0" smtClean="0"/>
              <a:t>-Sakin bir şekilde oyun oynamakta zorlanır.</a:t>
            </a:r>
          </a:p>
          <a:p>
            <a:pPr algn="just"/>
            <a:r>
              <a:rPr lang="tr-TR" dirty="0" smtClean="0"/>
              <a:t>-Sürekli hareket eder.</a:t>
            </a:r>
          </a:p>
          <a:p>
            <a:pPr algn="just"/>
            <a:r>
              <a:rPr lang="tr-TR" dirty="0" smtClean="0"/>
              <a:t>-Sürekli konuşur.</a:t>
            </a:r>
          </a:p>
          <a:p>
            <a:pPr algn="just"/>
            <a:endParaRPr lang="tr-TR" dirty="0" smtClean="0"/>
          </a:p>
          <a:p>
            <a:pPr algn="just"/>
            <a:r>
              <a:rPr lang="tr-TR" b="1" dirty="0" smtClean="0"/>
              <a:t>Dürtüsellik</a:t>
            </a:r>
          </a:p>
          <a:p>
            <a:pPr algn="just"/>
            <a:r>
              <a:rPr lang="tr-TR" dirty="0" smtClean="0"/>
              <a:t>-Sorulan soru tamamlanmadan yanıt verir.</a:t>
            </a:r>
          </a:p>
          <a:p>
            <a:pPr algn="just"/>
            <a:r>
              <a:rPr lang="tr-TR" dirty="0" smtClean="0"/>
              <a:t>-Sırasını beklemede güçlük çeker.</a:t>
            </a:r>
          </a:p>
          <a:p>
            <a:pPr algn="just"/>
            <a:r>
              <a:rPr lang="tr-TR" dirty="0" smtClean="0"/>
              <a:t>-Başkalarının sözünü keser ya da oyunlarda araya girer.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785652"/>
          </a:xfrm>
          <a:prstGeom prst="rect">
            <a:avLst/>
          </a:prstGeom>
        </p:spPr>
        <p:txBody>
          <a:bodyPr wrap="square">
            <a:spAutoFit/>
          </a:bodyPr>
          <a:lstStyle/>
          <a:p>
            <a:r>
              <a:rPr lang="tr-TR" sz="1600" b="1" dirty="0" smtClean="0"/>
              <a:t>Dikkat Eksikliği ve Hiperaktivite Bozukluğu tanısı olan çocukların aileleri neler yapabilir?</a:t>
            </a:r>
          </a:p>
          <a:p>
            <a:endParaRPr lang="tr-TR" sz="1600" b="1" dirty="0" smtClean="0"/>
          </a:p>
          <a:p>
            <a:pPr algn="just"/>
            <a:r>
              <a:rPr lang="tr-TR" sz="1600" dirty="0" smtClean="0"/>
              <a:t>-Çocuğunuzu tembel ya da başarısız olarak görmeyin</a:t>
            </a:r>
          </a:p>
          <a:p>
            <a:pPr algn="just"/>
            <a:r>
              <a:rPr lang="tr-TR" sz="1600" dirty="0" smtClean="0"/>
              <a:t>-Çocuğunuz bazen bir beceriyi kolaylıkla yaparken diğer gün yapamayabilir. Bu beklenilen bir durumdur. Bundan dolayı endişelenmeyin.</a:t>
            </a:r>
          </a:p>
          <a:p>
            <a:pPr algn="just"/>
            <a:r>
              <a:rPr lang="tr-TR" sz="1600" dirty="0" smtClean="0"/>
              <a:t>-Çocuğunuzla birlikte eğlenceli vakit geçirmenin önemini unutmayın.</a:t>
            </a:r>
          </a:p>
          <a:p>
            <a:pPr algn="just"/>
            <a:r>
              <a:rPr lang="tr-TR" sz="1600" dirty="0" smtClean="0"/>
              <a:t>-Çocuğu dinlemek için zaman ayırın, karşılıklı konuşun.</a:t>
            </a:r>
          </a:p>
          <a:p>
            <a:pPr algn="just"/>
            <a:r>
              <a:rPr lang="tr-TR" sz="1600" dirty="0" smtClean="0"/>
              <a:t>-Çocuğunuzun zayıf yönlerine değil, güçlü yönlerine odaklanın.</a:t>
            </a:r>
          </a:p>
          <a:p>
            <a:pPr algn="just"/>
            <a:r>
              <a:rPr lang="tr-TR" sz="1600" dirty="0" smtClean="0"/>
              <a:t>-Okul ile sürekli iş birliği içinde olun.</a:t>
            </a:r>
          </a:p>
          <a:p>
            <a:pPr algn="just"/>
            <a:r>
              <a:rPr lang="tr-TR" sz="1600" dirty="0" smtClean="0"/>
              <a:t>-Evde çocuk için kendini güvende ve rahat hissedebileceği özel bir yer oluşturun.</a:t>
            </a:r>
          </a:p>
          <a:p>
            <a:pPr algn="just"/>
            <a:r>
              <a:rPr lang="tr-TR" sz="1600" dirty="0" smtClean="0"/>
              <a:t>-Odasında dikkatini dağıtacak nesneler ve televizyon bulunmamalı, bilgisayar masasının üstünde olamamalı, çalışma masası sade olmalı.</a:t>
            </a:r>
          </a:p>
          <a:p>
            <a:r>
              <a:rPr lang="tr-TR" sz="16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339650"/>
          </a:xfrm>
          <a:prstGeom prst="rect">
            <a:avLst/>
          </a:prstGeom>
        </p:spPr>
        <p:txBody>
          <a:bodyPr wrap="square">
            <a:spAutoFit/>
          </a:bodyPr>
          <a:lstStyle/>
          <a:p>
            <a:pPr algn="just"/>
            <a:r>
              <a:rPr lang="tr-TR" b="1" dirty="0" smtClean="0">
                <a:solidFill>
                  <a:srgbClr val="FF0000"/>
                </a:solidFill>
              </a:rPr>
              <a:t>SÜREGELEN HASTALIKLAR</a:t>
            </a:r>
          </a:p>
          <a:p>
            <a:pPr algn="just"/>
            <a:endParaRPr lang="tr-TR" b="1" dirty="0" smtClean="0">
              <a:solidFill>
                <a:srgbClr val="FF0000"/>
              </a:solidFill>
            </a:endParaRPr>
          </a:p>
          <a:p>
            <a:r>
              <a:rPr lang="tr-TR" sz="1600" dirty="0" smtClean="0"/>
              <a:t>Süreğen hastalıklar uzun süreli hastalıklar olarak da adlandırılmaktadır ve uzun süreli hastalığı olan çocuklara aşağıdaki hastalık gruplarına göre tedavi ve eğitim uygulanmaktadır:</a:t>
            </a:r>
          </a:p>
          <a:p>
            <a:r>
              <a:rPr lang="tr-TR" sz="1600" dirty="0" smtClean="0"/>
              <a:t>-Kan hastalıkları (Hemofili, orak hücre anemisi vb.)</a:t>
            </a:r>
          </a:p>
          <a:p>
            <a:r>
              <a:rPr lang="tr-TR" sz="1600" dirty="0" smtClean="0"/>
              <a:t>-Kronik romatizmal hastalıklar</a:t>
            </a:r>
          </a:p>
          <a:p>
            <a:r>
              <a:rPr lang="tr-TR" sz="1600" dirty="0" smtClean="0"/>
              <a:t>-Konjenital kalp hastalıkları</a:t>
            </a:r>
          </a:p>
          <a:p>
            <a:r>
              <a:rPr lang="tr-TR" sz="1600" dirty="0" smtClean="0"/>
              <a:t>-Metabolik hastalıklar (şeker hastalığı vb.)</a:t>
            </a:r>
          </a:p>
          <a:p>
            <a:r>
              <a:rPr lang="tr-TR" sz="1600" dirty="0" smtClean="0"/>
              <a:t>-Kronik enfeksiyonlar (Tbc, Lepra vb.)</a:t>
            </a:r>
          </a:p>
          <a:p>
            <a:r>
              <a:rPr lang="tr-TR" sz="1600" dirty="0" smtClean="0"/>
              <a:t>-Kronik kalp iskelet sistemi hastalıkları</a:t>
            </a:r>
          </a:p>
          <a:p>
            <a:r>
              <a:rPr lang="tr-TR" sz="1600" dirty="0" smtClean="0"/>
              <a:t>-Kronik nörolojik hastalıklar (epilepsi vb.)</a:t>
            </a:r>
          </a:p>
          <a:p>
            <a:r>
              <a:rPr lang="tr-TR" sz="1600" dirty="0" smtClean="0"/>
              <a:t>-Kronik böbrek hastalıkları</a:t>
            </a:r>
          </a:p>
          <a:p>
            <a:r>
              <a:rPr lang="tr-TR" sz="1600" dirty="0" smtClean="0"/>
              <a:t>-Kronik akciğer hastalıkları</a:t>
            </a:r>
          </a:p>
          <a:p>
            <a:r>
              <a:rPr lang="tr-TR" sz="1600" dirty="0" smtClean="0"/>
              <a:t>-Genetik geçişli hastalıklar</a:t>
            </a:r>
          </a:p>
          <a:p>
            <a:r>
              <a:rPr lang="tr-TR" sz="1600" dirty="0" smtClean="0"/>
              <a:t>-Kanser</a:t>
            </a:r>
          </a:p>
          <a:p>
            <a:r>
              <a:rPr lang="tr-TR" sz="1600" dirty="0" smtClean="0"/>
              <a:t>-Alerjik hastalıklar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6" name="5 Tablo"/>
          <p:cNvGraphicFramePr>
            <a:graphicFrameLocks noGrp="1"/>
          </p:cNvGraphicFramePr>
          <p:nvPr/>
        </p:nvGraphicFramePr>
        <p:xfrm>
          <a:off x="428596" y="928676"/>
          <a:ext cx="8572560" cy="3977640"/>
        </p:xfrm>
        <a:graphic>
          <a:graphicData uri="http://schemas.openxmlformats.org/drawingml/2006/table">
            <a:tbl>
              <a:tblPr firstRow="1" bandRow="1">
                <a:tableStyleId>{F5AB1C69-6EDB-4FF4-983F-18BD219EF322}</a:tableStyleId>
              </a:tblPr>
              <a:tblGrid>
                <a:gridCol w="8572560"/>
              </a:tblGrid>
              <a:tr h="370840">
                <a:tc>
                  <a:txBody>
                    <a:bodyPr/>
                    <a:lstStyle/>
                    <a:p>
                      <a:r>
                        <a:rPr lang="tr-TR" dirty="0" smtClean="0"/>
                        <a:t>Zihinsel Yetersizlik (Hafif,</a:t>
                      </a:r>
                      <a:r>
                        <a:rPr lang="tr-TR" baseline="0" dirty="0" smtClean="0"/>
                        <a:t> Orta ve Ağır Düzey)</a:t>
                      </a:r>
                      <a:endParaRPr lang="tr-TR" dirty="0"/>
                    </a:p>
                  </a:txBody>
                  <a:tcPr/>
                </a:tc>
              </a:tr>
              <a:tr h="370840">
                <a:tc>
                  <a:txBody>
                    <a:bodyPr/>
                    <a:lstStyle/>
                    <a:p>
                      <a:r>
                        <a:rPr lang="tr-TR" dirty="0" smtClean="0"/>
                        <a:t>Yaygın Gelişimsel Bozukluklar (Otizm Spektrum</a:t>
                      </a:r>
                      <a:r>
                        <a:rPr lang="tr-TR" baseline="0" dirty="0" smtClean="0"/>
                        <a:t> Bozukluğu-Hafif, Orta ve Ağır Düzey)</a:t>
                      </a:r>
                      <a:endParaRPr lang="tr-TR" dirty="0"/>
                    </a:p>
                  </a:txBody>
                  <a:tcPr/>
                </a:tc>
              </a:tr>
              <a:tr h="370840">
                <a:tc>
                  <a:txBody>
                    <a:bodyPr/>
                    <a:lstStyle/>
                    <a:p>
                      <a:r>
                        <a:rPr lang="tr-TR" dirty="0" smtClean="0"/>
                        <a:t>Bedensel Yetersizlik</a:t>
                      </a:r>
                      <a:endParaRPr lang="tr-TR" dirty="0"/>
                    </a:p>
                  </a:txBody>
                  <a:tcPr/>
                </a:tc>
              </a:tr>
              <a:tr h="370840">
                <a:tc>
                  <a:txBody>
                    <a:bodyPr/>
                    <a:lstStyle/>
                    <a:p>
                      <a:r>
                        <a:rPr lang="tr-TR" dirty="0" smtClean="0"/>
                        <a:t>Serabral</a:t>
                      </a:r>
                      <a:r>
                        <a:rPr lang="tr-TR" baseline="0" dirty="0" smtClean="0"/>
                        <a:t> Palsi</a:t>
                      </a:r>
                      <a:endParaRPr lang="tr-TR" dirty="0"/>
                    </a:p>
                  </a:txBody>
                  <a:tcPr/>
                </a:tc>
              </a:tr>
              <a:tr h="370840">
                <a:tc>
                  <a:txBody>
                    <a:bodyPr/>
                    <a:lstStyle/>
                    <a:p>
                      <a:r>
                        <a:rPr lang="tr-TR" dirty="0" smtClean="0"/>
                        <a:t>Özel Öğrenme Güçlüğü</a:t>
                      </a:r>
                      <a:endParaRPr lang="tr-TR" dirty="0"/>
                    </a:p>
                  </a:txBody>
                  <a:tcPr/>
                </a:tc>
              </a:tr>
              <a:tr h="370840">
                <a:tc>
                  <a:txBody>
                    <a:bodyPr/>
                    <a:lstStyle/>
                    <a:p>
                      <a:r>
                        <a:rPr lang="tr-TR" dirty="0" smtClean="0"/>
                        <a:t>Görme Yetersizliği (Az Gören, Total Görme Yetersizliği)</a:t>
                      </a:r>
                      <a:endParaRPr lang="tr-TR" dirty="0"/>
                    </a:p>
                  </a:txBody>
                  <a:tcPr/>
                </a:tc>
              </a:tr>
              <a:tr h="370840">
                <a:tc>
                  <a:txBody>
                    <a:bodyPr/>
                    <a:lstStyle/>
                    <a:p>
                      <a:r>
                        <a:rPr lang="tr-TR" dirty="0" smtClean="0"/>
                        <a:t>İşitme Yetersizliği (Az İşiten, Total İşitme Yetersizliği)</a:t>
                      </a:r>
                      <a:endParaRPr lang="tr-TR" dirty="0"/>
                    </a:p>
                  </a:txBody>
                  <a:tcPr/>
                </a:tc>
              </a:tr>
              <a:tr h="370840">
                <a:tc>
                  <a:txBody>
                    <a:bodyPr/>
                    <a:lstStyle/>
                    <a:p>
                      <a:r>
                        <a:rPr lang="tr-TR" dirty="0" smtClean="0"/>
                        <a:t>Dil ve Konuşma Güçlüğü</a:t>
                      </a:r>
                      <a:endParaRPr lang="tr-TR" dirty="0"/>
                    </a:p>
                  </a:txBody>
                  <a:tcPr/>
                </a:tc>
              </a:tr>
              <a:tr h="370840">
                <a:tc>
                  <a:txBody>
                    <a:bodyPr/>
                    <a:lstStyle/>
                    <a:p>
                      <a:r>
                        <a:rPr lang="tr-TR" dirty="0" smtClean="0"/>
                        <a:t>Süregelen Hastalıklar</a:t>
                      </a:r>
                      <a:endParaRPr lang="tr-TR" dirty="0"/>
                    </a:p>
                  </a:txBody>
                  <a:tcPr/>
                </a:tc>
              </a:tr>
              <a:tr h="370840">
                <a:tc>
                  <a:txBody>
                    <a:bodyPr/>
                    <a:lstStyle/>
                    <a:p>
                      <a:r>
                        <a:rPr lang="tr-TR" dirty="0" smtClean="0"/>
                        <a:t>Üstün</a:t>
                      </a:r>
                      <a:r>
                        <a:rPr lang="tr-TR" baseline="0" dirty="0" smtClean="0"/>
                        <a:t> Yetenekli Birey</a:t>
                      </a:r>
                      <a:endParaRPr lang="tr-TR" dirty="0"/>
                    </a:p>
                  </a:txBody>
                  <a:tcPr/>
                </a:tc>
              </a:tr>
            </a:tbl>
          </a:graphicData>
        </a:graphic>
      </p:graphicFrame>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1285866"/>
            <a:ext cx="7643866" cy="1754326"/>
          </a:xfrm>
          <a:prstGeom prst="rect">
            <a:avLst/>
          </a:prstGeom>
        </p:spPr>
        <p:txBody>
          <a:bodyPr wrap="square">
            <a:spAutoFit/>
          </a:bodyPr>
          <a:lstStyle/>
          <a:p>
            <a:r>
              <a:rPr lang="tr-TR" dirty="0" smtClean="0"/>
              <a:t>Birçok ülkede bu konu üzerinde önemle durulmakta,   çocuklara okul öncesi dönemden itibaren sağlık, sağlığın korunması, sağlık kuruluşları, sağlık personeli, tedavi işlemleri hakkında yaş grupları göz önüne alınarak bilgiler verilmektedir. Bunun için çocuklara hastalık ve hastane yaşantısına hazırlayıcı programlar düzenlenmekte, materyaller hazırlanmakta ve her geçen gün de bu programlar daha iyiye doğru geliştirilmektedir.</a:t>
            </a:r>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539430"/>
          </a:xfrm>
          <a:prstGeom prst="rect">
            <a:avLst/>
          </a:prstGeom>
        </p:spPr>
        <p:txBody>
          <a:bodyPr wrap="square">
            <a:spAutoFit/>
          </a:bodyPr>
          <a:lstStyle/>
          <a:p>
            <a:r>
              <a:rPr lang="tr-TR" sz="1600" b="1" dirty="0" smtClean="0"/>
              <a:t>Süregelen Hastalık tanısı olan çocukların aileleri neler yapabilir?</a:t>
            </a:r>
          </a:p>
          <a:p>
            <a:endParaRPr lang="tr-TR" sz="1600" b="1" dirty="0" smtClean="0"/>
          </a:p>
          <a:p>
            <a:pPr algn="just"/>
            <a:r>
              <a:rPr lang="tr-TR" sz="1600" dirty="0" smtClean="0"/>
              <a:t>-Çocuğunun süreğen hastalığı olduğunu öğrenen aile bir an önce durumu kabullenip tedavi sürecinin başlaması için gerekli adımları atmalıdır.</a:t>
            </a:r>
          </a:p>
          <a:p>
            <a:pPr algn="just"/>
            <a:r>
              <a:rPr lang="tr-TR" sz="1600" dirty="0" smtClean="0"/>
              <a:t>-Süreğen hastalıkların tedavisi de uzun sürelidir. Bu yüzden ailenin tedavi sürecinde sabırlı olması gereklidir.</a:t>
            </a:r>
          </a:p>
          <a:p>
            <a:pPr algn="just"/>
            <a:r>
              <a:rPr lang="tr-TR" sz="1600" dirty="0" smtClean="0"/>
              <a:t>-Süreğen hastalığı olan eğer bebekse anne hastanede yanında kalmalıdır.</a:t>
            </a:r>
          </a:p>
          <a:p>
            <a:pPr algn="just"/>
            <a:r>
              <a:rPr lang="tr-TR" sz="1600" dirty="0" smtClean="0"/>
              <a:t>-Tedavi sürecince yaşanabilecek olumsuzlukların oluşturacağı duygular çocuğa yansıtılmamalıdır. </a:t>
            </a:r>
          </a:p>
          <a:p>
            <a:pPr algn="just"/>
            <a:r>
              <a:rPr lang="tr-TR" sz="1600" dirty="0" smtClean="0"/>
              <a:t>-Çocuğun eğitim-öğretim yaşamının aksamaması için gerekli önlemlerin alınması için uzmanlarla iş birliği yapılmalıdır.</a:t>
            </a:r>
          </a:p>
          <a:p>
            <a:pPr algn="just"/>
            <a:r>
              <a:rPr lang="tr-TR" sz="1600" dirty="0" smtClean="0"/>
              <a:t>-Süreğen hastalığı olan bir öğrencinin en önemli sorunlarından birisi okul devamsızlığıdır. Çocukta böyle bir durum hakkında bilgi alınır alınmaz çocuğun eğitim hizmetlerinden yararlanabilmesi için sınıf öğretmeni ve okul yönetimi gerekli girişimlere başlamalıdır.</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847207"/>
          </a:xfrm>
          <a:prstGeom prst="rect">
            <a:avLst/>
          </a:prstGeom>
        </p:spPr>
        <p:txBody>
          <a:bodyPr wrap="square">
            <a:spAutoFit/>
          </a:bodyPr>
          <a:lstStyle/>
          <a:p>
            <a:pPr algn="just"/>
            <a:r>
              <a:rPr lang="tr-TR" b="1" dirty="0" smtClean="0">
                <a:solidFill>
                  <a:srgbClr val="FF0000"/>
                </a:solidFill>
              </a:rPr>
              <a:t>ÖZEL YETENEKLİ BİREY</a:t>
            </a:r>
          </a:p>
          <a:p>
            <a:pPr algn="just"/>
            <a:endParaRPr lang="tr-TR" b="1" dirty="0" smtClean="0">
              <a:solidFill>
                <a:srgbClr val="FF0000"/>
              </a:solidFill>
            </a:endParaRPr>
          </a:p>
          <a:p>
            <a:pPr algn="just"/>
            <a:r>
              <a:rPr lang="tr-TR" sz="1600" dirty="0" smtClean="0"/>
              <a:t>Özel yeteneklilik; Bireyin, genetik özelliklerle var olan ve çevresel uyaranlarla gelişen; fiziksel büyüme ve gelişim, hareket gelişimi, bilişsel gelişim(algı-dikkat kontrolü, analiz, sentez, problem çözme gibi), dili anlama ve ifade etme yeteneği, sosyal, duygusal ve estetik gelişim alanlarının birinde veya birkaçında ya da hepsinde çeşitli gözlem ve ölçme araçlarıyla uzman kişiler tarafından gözlenen veya ölçülebilen, yaşıtlarından ileri olma durumudur.  </a:t>
            </a:r>
          </a:p>
          <a:p>
            <a:pPr algn="just"/>
            <a:endParaRPr lang="tr-TR" sz="1600" dirty="0" smtClean="0"/>
          </a:p>
          <a:p>
            <a:pPr algn="just"/>
            <a:r>
              <a:rPr lang="tr-TR" sz="1600" dirty="0" smtClean="0"/>
              <a:t>-Beş duyuyla ilgili tüm uyaranlara karşı aşırı duyarlılık</a:t>
            </a:r>
          </a:p>
          <a:p>
            <a:pPr algn="just"/>
            <a:r>
              <a:rPr lang="tr-TR" sz="1600" dirty="0" smtClean="0"/>
              <a:t>-Detaylı ve dikkatli gözlem yeteneği</a:t>
            </a:r>
          </a:p>
          <a:p>
            <a:pPr algn="just"/>
            <a:r>
              <a:rPr lang="tr-TR" sz="1600" dirty="0" smtClean="0"/>
              <a:t>-Hızlı ve doğru kavrama, anlama, algılayabilme, çabuk ve kolay öğrenme yeteneği</a:t>
            </a:r>
          </a:p>
          <a:p>
            <a:pPr algn="just"/>
            <a:r>
              <a:rPr lang="tr-TR" sz="1600" dirty="0" smtClean="0"/>
              <a:t>-Yaşıtlarından erken dönemde soyut düşünme yeteneği</a:t>
            </a:r>
          </a:p>
          <a:p>
            <a:pPr algn="just"/>
            <a:r>
              <a:rPr lang="tr-TR" sz="1600" dirty="0" smtClean="0"/>
              <a:t>-Her alanda ileri düzeyde araştırmacılık</a:t>
            </a:r>
          </a:p>
          <a:p>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39540"/>
          </a:xfrm>
          <a:prstGeom prst="rect">
            <a:avLst/>
          </a:prstGeom>
        </p:spPr>
        <p:txBody>
          <a:bodyPr wrap="square">
            <a:spAutoFit/>
          </a:bodyPr>
          <a:lstStyle/>
          <a:p>
            <a:pPr algn="just"/>
            <a:r>
              <a:rPr lang="tr-TR" dirty="0" smtClean="0"/>
              <a:t>-Yeni ve orijinal ürünler ortaya çıkarma, keşfetmekten ve buluş yapmaktan hoşlanma</a:t>
            </a:r>
          </a:p>
          <a:p>
            <a:pPr algn="just"/>
            <a:r>
              <a:rPr lang="tr-TR" dirty="0" smtClean="0"/>
              <a:t>-Çok seçenekli, problem çözücü ve başkalarından farklı olan düşünme yeteneği</a:t>
            </a:r>
          </a:p>
          <a:p>
            <a:pPr algn="just"/>
            <a:r>
              <a:rPr lang="tr-TR" dirty="0" smtClean="0"/>
              <a:t>-Muhakeme, analiz, sentez, genelleme yeteneğinin yaşıtlarından ileri ve farklı olması</a:t>
            </a:r>
          </a:p>
          <a:p>
            <a:pPr algn="just"/>
            <a:r>
              <a:rPr lang="tr-TR" dirty="0" smtClean="0"/>
              <a:t>-Erken ve doğru ifadelerle konuşma, konuşmaya başladığı andan itibaren yetişkin benzeri konuşma</a:t>
            </a:r>
          </a:p>
          <a:p>
            <a:pPr algn="just"/>
            <a:r>
              <a:rPr lang="tr-TR" dirty="0" smtClean="0"/>
              <a:t>-İleri derecede sözcük dağarcığı</a:t>
            </a:r>
          </a:p>
          <a:p>
            <a:pPr algn="just"/>
            <a:r>
              <a:rPr lang="tr-TR" dirty="0" smtClean="0"/>
              <a:t>-Erken yaşta okuma, bazen hem okuma hem yazmanın erken yaşta görülmesi</a:t>
            </a:r>
          </a:p>
          <a:p>
            <a:pPr algn="just"/>
            <a:r>
              <a:rPr lang="tr-TR" dirty="0" smtClean="0"/>
              <a:t>-Yüksek özgüven, kendinden emin olma</a:t>
            </a:r>
          </a:p>
          <a:p>
            <a:pPr algn="just"/>
            <a:r>
              <a:rPr lang="tr-TR" dirty="0" smtClean="0"/>
              <a:t>-Yaşıtlarına göre sosyal ve duygusal yönden ileri düzeyde olgunluk, beklenmeyen düzeyde olgun davranışlar gösterme üstün yetenekli çocukların genel özellikleridir.</a:t>
            </a:r>
          </a:p>
          <a:p>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278094"/>
          </a:xfrm>
          <a:prstGeom prst="rect">
            <a:avLst/>
          </a:prstGeom>
        </p:spPr>
        <p:txBody>
          <a:bodyPr wrap="square">
            <a:spAutoFit/>
          </a:bodyPr>
          <a:lstStyle/>
          <a:p>
            <a:r>
              <a:rPr lang="tr-TR" sz="1600" b="1" dirty="0" smtClean="0"/>
              <a:t>Özel Yetenekli olan çocukların aileleri neler yapabilir?</a:t>
            </a:r>
          </a:p>
          <a:p>
            <a:endParaRPr lang="tr-TR" sz="1600" b="1" dirty="0" smtClean="0"/>
          </a:p>
          <a:p>
            <a:pPr algn="just"/>
            <a:r>
              <a:rPr lang="tr-TR" sz="1600" dirty="0" smtClean="0"/>
              <a:t>-Çocuğun özel yetenekli olduğu belirlendiğinde çocuk bundan haberdar edilmemelidir. Çocuk bu özelliğinden dolayı kardeşleri ve sınıf arkadaşlarıyla kıyaslanmamalı, kıyaslama yapılıyorsa da bu çocuğa yansıtılmamalıdır.</a:t>
            </a:r>
          </a:p>
          <a:p>
            <a:pPr algn="just"/>
            <a:endParaRPr lang="tr-TR" sz="1600" dirty="0" smtClean="0"/>
          </a:p>
          <a:p>
            <a:pPr algn="just"/>
            <a:r>
              <a:rPr lang="tr-TR" sz="1600" dirty="0" smtClean="0"/>
              <a:t>-Çocuğun kardeşi varsa kardeşine davranıldığı gibi ona da öyle davranılmalıdır. Yetenekli olmasından dolayı her işi kendisi yapar gözüyle bakılmamalıdır.</a:t>
            </a:r>
          </a:p>
          <a:p>
            <a:pPr algn="just"/>
            <a:endParaRPr lang="tr-TR" sz="1600" dirty="0" smtClean="0"/>
          </a:p>
          <a:p>
            <a:pPr algn="just"/>
            <a:r>
              <a:rPr lang="tr-TR" sz="1600" dirty="0" smtClean="0"/>
              <a:t>-Çocuğun olası duygusal problemleri için bir uzmanla her zaman diyalog içinde bulunmak gerekir.</a:t>
            </a:r>
          </a:p>
          <a:p>
            <a:pPr algn="just"/>
            <a:endParaRPr lang="tr-TR" sz="1600" dirty="0" smtClean="0"/>
          </a:p>
          <a:p>
            <a:pPr algn="just"/>
            <a:r>
              <a:rPr lang="tr-TR" sz="1600" dirty="0" smtClean="0"/>
              <a:t>-Çocuk üstün yetenekli olsa bile anne-baba olarak çocuğa karşı asla mükemmeliyetçi bir tutum sergilenmemelidir.</a:t>
            </a:r>
          </a:p>
          <a:p>
            <a:pPr algn="just"/>
            <a:endParaRPr lang="tr-TR" sz="1600" dirty="0" smtClean="0"/>
          </a:p>
          <a:p>
            <a:pPr algn="just"/>
            <a:r>
              <a:rPr lang="tr-TR" sz="1600" dirty="0" smtClean="0"/>
              <a:t>-Çocuğun sosyal ilişkileri açısından arkadaş edinmesine fırsat tanıyıcı ortamlarda bulunmasına özen gösterilmelidir.</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TANILAMA SÜRECİ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0" name="Grup 9"/>
          <p:cNvGrpSpPr/>
          <p:nvPr/>
        </p:nvGrpSpPr>
        <p:grpSpPr>
          <a:xfrm>
            <a:off x="500034" y="1142990"/>
            <a:ext cx="7847354" cy="3883754"/>
            <a:chOff x="145128" y="1310995"/>
            <a:chExt cx="7551783" cy="5529355"/>
          </a:xfrm>
        </p:grpSpPr>
        <p:sp>
          <p:nvSpPr>
            <p:cNvPr id="16" name="Yuvarlatılmış Dikdörtgen 15"/>
            <p:cNvSpPr/>
            <p:nvPr/>
          </p:nvSpPr>
          <p:spPr>
            <a:xfrm>
              <a:off x="1538345" y="3683252"/>
              <a:ext cx="4593514" cy="3157098"/>
            </a:xfrm>
            <a:prstGeom prst="roundRect">
              <a:avLst/>
            </a:prstGeom>
            <a:solidFill>
              <a:schemeClr val="bg1"/>
            </a:solidFill>
            <a:ln w="76200">
              <a:solidFill>
                <a:srgbClr val="C00000"/>
              </a:solidFill>
            </a:ln>
            <a:effectLst>
              <a:outerShdw blurRad="63500" dist="266700" dir="3120000" algn="tl" rotWithShape="0">
                <a:prstClr val="black">
                  <a:alpha val="41000"/>
                </a:prstClr>
              </a:outerShdw>
            </a:effectLst>
            <a:scene3d>
              <a:camera prst="perspectiveRelaxed">
                <a:rot lat="19173588" lon="0" rev="0"/>
              </a:camera>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604820" tIns="659433" rIns="604820" bIns="659433" numCol="1" spcCol="1270" anchor="ctr" anchorCtr="0">
              <a:noAutofit/>
            </a:bodyPr>
            <a:lstStyle/>
            <a:p>
              <a:pPr lvl="0" algn="ctr" defTabSz="1555750">
                <a:lnSpc>
                  <a:spcPct val="90000"/>
                </a:lnSpc>
                <a:spcBef>
                  <a:spcPct val="0"/>
                </a:spcBef>
                <a:spcAft>
                  <a:spcPct val="35000"/>
                </a:spcAft>
              </a:pPr>
              <a:r>
                <a:rPr lang="tr-TR" sz="4000" b="1" kern="1200" dirty="0" smtClean="0">
                  <a:solidFill>
                    <a:srgbClr val="FF0000"/>
                  </a:solidFill>
                </a:rPr>
                <a:t/>
              </a:r>
              <a:br>
                <a:rPr lang="tr-TR" sz="4000" b="1" kern="1200" dirty="0" smtClean="0">
                  <a:solidFill>
                    <a:srgbClr val="FF0000"/>
                  </a:solidFill>
                </a:rPr>
              </a:br>
              <a:r>
                <a:rPr lang="tr-TR" sz="3600" b="1" kern="1200" dirty="0" smtClean="0">
                  <a:solidFill>
                    <a:srgbClr val="FF0000"/>
                  </a:solidFill>
                </a:rPr>
                <a:t>TANILAMA</a:t>
              </a:r>
              <a:endParaRPr lang="tr-TR" sz="3600" b="1" kern="1200" dirty="0">
                <a:solidFill>
                  <a:srgbClr val="FF0000"/>
                </a:solidFill>
              </a:endParaRPr>
            </a:p>
          </p:txBody>
        </p:sp>
        <p:sp>
          <p:nvSpPr>
            <p:cNvPr id="17" name="Serbest Form 16"/>
            <p:cNvSpPr/>
            <p:nvPr/>
          </p:nvSpPr>
          <p:spPr>
            <a:xfrm rot="2924082">
              <a:off x="1728869" y="3495478"/>
              <a:ext cx="648000" cy="540000"/>
            </a:xfrm>
            <a:custGeom>
              <a:avLst/>
              <a:gdLst>
                <a:gd name="connsiteX0" fmla="*/ 0 w 726813"/>
                <a:gd name="connsiteY0" fmla="*/ 129600 h 647999"/>
                <a:gd name="connsiteX1" fmla="*/ 402814 w 726813"/>
                <a:gd name="connsiteY1" fmla="*/ 129600 h 647999"/>
                <a:gd name="connsiteX2" fmla="*/ 402814 w 726813"/>
                <a:gd name="connsiteY2" fmla="*/ 0 h 647999"/>
                <a:gd name="connsiteX3" fmla="*/ 726813 w 726813"/>
                <a:gd name="connsiteY3" fmla="*/ 324000 h 647999"/>
                <a:gd name="connsiteX4" fmla="*/ 402814 w 726813"/>
                <a:gd name="connsiteY4" fmla="*/ 647999 h 647999"/>
                <a:gd name="connsiteX5" fmla="*/ 402814 w 726813"/>
                <a:gd name="connsiteY5" fmla="*/ 518399 h 647999"/>
                <a:gd name="connsiteX6" fmla="*/ 0 w 726813"/>
                <a:gd name="connsiteY6" fmla="*/ 518399 h 647999"/>
                <a:gd name="connsiteX7" fmla="*/ 0 w 726813"/>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813" h="647999">
                  <a:moveTo>
                    <a:pt x="726813" y="518399"/>
                  </a:moveTo>
                  <a:lnTo>
                    <a:pt x="323999" y="518399"/>
                  </a:lnTo>
                  <a:lnTo>
                    <a:pt x="323999" y="647999"/>
                  </a:lnTo>
                  <a:lnTo>
                    <a:pt x="0" y="323999"/>
                  </a:lnTo>
                  <a:lnTo>
                    <a:pt x="323999" y="0"/>
                  </a:lnTo>
                  <a:lnTo>
                    <a:pt x="323999" y="129600"/>
                  </a:lnTo>
                  <a:lnTo>
                    <a:pt x="726813" y="129600"/>
                  </a:lnTo>
                  <a:lnTo>
                    <a:pt x="726813" y="518399"/>
                  </a:lnTo>
                  <a:close/>
                </a:path>
              </a:pathLst>
            </a:custGeom>
            <a:solidFill>
              <a:srgbClr val="C0000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94400" tIns="129600" rIns="0" bIns="129599" numCol="1" spcCol="1270" anchor="ctr" anchorCtr="0">
              <a:noAutofit/>
            </a:bodyPr>
            <a:lstStyle/>
            <a:p>
              <a:pPr lvl="0" algn="ctr" defTabSz="889000">
                <a:lnSpc>
                  <a:spcPct val="90000"/>
                </a:lnSpc>
                <a:spcBef>
                  <a:spcPct val="0"/>
                </a:spcBef>
                <a:spcAft>
                  <a:spcPct val="35000"/>
                </a:spcAft>
              </a:pPr>
              <a:endParaRPr lang="tr-TR" sz="2000" kern="1200"/>
            </a:p>
          </p:txBody>
        </p:sp>
        <p:sp>
          <p:nvSpPr>
            <p:cNvPr id="18" name="Yuvarlatılmış Dikdörtgen 17"/>
            <p:cNvSpPr/>
            <p:nvPr/>
          </p:nvSpPr>
          <p:spPr>
            <a:xfrm>
              <a:off x="145128" y="1339968"/>
              <a:ext cx="2052000" cy="1979999"/>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r>
                <a:rPr lang="tr-TR" sz="1600" b="1" kern="1200" dirty="0" smtClean="0"/>
                <a:t>EĞİTSEL TANI</a:t>
              </a:r>
            </a:p>
            <a:p>
              <a:pPr lvl="0" algn="ctr" defTabSz="889000">
                <a:lnSpc>
                  <a:spcPct val="90000"/>
                </a:lnSpc>
                <a:spcBef>
                  <a:spcPct val="0"/>
                </a:spcBef>
                <a:spcAft>
                  <a:spcPct val="35000"/>
                </a:spcAft>
              </a:pPr>
              <a:r>
                <a:rPr lang="tr-TR" sz="1600" b="1" dirty="0" smtClean="0"/>
                <a:t>(Rehberlik ve Araştırma Merkezleri)</a:t>
              </a:r>
              <a:endParaRPr lang="tr-TR" sz="1600" b="1" kern="1200" dirty="0"/>
            </a:p>
          </p:txBody>
        </p:sp>
        <p:sp>
          <p:nvSpPr>
            <p:cNvPr id="19" name="Serbest Form 18"/>
            <p:cNvSpPr/>
            <p:nvPr/>
          </p:nvSpPr>
          <p:spPr>
            <a:xfrm rot="16978829" flipH="1">
              <a:off x="5288935" y="3480585"/>
              <a:ext cx="648001" cy="540000"/>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000" kern="1200"/>
            </a:p>
          </p:txBody>
        </p:sp>
        <p:sp>
          <p:nvSpPr>
            <p:cNvPr id="22" name="Yuvarlatılmış Dikdörtgen 21"/>
            <p:cNvSpPr/>
            <p:nvPr/>
          </p:nvSpPr>
          <p:spPr>
            <a:xfrm>
              <a:off x="5644911" y="1310995"/>
              <a:ext cx="2052000" cy="1979999"/>
            </a:xfrm>
            <a:prstGeom prst="roundRect">
              <a:avLst/>
            </a:prstGeom>
            <a:solidFill>
              <a:srgbClr val="00960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r>
                <a:rPr lang="tr-TR" b="1" kern="1200" dirty="0" smtClean="0"/>
                <a:t>TIBBİ TANI</a:t>
              </a:r>
            </a:p>
            <a:p>
              <a:pPr lvl="0" algn="ctr" defTabSz="889000">
                <a:lnSpc>
                  <a:spcPct val="90000"/>
                </a:lnSpc>
                <a:spcBef>
                  <a:spcPct val="0"/>
                </a:spcBef>
                <a:spcAft>
                  <a:spcPct val="35000"/>
                </a:spcAft>
              </a:pPr>
              <a:r>
                <a:rPr lang="tr-TR" b="1" dirty="0" smtClean="0"/>
                <a:t>(Hastaneler)</a:t>
              </a:r>
              <a:endParaRPr lang="tr-TR" b="1" kern="1200" dirty="0"/>
            </a:p>
          </p:txBody>
        </p:sp>
      </p:grpSp>
      <p:sp>
        <p:nvSpPr>
          <p:cNvPr id="14" name="13 Metin kutusu"/>
          <p:cNvSpPr txBox="1"/>
          <p:nvPr/>
        </p:nvSpPr>
        <p:spPr>
          <a:xfrm>
            <a:off x="2857488" y="1142990"/>
            <a:ext cx="3071834"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tr-TR" dirty="0" smtClean="0"/>
              <a:t>Özel gereksinimli bireyin,</a:t>
            </a:r>
          </a:p>
          <a:p>
            <a:pPr algn="ctr"/>
            <a:r>
              <a:rPr lang="tr-TR" dirty="0" smtClean="0"/>
              <a:t>Özel Eğitim hizmetlerinden </a:t>
            </a:r>
          </a:p>
          <a:p>
            <a:pPr algn="ctr"/>
            <a:r>
              <a:rPr lang="tr-TR" dirty="0" smtClean="0"/>
              <a:t>faydalanabilmesi için </a:t>
            </a:r>
          </a:p>
          <a:p>
            <a:pPr algn="ctr"/>
            <a:r>
              <a:rPr lang="tr-TR" dirty="0" smtClean="0"/>
              <a:t>tanılamasının yapılması gerekmektedir.</a:t>
            </a: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TANILAMA SÜRECİ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6" name="5 Tablo"/>
          <p:cNvGraphicFramePr>
            <a:graphicFrameLocks noGrp="1"/>
          </p:cNvGraphicFramePr>
          <p:nvPr>
            <p:extLst>
              <p:ext uri="{D42A27DB-BD31-4B8C-83A1-F6EECF244321}">
                <p14:modId xmlns:p14="http://schemas.microsoft.com/office/powerpoint/2010/main" val="152440572"/>
              </p:ext>
            </p:extLst>
          </p:nvPr>
        </p:nvGraphicFramePr>
        <p:xfrm>
          <a:off x="285720" y="928676"/>
          <a:ext cx="5429288" cy="4079240"/>
        </p:xfrm>
        <a:graphic>
          <a:graphicData uri="http://schemas.openxmlformats.org/drawingml/2006/table">
            <a:tbl>
              <a:tblPr firstRow="1" bandRow="1">
                <a:tableStyleId>{F5AB1C69-6EDB-4FF4-983F-18BD219EF322}</a:tableStyleId>
              </a:tblPr>
              <a:tblGrid>
                <a:gridCol w="3071834"/>
                <a:gridCol w="2357454"/>
              </a:tblGrid>
              <a:tr h="370840">
                <a:tc>
                  <a:txBody>
                    <a:bodyPr/>
                    <a:lstStyle/>
                    <a:p>
                      <a:pPr algn="ctr"/>
                      <a:r>
                        <a:rPr lang="tr-TR" sz="1400" dirty="0" smtClean="0"/>
                        <a:t>TANI</a:t>
                      </a:r>
                      <a:r>
                        <a:rPr lang="tr-TR" sz="1400" baseline="0" dirty="0" smtClean="0"/>
                        <a:t> TÜRÜ</a:t>
                      </a:r>
                      <a:endParaRPr lang="tr-TR" sz="1400" dirty="0"/>
                    </a:p>
                  </a:txBody>
                  <a:tcPr/>
                </a:tc>
                <a:tc>
                  <a:txBody>
                    <a:bodyPr/>
                    <a:lstStyle/>
                    <a:p>
                      <a:pPr algn="ctr"/>
                      <a:r>
                        <a:rPr lang="tr-TR" sz="1400" dirty="0" smtClean="0"/>
                        <a:t>TANILAMA</a:t>
                      </a:r>
                      <a:endParaRPr lang="tr-TR" sz="1400" dirty="0"/>
                    </a:p>
                  </a:txBody>
                  <a:tcPr/>
                </a:tc>
              </a:tr>
              <a:tr h="370840">
                <a:tc>
                  <a:txBody>
                    <a:bodyPr/>
                    <a:lstStyle/>
                    <a:p>
                      <a:r>
                        <a:rPr lang="tr-TR" sz="1400" dirty="0" smtClean="0"/>
                        <a:t>Zihinsel Yetersizlik</a:t>
                      </a:r>
                      <a:endParaRPr lang="tr-TR" sz="1400" dirty="0"/>
                    </a:p>
                  </a:txBody>
                  <a:tcPr/>
                </a:tc>
                <a:tc>
                  <a:txBody>
                    <a:bodyPr/>
                    <a:lstStyle/>
                    <a:p>
                      <a:r>
                        <a:rPr lang="tr-TR" sz="1400" dirty="0" smtClean="0"/>
                        <a:t>Eğitsel Tanı</a:t>
                      </a:r>
                      <a:endParaRPr lang="tr-TR" sz="1400" dirty="0"/>
                    </a:p>
                  </a:txBody>
                  <a:tcPr/>
                </a:tc>
              </a:tr>
              <a:tr h="370840">
                <a:tc>
                  <a:txBody>
                    <a:bodyPr/>
                    <a:lstStyle/>
                    <a:p>
                      <a:r>
                        <a:rPr lang="tr-TR" sz="1400" dirty="0" smtClean="0"/>
                        <a:t>Yaygın Gelişimsel Bozukluklar</a:t>
                      </a:r>
                      <a:endParaRPr lang="tr-TR" sz="1400" dirty="0"/>
                    </a:p>
                  </a:txBody>
                  <a:tcPr/>
                </a:tc>
                <a:tc>
                  <a:txBody>
                    <a:bodyPr/>
                    <a:lstStyle/>
                    <a:p>
                      <a:r>
                        <a:rPr lang="tr-TR" sz="1400" dirty="0" smtClean="0"/>
                        <a:t>Eğitsel Tanı+Tıbbi Tanı</a:t>
                      </a:r>
                      <a:endParaRPr lang="tr-TR" sz="1400" dirty="0"/>
                    </a:p>
                  </a:txBody>
                  <a:tcPr/>
                </a:tc>
              </a:tr>
              <a:tr h="370840">
                <a:tc>
                  <a:txBody>
                    <a:bodyPr/>
                    <a:lstStyle/>
                    <a:p>
                      <a:r>
                        <a:rPr lang="tr-TR" sz="1400" dirty="0" smtClean="0"/>
                        <a:t>Bedensel Yetersizlik</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Eğitsel Tanı+Tıbbi Tanı</a:t>
                      </a:r>
                    </a:p>
                  </a:txBody>
                  <a:tcPr/>
                </a:tc>
              </a:tr>
              <a:tr h="370840">
                <a:tc>
                  <a:txBody>
                    <a:bodyPr/>
                    <a:lstStyle/>
                    <a:p>
                      <a:r>
                        <a:rPr lang="tr-TR" sz="1400" dirty="0" smtClean="0"/>
                        <a:t>Serabral</a:t>
                      </a:r>
                      <a:r>
                        <a:rPr lang="tr-TR" sz="1400" baseline="0" dirty="0" smtClean="0"/>
                        <a:t> Palsi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Eğitsel Tanı+Tıbbi Tanı</a:t>
                      </a:r>
                    </a:p>
                  </a:txBody>
                  <a:tcPr/>
                </a:tc>
              </a:tr>
              <a:tr h="370840">
                <a:tc>
                  <a:txBody>
                    <a:bodyPr/>
                    <a:lstStyle/>
                    <a:p>
                      <a:r>
                        <a:rPr lang="tr-TR" sz="1400" dirty="0" smtClean="0"/>
                        <a:t>Özel Öğrenme Güçlüğü</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Eğitsel Tanı+Tıbbi Tanı</a:t>
                      </a:r>
                    </a:p>
                  </a:txBody>
                  <a:tcPr/>
                </a:tc>
              </a:tr>
              <a:tr h="370840">
                <a:tc>
                  <a:txBody>
                    <a:bodyPr/>
                    <a:lstStyle/>
                    <a:p>
                      <a:r>
                        <a:rPr lang="tr-TR" sz="1400" dirty="0" smtClean="0"/>
                        <a:t>Görme Yetersizliği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Eğitsel Tanı+Tıbbi Tanı</a:t>
                      </a:r>
                    </a:p>
                  </a:txBody>
                  <a:tcPr/>
                </a:tc>
              </a:tr>
              <a:tr h="370840">
                <a:tc>
                  <a:txBody>
                    <a:bodyPr/>
                    <a:lstStyle/>
                    <a:p>
                      <a:r>
                        <a:rPr lang="tr-TR" sz="1400" dirty="0" smtClean="0"/>
                        <a:t>İşitme Yetersizliği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Eğitsel Tanı+Tıbbi Tanı</a:t>
                      </a:r>
                    </a:p>
                  </a:txBody>
                  <a:tcPr/>
                </a:tc>
              </a:tr>
              <a:tr h="370840">
                <a:tc>
                  <a:txBody>
                    <a:bodyPr/>
                    <a:lstStyle/>
                    <a:p>
                      <a:r>
                        <a:rPr lang="tr-TR" sz="1400" dirty="0" smtClean="0"/>
                        <a:t>Dil ve Konuşma Güçlüğü</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Eğitsel Tanı+Tıbbi Tanı</a:t>
                      </a:r>
                    </a:p>
                  </a:txBody>
                  <a:tcPr/>
                </a:tc>
              </a:tr>
              <a:tr h="370840">
                <a:tc>
                  <a:txBody>
                    <a:bodyPr/>
                    <a:lstStyle/>
                    <a:p>
                      <a:r>
                        <a:rPr lang="tr-TR" sz="1400" dirty="0" smtClean="0"/>
                        <a:t>Süregelen Hastalıklar</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Eğitsel Tanı+Tıbbi Tanı</a:t>
                      </a:r>
                    </a:p>
                  </a:txBody>
                  <a:tcPr/>
                </a:tc>
              </a:tr>
              <a:tr h="370840">
                <a:tc>
                  <a:txBody>
                    <a:bodyPr/>
                    <a:lstStyle/>
                    <a:p>
                      <a:r>
                        <a:rPr lang="tr-TR" sz="1400" dirty="0" smtClean="0"/>
                        <a:t>Üstün</a:t>
                      </a:r>
                      <a:r>
                        <a:rPr lang="tr-TR" sz="1400" baseline="0" dirty="0" smtClean="0"/>
                        <a:t> Yetenekli Birey</a:t>
                      </a:r>
                      <a:endParaRPr lang="tr-TR" sz="1400" dirty="0"/>
                    </a:p>
                  </a:txBody>
                  <a:tcPr/>
                </a:tc>
                <a:tc>
                  <a:txBody>
                    <a:bodyPr/>
                    <a:lstStyle/>
                    <a:p>
                      <a:r>
                        <a:rPr lang="tr-TR" sz="1400" dirty="0" smtClean="0"/>
                        <a:t>Eğitsel Tanı</a:t>
                      </a:r>
                      <a:endParaRPr lang="tr-TR" sz="1400" dirty="0"/>
                    </a:p>
                  </a:txBody>
                  <a:tcPr/>
                </a:tc>
              </a:tr>
            </a:tbl>
          </a:graphicData>
        </a:graphic>
      </p:graphicFrame>
      <p:sp>
        <p:nvSpPr>
          <p:cNvPr id="8" name="7 Metin kutusu"/>
          <p:cNvSpPr txBox="1"/>
          <p:nvPr/>
        </p:nvSpPr>
        <p:spPr>
          <a:xfrm>
            <a:off x="5929322" y="1285866"/>
            <a:ext cx="3071834" cy="30469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tr-TR" sz="1600" dirty="0" smtClean="0"/>
              <a:t>Yapılan eğitsel değerlendirme sonucu bireyin destek eğitim ihtiyacı ve velisinin de isteği varsa; Özel Eğitim ve Rehabilitasyon Merkezlerinde destek eğitim hizmetinden faydalanabilmesi için tanı türü ne olursa olsun tıbbi tanılamasının da yapılarak hastanelerden </a:t>
            </a:r>
            <a:r>
              <a:rPr lang="tr-TR" sz="1600" dirty="0" smtClean="0"/>
              <a:t>‘ÇÖZGER’ raporunun alınması </a:t>
            </a:r>
            <a:r>
              <a:rPr lang="tr-TR" sz="1600" dirty="0" smtClean="0"/>
              <a:t>gerekmektedir. </a:t>
            </a:r>
            <a:endParaRPr lang="tr-TR" sz="1600"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ÖZEL EĞİTİM GEREKSİNİMLİ ÖĞRENCİLERİN EĞİTİM OLANAKLARI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6" name="5 Tablo"/>
          <p:cNvGraphicFramePr>
            <a:graphicFrameLocks noGrp="1"/>
          </p:cNvGraphicFramePr>
          <p:nvPr>
            <p:extLst>
              <p:ext uri="{D42A27DB-BD31-4B8C-83A1-F6EECF244321}">
                <p14:modId xmlns:p14="http://schemas.microsoft.com/office/powerpoint/2010/main" val="1968994393"/>
              </p:ext>
            </p:extLst>
          </p:nvPr>
        </p:nvGraphicFramePr>
        <p:xfrm>
          <a:off x="-28672" y="595596"/>
          <a:ext cx="9144000" cy="4490720"/>
        </p:xfrm>
        <a:graphic>
          <a:graphicData uri="http://schemas.openxmlformats.org/drawingml/2006/table">
            <a:tbl>
              <a:tblPr firstRow="1" bandRow="1">
                <a:tableStyleId>{F5AB1C69-6EDB-4FF4-983F-18BD219EF322}</a:tableStyleId>
              </a:tblPr>
              <a:tblGrid>
                <a:gridCol w="3688336"/>
                <a:gridCol w="5455664"/>
              </a:tblGrid>
              <a:tr h="370840">
                <a:tc>
                  <a:txBody>
                    <a:bodyPr/>
                    <a:lstStyle/>
                    <a:p>
                      <a:pPr algn="ctr"/>
                      <a:r>
                        <a:rPr lang="tr-TR" dirty="0" smtClean="0"/>
                        <a:t>EĞİTİM</a:t>
                      </a:r>
                      <a:r>
                        <a:rPr lang="tr-TR" baseline="0" dirty="0" smtClean="0"/>
                        <a:t> KADEMESİ</a:t>
                      </a:r>
                      <a:endParaRPr lang="tr-TR" dirty="0"/>
                    </a:p>
                  </a:txBody>
                  <a:tcPr/>
                </a:tc>
                <a:tc>
                  <a:txBody>
                    <a:bodyPr/>
                    <a:lstStyle/>
                    <a:p>
                      <a:pPr algn="ctr"/>
                      <a:r>
                        <a:rPr lang="tr-TR" dirty="0" smtClean="0"/>
                        <a:t>ÖZEL</a:t>
                      </a:r>
                      <a:r>
                        <a:rPr lang="tr-TR" baseline="0" dirty="0" smtClean="0"/>
                        <a:t> EĞİTİM HİZMET TÜRÜ</a:t>
                      </a:r>
                      <a:endParaRPr lang="tr-TR" dirty="0"/>
                    </a:p>
                  </a:txBody>
                  <a:tcPr/>
                </a:tc>
              </a:tr>
              <a:tr h="370840">
                <a:tc>
                  <a:txBody>
                    <a:bodyPr/>
                    <a:lstStyle/>
                    <a:p>
                      <a:r>
                        <a:rPr lang="tr-TR" sz="1400" dirty="0" smtClean="0"/>
                        <a:t>Okul</a:t>
                      </a:r>
                      <a:r>
                        <a:rPr lang="tr-TR" sz="1400" baseline="0" dirty="0" smtClean="0"/>
                        <a:t> Öncesi Eğitim</a:t>
                      </a:r>
                      <a:endParaRPr lang="tr-TR" sz="1400" dirty="0"/>
                    </a:p>
                  </a:txBody>
                  <a:tcPr/>
                </a:tc>
                <a:tc>
                  <a:txBody>
                    <a:bodyPr/>
                    <a:lstStyle/>
                    <a:p>
                      <a:r>
                        <a:rPr lang="tr-TR" sz="1400" dirty="0" smtClean="0"/>
                        <a:t>Okul</a:t>
                      </a:r>
                      <a:r>
                        <a:rPr lang="tr-TR" sz="1400" baseline="0" dirty="0" smtClean="0"/>
                        <a:t> Öncesi Kaynaştırma Eğitimi, Özel Eğitim Anaokulu, Anaokulları bünyesinde açılan Özel Eğitim Anasınıfı</a:t>
                      </a:r>
                      <a:endParaRPr lang="tr-TR" sz="1400" dirty="0"/>
                    </a:p>
                  </a:txBody>
                  <a:tcPr/>
                </a:tc>
              </a:tr>
              <a:tr h="370840">
                <a:tc>
                  <a:txBody>
                    <a:bodyPr/>
                    <a:lstStyle/>
                    <a:p>
                      <a:r>
                        <a:rPr lang="tr-TR" sz="1400" dirty="0" smtClean="0"/>
                        <a:t>İlkokul</a:t>
                      </a:r>
                      <a:endParaRPr lang="tr-TR" sz="1400" dirty="0"/>
                    </a:p>
                  </a:txBody>
                  <a:tcPr/>
                </a:tc>
                <a:tc>
                  <a:txBody>
                    <a:bodyPr/>
                    <a:lstStyle/>
                    <a:p>
                      <a:r>
                        <a:rPr lang="tr-TR" sz="1400" dirty="0" smtClean="0"/>
                        <a:t>Kaynaştırma Eğitimi, Özel Eğitim Sınıfı, Özel Eğitim Okulları(1.</a:t>
                      </a:r>
                      <a:r>
                        <a:rPr lang="tr-TR" sz="1400" baseline="0" dirty="0" smtClean="0"/>
                        <a:t> Kademe)</a:t>
                      </a:r>
                      <a:endParaRPr lang="tr-TR" sz="1400" dirty="0"/>
                    </a:p>
                  </a:txBody>
                  <a:tcPr/>
                </a:tc>
              </a:tr>
              <a:tr h="370840">
                <a:tc>
                  <a:txBody>
                    <a:bodyPr/>
                    <a:lstStyle/>
                    <a:p>
                      <a:r>
                        <a:rPr lang="tr-TR" sz="1400" dirty="0" smtClean="0"/>
                        <a:t>Ortaokul</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Kaynaştırma Eğitimi, Özel Eğitim Sınıfı, Özel Eğitim Okulları(2.</a:t>
                      </a:r>
                      <a:r>
                        <a:rPr lang="tr-TR" sz="1400" baseline="0" dirty="0" smtClean="0"/>
                        <a:t> Kademe)</a:t>
                      </a:r>
                      <a:endParaRPr lang="tr-TR" sz="1400" dirty="0" smtClean="0"/>
                    </a:p>
                  </a:txBody>
                  <a:tcPr/>
                </a:tc>
              </a:tr>
              <a:tr h="370840">
                <a:tc>
                  <a:txBody>
                    <a:bodyPr/>
                    <a:lstStyle/>
                    <a:p>
                      <a:r>
                        <a:rPr lang="tr-TR" sz="1400" dirty="0" smtClean="0"/>
                        <a:t>Lise</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Kaynaştırma Eğitimi, Özel Eğitim Sınıfı, Özel Eğitim Okulları(3.</a:t>
                      </a:r>
                      <a:r>
                        <a:rPr lang="tr-TR" sz="1400" baseline="0" dirty="0" smtClean="0"/>
                        <a:t> Kademe)</a:t>
                      </a:r>
                      <a:endParaRPr lang="tr-TR" sz="1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r-TR" sz="1400" dirty="0" smtClean="0"/>
                    </a:p>
                  </a:txBody>
                  <a:tcPr/>
                </a:tc>
              </a:tr>
              <a:tr h="370840">
                <a:tc>
                  <a:txBody>
                    <a:bodyPr/>
                    <a:lstStyle/>
                    <a:p>
                      <a:r>
                        <a:rPr lang="tr-TR" sz="1400" dirty="0" smtClean="0"/>
                        <a:t>Zorunlu Eğitim Çağında</a:t>
                      </a:r>
                      <a:r>
                        <a:rPr lang="tr-TR" sz="1400" baseline="0" dirty="0" smtClean="0"/>
                        <a:t> ve Hastalığından Dolayı Evden Çıkamayacak Durumda Olanlar</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Evde Eğitim</a:t>
                      </a:r>
                    </a:p>
                  </a:txBody>
                  <a:tcPr/>
                </a:tc>
              </a:tr>
              <a:tr h="370840">
                <a:tc>
                  <a:txBody>
                    <a:bodyPr/>
                    <a:lstStyle/>
                    <a:p>
                      <a:r>
                        <a:rPr lang="tr-TR" sz="1400" dirty="0" smtClean="0"/>
                        <a:t>Ağır Düzey Bedensel Yetersizliği Olanlar</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Evde Rehabilitasyon Hizmeti</a:t>
                      </a:r>
                    </a:p>
                  </a:txBody>
                  <a:tcPr/>
                </a:tc>
              </a:tr>
              <a:tr h="370840">
                <a:tc>
                  <a:txBody>
                    <a:bodyPr/>
                    <a:lstStyle/>
                    <a:p>
                      <a:r>
                        <a:rPr lang="tr-TR" sz="1400" dirty="0" smtClean="0"/>
                        <a:t>Özel</a:t>
                      </a:r>
                      <a:r>
                        <a:rPr lang="tr-TR" sz="1400" baseline="0" dirty="0" smtClean="0"/>
                        <a:t> Gereksinimli Bireyler İçin (Üstün Yetenekli Bireyler Hariç)</a:t>
                      </a:r>
                    </a:p>
                    <a:p>
                      <a:r>
                        <a:rPr lang="tr-TR" sz="1400" baseline="0" dirty="0" smtClean="0"/>
                        <a:t>(İhtiyacı ve velinin isteği varsa)</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Destek Eğitim Hizmeti</a:t>
                      </a:r>
                    </a:p>
                  </a:txBody>
                  <a:tcPr/>
                </a:tc>
              </a:tr>
            </a:tbl>
          </a:graphicData>
        </a:graphic>
      </p:graphicFrame>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C:\Users\dell\Desktop\pngtree-inclusive-reading-meeting-with-children-png-image_2222485.jpg"/>
          <p:cNvPicPr>
            <a:picLocks noChangeAspect="1" noChangeArrowheads="1"/>
          </p:cNvPicPr>
          <p:nvPr/>
        </p:nvPicPr>
        <p:blipFill>
          <a:blip r:embed="rId2"/>
          <a:srcRect/>
          <a:stretch>
            <a:fillRect/>
          </a:stretch>
        </p:blipFill>
        <p:spPr bwMode="auto">
          <a:xfrm>
            <a:off x="5855169" y="1059582"/>
            <a:ext cx="2990112" cy="2990112"/>
          </a:xfrm>
          <a:prstGeom prst="rect">
            <a:avLst/>
          </a:prstGeom>
          <a:noFill/>
        </p:spPr>
      </p:pic>
      <p:sp>
        <p:nvSpPr>
          <p:cNvPr id="4" name="3 Dikdörtgen"/>
          <p:cNvSpPr/>
          <p:nvPr/>
        </p:nvSpPr>
        <p:spPr>
          <a:xfrm>
            <a:off x="1142976" y="500048"/>
            <a:ext cx="4572000" cy="5355312"/>
          </a:xfrm>
          <a:prstGeom prst="rect">
            <a:avLst/>
          </a:prstGeom>
        </p:spPr>
        <p:txBody>
          <a:bodyPr>
            <a:spAutoFit/>
          </a:bodyPr>
          <a:lstStyle/>
          <a:p>
            <a:r>
              <a:rPr lang="tr-TR" dirty="0" smtClean="0"/>
              <a:t>Özel Gereksinimli Bireylerin; gerekli eğitimi aldıklarında ve kendilerine destek verildiklerinde ne kadar başarılı olduklarının ülkemizde ve dünyada eğitim, sanat, teknoloji  ve spor gibi alanlarda birçok örneği vardır.</a:t>
            </a:r>
          </a:p>
          <a:p>
            <a:endParaRPr lang="tr-TR" dirty="0" smtClean="0"/>
          </a:p>
          <a:p>
            <a:r>
              <a:rPr lang="tr-TR" b="1" i="1" dirty="0" smtClean="0">
                <a:solidFill>
                  <a:srgbClr val="FF0000"/>
                </a:solidFill>
              </a:rPr>
              <a:t>Erken Tanı ve Müdahale</a:t>
            </a:r>
            <a:r>
              <a:rPr lang="tr-TR" i="1" dirty="0" smtClean="0">
                <a:solidFill>
                  <a:srgbClr val="FF0000"/>
                </a:solidFill>
              </a:rPr>
              <a:t>, </a:t>
            </a:r>
            <a:r>
              <a:rPr lang="tr-TR" b="1" i="1" dirty="0" smtClean="0">
                <a:solidFill>
                  <a:srgbClr val="FF0000"/>
                </a:solidFill>
              </a:rPr>
              <a:t>Doğru ve Etkili Eğitim, Aile ve Toplumun Desteği </a:t>
            </a:r>
            <a:r>
              <a:rPr lang="tr-TR" dirty="0" smtClean="0"/>
              <a:t>ile bu bireylerin üstesinden gelemeyecekleri bir zorluk yoktur.</a:t>
            </a:r>
          </a:p>
          <a:p>
            <a:endParaRPr lang="tr-TR" dirty="0" smtClean="0"/>
          </a:p>
          <a:p>
            <a:pPr algn="just"/>
            <a:r>
              <a:rPr lang="tr-TR" i="1" dirty="0" smtClean="0"/>
              <a:t>‘’Eğitimde feda edilecek tek bir fert bile yoktur.’’</a:t>
            </a:r>
          </a:p>
          <a:p>
            <a:endParaRPr lang="tr-TR" dirty="0" smtClean="0"/>
          </a:p>
          <a:p>
            <a:pPr algn="r"/>
            <a:r>
              <a:rPr lang="tr-TR" i="1" dirty="0" smtClean="0"/>
              <a:t>Mustafa Kemal ATATÜRK</a:t>
            </a:r>
          </a:p>
          <a:p>
            <a:endParaRPr lang="tr-TR" dirty="0" smtClean="0"/>
          </a:p>
          <a:p>
            <a:endParaRPr lang="tr-TR" dirty="0" smtClean="0"/>
          </a:p>
          <a:p>
            <a:endParaRPr lang="tr-TR" dirty="0" smtClean="0"/>
          </a:p>
          <a:p>
            <a:endParaRPr lang="tr-TR" dirty="0" smtClean="0"/>
          </a:p>
          <a:p>
            <a:endParaRPr lang="tr-TR" dirty="0" smtClean="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70318"/>
          </a:xfrm>
          <a:prstGeom prst="rect">
            <a:avLst/>
          </a:prstGeom>
        </p:spPr>
        <p:txBody>
          <a:bodyPr wrap="square">
            <a:spAutoFit/>
          </a:bodyPr>
          <a:lstStyle/>
          <a:p>
            <a:r>
              <a:rPr lang="tr-TR" b="1" dirty="0" smtClean="0">
                <a:solidFill>
                  <a:srgbClr val="FF0000"/>
                </a:solidFill>
              </a:rPr>
              <a:t>ÖZEL ÖĞRENME GÜÇLÜĞÜ</a:t>
            </a:r>
          </a:p>
          <a:p>
            <a:endParaRPr lang="tr-TR" b="1" dirty="0" smtClean="0">
              <a:solidFill>
                <a:srgbClr val="FF0000"/>
              </a:solidFill>
            </a:endParaRPr>
          </a:p>
          <a:p>
            <a:r>
              <a:rPr lang="tr-TR" dirty="0" smtClean="0"/>
              <a:t>Özel Öğrenme Güçlüğü; dinleme, düşünme, konuşma,  okuma, yazma ya da matematik hesaplamaları yapma becerilerinde kendini gösteren sözlü ya da yazılı dili anlama ve kullanmayı içeren temel psikolojik süreçlerin birinde ya da birkaçında yaşanan güçlük anlamına gelmektedir.</a:t>
            </a:r>
          </a:p>
          <a:p>
            <a:endParaRPr lang="tr-TR" dirty="0" smtClean="0"/>
          </a:p>
          <a:p>
            <a:r>
              <a:rPr lang="tr-TR" dirty="0" smtClean="0"/>
              <a:t>Özel öğrenme güçlüğü; algısal bozukluk, beyin zedelenmesi, disleksi ve gelişimsel afazi gibi durumları da kapsamaktadır. Ancak görme, işitme, motor engel, zihinsel engel ya da kültürel, çevresel ya da ekonomik dezavantajların birincil sonucu olarak görülen öğrenme problemlerini içermemektedir. </a:t>
            </a:r>
          </a:p>
          <a:p>
            <a:endParaRPr lang="tr-TR" dirty="0" smtClean="0"/>
          </a:p>
          <a:p>
            <a:r>
              <a:rPr lang="tr-TR" b="1" i="1" dirty="0" smtClean="0"/>
              <a:t>ÖZEL ÖĞRENME GÜÇLÜĞÜ ZİHİNSEL YETERSİZLİK DEĞİLDİR…</a:t>
            </a:r>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70318"/>
          </a:xfrm>
          <a:prstGeom prst="rect">
            <a:avLst/>
          </a:prstGeom>
        </p:spPr>
        <p:txBody>
          <a:bodyPr wrap="square">
            <a:spAutoFit/>
          </a:bodyPr>
          <a:lstStyle/>
          <a:p>
            <a:r>
              <a:rPr lang="tr-TR" b="1" dirty="0" smtClean="0"/>
              <a:t>Özel Öğrenme Güçlüğü tanısı olan çocukların aileleri neler yapabilir?</a:t>
            </a:r>
          </a:p>
          <a:p>
            <a:endParaRPr lang="tr-TR" dirty="0" smtClean="0"/>
          </a:p>
          <a:p>
            <a:r>
              <a:rPr lang="tr-TR" dirty="0" smtClean="0"/>
              <a:t>-Çocuğun unutmasını ortadan kaldırmak için evde ve okulda sık tekrara yer verilmelidir.</a:t>
            </a:r>
          </a:p>
          <a:p>
            <a:endParaRPr lang="tr-TR" dirty="0" smtClean="0"/>
          </a:p>
          <a:p>
            <a:r>
              <a:rPr lang="tr-TR" dirty="0" smtClean="0"/>
              <a:t>-Davranış değişikliği konusunda kararlı olunmalı, çocuğun kişiliği değil problemli davranış eleştirilmelidir.</a:t>
            </a:r>
          </a:p>
          <a:p>
            <a:endParaRPr lang="tr-TR" dirty="0" smtClean="0"/>
          </a:p>
          <a:p>
            <a:r>
              <a:rPr lang="tr-TR" dirty="0" smtClean="0"/>
              <a:t>-Çocuğun kendini ifade edebilmesi için, öz güven duygusunu geliştirebilmesi için arkadaş edinmesine ve grup çalışmalarına katılmasına çalışılmalıdır.</a:t>
            </a:r>
          </a:p>
          <a:p>
            <a:endParaRPr lang="tr-TR" dirty="0" smtClean="0"/>
          </a:p>
          <a:p>
            <a:r>
              <a:rPr lang="tr-TR" dirty="0" smtClean="0"/>
              <a:t>-Öğrenme güçlüğü olan çocuğun herhangi bir faaliyete girişmeden önce düşünmesini sağlanarak neden-sonuç  kurma becerisi geliştirilmelidir.</a:t>
            </a:r>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3970318"/>
          </a:xfrm>
          <a:prstGeom prst="rect">
            <a:avLst/>
          </a:prstGeom>
        </p:spPr>
        <p:txBody>
          <a:bodyPr wrap="square">
            <a:spAutoFit/>
          </a:bodyPr>
          <a:lstStyle/>
          <a:p>
            <a:r>
              <a:rPr lang="tr-TR" dirty="0" smtClean="0"/>
              <a:t>-Öğrenme güçlüğü olan çocukların eğitimi için belirlenen hedeflere ulaşımı uzun bir süreç gerektirdiğinden aileler ve öğretmenler sabırlı olmalıdır.</a:t>
            </a:r>
          </a:p>
          <a:p>
            <a:endParaRPr lang="tr-TR" dirty="0" smtClean="0"/>
          </a:p>
          <a:p>
            <a:r>
              <a:rPr lang="tr-TR" dirty="0" smtClean="0"/>
              <a:t>-Yetenek ve ilgileri keşfedilerek bunların geliştirilmesi için çalışmalar yapılmalıdır.</a:t>
            </a:r>
          </a:p>
          <a:p>
            <a:endParaRPr lang="tr-TR" dirty="0" smtClean="0"/>
          </a:p>
          <a:p>
            <a:r>
              <a:rPr lang="tr-TR" dirty="0" smtClean="0"/>
              <a:t>-Aşırı hareketli ve dikkati dağınık olan çocuğun öğrenmesine engel olabilecek uyaranlar azaltılmalıdır.</a:t>
            </a:r>
          </a:p>
          <a:p>
            <a:endParaRPr lang="tr-TR" dirty="0" smtClean="0"/>
          </a:p>
          <a:p>
            <a:r>
              <a:rPr lang="tr-TR" dirty="0" smtClean="0"/>
              <a:t>-Çocuklar başarısızlık duygusu içinde oldukları için onlara evde yapabilecekleri işler için sorumluluklar verilmeli, yerine getirdikleri sorumluluklardan sonra pekiştireç (sevdiği bir şey alma, övgü gibi) verilmelidir.</a:t>
            </a:r>
          </a:p>
          <a:p>
            <a:pPr algn="just"/>
            <a:endParaRPr lang="tr-TR" dirty="0" smtClean="0"/>
          </a:p>
          <a:p>
            <a:pPr algn="just"/>
            <a:endParaRPr lang="tr-TR" dirty="0" smtClean="0"/>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2308324"/>
          </a:xfrm>
          <a:prstGeom prst="rect">
            <a:avLst/>
          </a:prstGeom>
        </p:spPr>
        <p:txBody>
          <a:bodyPr wrap="square">
            <a:spAutoFit/>
          </a:bodyPr>
          <a:lstStyle/>
          <a:p>
            <a:pPr algn="just"/>
            <a:endParaRPr lang="tr-TR" dirty="0" smtClean="0"/>
          </a:p>
          <a:p>
            <a:r>
              <a:rPr lang="tr-TR" dirty="0" smtClean="0"/>
              <a:t>-Çocuğun dikkatinin dağınık olacağı unutulmamalı, dikkat geliştirici egzersizler yaptırılmalıdır.(Kitap okuma, çeşitli şekillerin devamını boyama, sayıları birleştirerek resim oluşturma, birbirine benzeyen iki resimde farklılığı bulma, labirent oyunları, yap-boz yapma, su doku, bulmaca çözme)</a:t>
            </a:r>
          </a:p>
          <a:p>
            <a:endParaRPr lang="tr-TR" dirty="0" smtClean="0"/>
          </a:p>
          <a:p>
            <a:r>
              <a:rPr lang="tr-TR" dirty="0" smtClean="0"/>
              <a:t>-Derslerine giren öğretmenlerle iş birliği yapılmalıdır.</a:t>
            </a:r>
          </a:p>
          <a:p>
            <a:endParaRPr lang="tr-TR"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247317"/>
          </a:xfrm>
          <a:prstGeom prst="rect">
            <a:avLst/>
          </a:prstGeom>
        </p:spPr>
        <p:txBody>
          <a:bodyPr wrap="square">
            <a:spAutoFit/>
          </a:bodyPr>
          <a:lstStyle/>
          <a:p>
            <a:pPr algn="just"/>
            <a:r>
              <a:rPr lang="tr-TR" b="1" dirty="0" smtClean="0">
                <a:solidFill>
                  <a:srgbClr val="FF0000"/>
                </a:solidFill>
              </a:rPr>
              <a:t>HAFİF DÜZEY ZİHİNSEL YETERSİZLİK</a:t>
            </a:r>
          </a:p>
          <a:p>
            <a:pPr algn="just"/>
            <a:endParaRPr lang="tr-TR" b="1" dirty="0" smtClean="0">
              <a:solidFill>
                <a:srgbClr val="FF0000"/>
              </a:solidFill>
            </a:endParaRPr>
          </a:p>
          <a:p>
            <a:pPr algn="just"/>
            <a:r>
              <a:rPr lang="tr-TR" dirty="0" smtClean="0"/>
              <a:t>Zihinsel yetersizlik; gelişim süreci içinde zihinsel işlevlerde normallerden önemli derecede gerilik ve bunun yanında uyumsal davranışlarda yetersizlik gösterme durumudur.</a:t>
            </a:r>
          </a:p>
          <a:p>
            <a:pPr algn="just"/>
            <a:r>
              <a:rPr lang="tr-TR" dirty="0" smtClean="0"/>
              <a:t>Hafif düzeyde yetersizliği olan birey; zihinsel işlevler ile kavramsal, sosyal ve pratik uyum becerilerinde hafif düzeydeki yetersizliği nedeniyle özel eğitim ile genel eğitim hizmetlerine sınırlı düzeyde ihtiyaç duyan bireydir. Bu çocukların eğitim amaçları genel olarak şunlardır:</a:t>
            </a:r>
          </a:p>
          <a:p>
            <a:pPr algn="just"/>
            <a:r>
              <a:rPr lang="tr-TR" dirty="0" smtClean="0"/>
              <a:t>-Temel akademik beceriler</a:t>
            </a:r>
          </a:p>
          <a:p>
            <a:pPr algn="just"/>
            <a:r>
              <a:rPr lang="tr-TR" dirty="0" smtClean="0"/>
              <a:t>-Temel sağlık ve temizlik alışkanlıkları</a:t>
            </a:r>
          </a:p>
          <a:p>
            <a:pPr algn="just"/>
            <a:r>
              <a:rPr lang="tr-TR" dirty="0" smtClean="0"/>
              <a:t>-Sosyal beceriler</a:t>
            </a:r>
          </a:p>
          <a:p>
            <a:pPr algn="just"/>
            <a:r>
              <a:rPr lang="tr-TR" dirty="0" smtClean="0"/>
              <a:t>-Olumlu benlik kavramı</a:t>
            </a:r>
          </a:p>
          <a:p>
            <a:pPr algn="just"/>
            <a:r>
              <a:rPr lang="tr-TR" dirty="0" smtClean="0"/>
              <a:t>-İş becerileri</a:t>
            </a:r>
          </a:p>
          <a:p>
            <a:pPr algn="just"/>
            <a:r>
              <a:rPr lang="tr-TR" dirty="0" smtClean="0"/>
              <a:t>-Vatandaşlık görevleri</a:t>
            </a:r>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TANI TÜRLERİ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142976" y="857238"/>
            <a:ext cx="7643866" cy="4031873"/>
          </a:xfrm>
          <a:prstGeom prst="rect">
            <a:avLst/>
          </a:prstGeom>
        </p:spPr>
        <p:txBody>
          <a:bodyPr wrap="square">
            <a:spAutoFit/>
          </a:bodyPr>
          <a:lstStyle/>
          <a:p>
            <a:r>
              <a:rPr lang="tr-TR" sz="1600" b="1" dirty="0" smtClean="0"/>
              <a:t>Hafif Düzey Zihinsel Yetersizlik tanısı olan çocukların aileleri neler yapabilir?</a:t>
            </a:r>
          </a:p>
          <a:p>
            <a:endParaRPr lang="tr-TR" sz="1400" b="1" dirty="0" smtClean="0"/>
          </a:p>
          <a:p>
            <a:r>
              <a:rPr lang="tr-TR" sz="1400" dirty="0" smtClean="0"/>
              <a:t>-Çocuktan yapabileceğinden fazlası beklenmemelidir.</a:t>
            </a:r>
          </a:p>
          <a:p>
            <a:endParaRPr lang="tr-TR" sz="1400" dirty="0" smtClean="0"/>
          </a:p>
          <a:p>
            <a:r>
              <a:rPr lang="tr-TR" sz="1400" dirty="0" smtClean="0"/>
              <a:t>-Çocuğun gelişimine yönelik hedeflerin gerçekçi olup olmadığı ile ilgili olarak uzmanlarla işbirliği yapılmalıdır.</a:t>
            </a:r>
          </a:p>
          <a:p>
            <a:endParaRPr lang="tr-TR" sz="1400" dirty="0" smtClean="0"/>
          </a:p>
          <a:p>
            <a:r>
              <a:rPr lang="tr-TR" sz="1400" dirty="0" smtClean="0"/>
              <a:t>-Çocuk zeka, akademik başarı, sosyal uyum yönünden yaşıtlarından daha yavaş olduğu için dışlanmamalı ve kıyaslanmamalıdır.</a:t>
            </a:r>
          </a:p>
          <a:p>
            <a:endParaRPr lang="tr-TR" sz="1400" dirty="0" smtClean="0"/>
          </a:p>
          <a:p>
            <a:r>
              <a:rPr lang="tr-TR" sz="1400" dirty="0" smtClean="0"/>
              <a:t>-Çocuğun sosyal ilişkileri açısından arkadaş edinmesine fırsat tanıyıcı ortamlarda bulunmasına özen gösterilmelidir.</a:t>
            </a:r>
          </a:p>
          <a:p>
            <a:endParaRPr lang="tr-TR" sz="1400" dirty="0" smtClean="0"/>
          </a:p>
          <a:p>
            <a:r>
              <a:rPr lang="tr-TR" sz="1400" dirty="0" smtClean="0"/>
              <a:t>-Çocuğun okuldaki eğitim çalışmalarının evde desteklenmesi yönelik tedbirler alınmalı ve kararlı olunmalıdır.</a:t>
            </a:r>
          </a:p>
          <a:p>
            <a:endParaRPr lang="tr-TR" sz="1400" dirty="0" smtClean="0"/>
          </a:p>
          <a:p>
            <a:r>
              <a:rPr lang="tr-TR" sz="1400" dirty="0" smtClean="0"/>
              <a:t>-Çocuğun kendine olan güveninin arttırması için evde yapabileceği görevler verilmelidir.</a:t>
            </a:r>
          </a:p>
          <a:p>
            <a:endParaRPr lang="tr-TR" sz="1600" b="1"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3784</TotalTime>
  <Words>3477</Words>
  <Application>Microsoft Office PowerPoint</Application>
  <PresentationFormat>Ekran Gösterisi (16:9)</PresentationFormat>
  <Paragraphs>408</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202</cp:revision>
  <dcterms:created xsi:type="dcterms:W3CDTF">2017-11-01T05:55:49Z</dcterms:created>
  <dcterms:modified xsi:type="dcterms:W3CDTF">2023-08-28T11:50:29Z</dcterms:modified>
</cp:coreProperties>
</file>