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21" r:id="rId1"/>
  </p:sldMasterIdLst>
  <p:notesMasterIdLst>
    <p:notesMasterId r:id="rId28"/>
  </p:notesMasterIdLst>
  <p:sldIdLst>
    <p:sldId id="419" r:id="rId2"/>
    <p:sldId id="408" r:id="rId3"/>
    <p:sldId id="409" r:id="rId4"/>
    <p:sldId id="410" r:id="rId5"/>
    <p:sldId id="411" r:id="rId6"/>
    <p:sldId id="398" r:id="rId7"/>
    <p:sldId id="399" r:id="rId8"/>
    <p:sldId id="400" r:id="rId9"/>
    <p:sldId id="401" r:id="rId10"/>
    <p:sldId id="391" r:id="rId11"/>
    <p:sldId id="389" r:id="rId12"/>
    <p:sldId id="390" r:id="rId13"/>
    <p:sldId id="394" r:id="rId14"/>
    <p:sldId id="395" r:id="rId15"/>
    <p:sldId id="403" r:id="rId16"/>
    <p:sldId id="402" r:id="rId17"/>
    <p:sldId id="404" r:id="rId18"/>
    <p:sldId id="405" r:id="rId19"/>
    <p:sldId id="406" r:id="rId20"/>
    <p:sldId id="407" r:id="rId21"/>
    <p:sldId id="397" r:id="rId22"/>
    <p:sldId id="412" r:id="rId23"/>
    <p:sldId id="413" r:id="rId24"/>
    <p:sldId id="414" r:id="rId25"/>
    <p:sldId id="415" r:id="rId26"/>
    <p:sldId id="418" r:id="rId27"/>
  </p:sldIdLst>
  <p:sldSz cx="9144000" cy="5143500" type="screen16x9"/>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9227" autoAdjust="0"/>
  </p:normalViewPr>
  <p:slideViewPr>
    <p:cSldViewPr>
      <p:cViewPr>
        <p:scale>
          <a:sx n="97" d="100"/>
          <a:sy n="97" d="100"/>
        </p:scale>
        <p:origin x="-630" y="-10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01D56A-2268-4FC7-869F-5F68448B0758}" type="datetimeFigureOut">
              <a:rPr lang="tr-TR" smtClean="0"/>
              <a:pPr/>
              <a:t>28.08.2023</a:t>
            </a:fld>
            <a:endParaRPr lang="tr-TR"/>
          </a:p>
        </p:txBody>
      </p:sp>
      <p:sp>
        <p:nvSpPr>
          <p:cNvPr id="4" name="3 Slayt Görüntüsü Yer Tutucusu"/>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48A43A-DD01-4D04-BA66-6E23ECEF2EE9}" type="slidenum">
              <a:rPr lang="tr-TR" smtClean="0"/>
              <a:pPr/>
              <a:t>‹#›</a:t>
            </a:fld>
            <a:endParaRPr lang="tr-TR"/>
          </a:p>
        </p:txBody>
      </p:sp>
    </p:spTree>
    <p:extLst>
      <p:ext uri="{BB962C8B-B14F-4D97-AF65-F5344CB8AC3E}">
        <p14:creationId xmlns:p14="http://schemas.microsoft.com/office/powerpoint/2010/main" val="1386295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4" name="Başlık 13"/>
          <p:cNvSpPr>
            <a:spLocks noGrp="1"/>
          </p:cNvSpPr>
          <p:nvPr>
            <p:ph type="ctrTitle"/>
          </p:nvPr>
        </p:nvSpPr>
        <p:spPr>
          <a:xfrm>
            <a:off x="1432560" y="269923"/>
            <a:ext cx="7406640" cy="1104138"/>
          </a:xfrm>
        </p:spPr>
        <p:txBody>
          <a:bodyPr anchor="b"/>
          <a:lstStyle>
            <a:lvl1pPr algn="l">
              <a:defRPr/>
            </a:lvl1pPr>
            <a:extLst/>
          </a:lstStyle>
          <a:p>
            <a:r>
              <a:rPr kumimoji="0" lang="tr-TR" smtClean="0"/>
              <a:t>Asıl başlık stili için tıklatın</a:t>
            </a:r>
            <a:endParaRPr kumimoji="0" lang="en-US"/>
          </a:p>
        </p:txBody>
      </p:sp>
      <p:sp>
        <p:nvSpPr>
          <p:cNvPr id="22" name="Alt Başlık 21"/>
          <p:cNvSpPr>
            <a:spLocks noGrp="1"/>
          </p:cNvSpPr>
          <p:nvPr>
            <p:ph type="subTitle" idx="1"/>
          </p:nvPr>
        </p:nvSpPr>
        <p:spPr>
          <a:xfrm>
            <a:off x="1432560" y="1387548"/>
            <a:ext cx="7406640" cy="131445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7" name="Veri Yer Tutucusu 6"/>
          <p:cNvSpPr>
            <a:spLocks noGrp="1"/>
          </p:cNvSpPr>
          <p:nvPr>
            <p:ph type="dt" sz="half" idx="10"/>
          </p:nvPr>
        </p:nvSpPr>
        <p:spPr/>
        <p:txBody>
          <a:bodyPr/>
          <a:lstStyle>
            <a:extLst/>
          </a:lstStyle>
          <a:p>
            <a:fld id="{38045DEC-3EC0-40A1-9D8E-1AEAFA43B4C9}" type="datetime1">
              <a:rPr lang="tr-TR" smtClean="0"/>
              <a:pPr/>
              <a:t>28.08.2023</a:t>
            </a:fld>
            <a:endParaRPr lang="tr-TR"/>
          </a:p>
        </p:txBody>
      </p:sp>
      <p:sp>
        <p:nvSpPr>
          <p:cNvPr id="20" name="Altbilgi Yer Tutucusu 19"/>
          <p:cNvSpPr>
            <a:spLocks noGrp="1"/>
          </p:cNvSpPr>
          <p:nvPr>
            <p:ph type="ftr" sz="quarter" idx="11"/>
          </p:nvPr>
        </p:nvSpPr>
        <p:spPr/>
        <p:txBody>
          <a:bodyPr/>
          <a:lstStyle>
            <a:extLst/>
          </a:lstStyle>
          <a:p>
            <a:r>
              <a:rPr lang="tr-TR" smtClean="0"/>
              <a:t>www.rehberlikservisim.com</a:t>
            </a:r>
            <a:endParaRPr lang="tr-TR"/>
          </a:p>
        </p:txBody>
      </p:sp>
      <p:sp>
        <p:nvSpPr>
          <p:cNvPr id="10" name="Slayt Numarası Yer Tutucusu 9"/>
          <p:cNvSpPr>
            <a:spLocks noGrp="1"/>
          </p:cNvSpPr>
          <p:nvPr>
            <p:ph type="sldNum" sz="quarter" idx="12"/>
          </p:nvPr>
        </p:nvSpPr>
        <p:spPr/>
        <p:txBody>
          <a:bodyPr/>
          <a:lstStyle>
            <a:extLst/>
          </a:lstStyle>
          <a:p>
            <a:fld id="{A9E12E18-8884-4BB9-8948-A832E9E47FF1}" type="slidenum">
              <a:rPr lang="tr-TR" smtClean="0"/>
              <a:pPr/>
              <a:t>‹#›</a:t>
            </a:fld>
            <a:endParaRPr lang="tr-TR"/>
          </a:p>
        </p:txBody>
      </p:sp>
      <p:sp>
        <p:nvSpPr>
          <p:cNvPr id="8" name="Oval 7"/>
          <p:cNvSpPr/>
          <p:nvPr/>
        </p:nvSpPr>
        <p:spPr>
          <a:xfrm>
            <a:off x="921433" y="1060352"/>
            <a:ext cx="210312" cy="157734"/>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008762"/>
            <a:ext cx="64008" cy="48006"/>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2EE48C07-97EA-4BE5-BE45-99815D3AAA9A}" type="datetime1">
              <a:rPr lang="tr-TR" smtClean="0"/>
              <a:pPr/>
              <a:t>28.08.2023</a:t>
            </a:fld>
            <a:endParaRPr lang="tr-TR"/>
          </a:p>
        </p:txBody>
      </p:sp>
      <p:sp>
        <p:nvSpPr>
          <p:cNvPr id="5" name="Altbilgi Yer Tutucusu 4"/>
          <p:cNvSpPr>
            <a:spLocks noGrp="1"/>
          </p:cNvSpPr>
          <p:nvPr>
            <p:ph type="ftr" sz="quarter" idx="11"/>
          </p:nvPr>
        </p:nvSpPr>
        <p:spPr/>
        <p:txBody>
          <a:bodyPr/>
          <a:lstStyle>
            <a:extLst/>
          </a:lstStyle>
          <a:p>
            <a:r>
              <a:rPr lang="tr-TR" smtClean="0"/>
              <a:t>www.rehberlikservisim.com</a:t>
            </a:r>
            <a:endParaRPr lang="tr-TR"/>
          </a:p>
        </p:txBody>
      </p:sp>
      <p:sp>
        <p:nvSpPr>
          <p:cNvPr id="6" name="Slayt Numarası Yer Tutucusu 5"/>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858000" y="205980"/>
            <a:ext cx="1828800" cy="4388644"/>
          </a:xfrm>
        </p:spPr>
        <p:txBody>
          <a:bodyPr vert="eaVert"/>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1143000" y="205980"/>
            <a:ext cx="5562600" cy="4388644"/>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1599688F-A6DF-44A2-A18F-F729C09A5FFD}" type="datetime1">
              <a:rPr lang="tr-TR" smtClean="0"/>
              <a:pPr/>
              <a:t>28.08.2023</a:t>
            </a:fld>
            <a:endParaRPr lang="tr-TR"/>
          </a:p>
        </p:txBody>
      </p:sp>
      <p:sp>
        <p:nvSpPr>
          <p:cNvPr id="5" name="Altbilgi Yer Tutucusu 4"/>
          <p:cNvSpPr>
            <a:spLocks noGrp="1"/>
          </p:cNvSpPr>
          <p:nvPr>
            <p:ph type="ftr" sz="quarter" idx="11"/>
          </p:nvPr>
        </p:nvSpPr>
        <p:spPr/>
        <p:txBody>
          <a:bodyPr/>
          <a:lstStyle>
            <a:extLst/>
          </a:lstStyle>
          <a:p>
            <a:r>
              <a:rPr lang="tr-TR" smtClean="0"/>
              <a:t>www.rehberlikservisim.com</a:t>
            </a:r>
            <a:endParaRPr lang="tr-TR"/>
          </a:p>
        </p:txBody>
      </p:sp>
      <p:sp>
        <p:nvSpPr>
          <p:cNvPr id="6" name="Slayt Numarası Yer Tutucusu 5"/>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5462503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İçerik Yer Tutucusu 2"/>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B5DAFEC4-80CB-4FD5-A318-12BCFECB82CF}" type="datetime1">
              <a:rPr lang="tr-TR" smtClean="0"/>
              <a:pPr/>
              <a:t>28.08.2023</a:t>
            </a:fld>
            <a:endParaRPr lang="tr-TR"/>
          </a:p>
        </p:txBody>
      </p:sp>
      <p:sp>
        <p:nvSpPr>
          <p:cNvPr id="5" name="Altbilgi Yer Tutucusu 4"/>
          <p:cNvSpPr>
            <a:spLocks noGrp="1"/>
          </p:cNvSpPr>
          <p:nvPr>
            <p:ph type="ftr" sz="quarter" idx="11"/>
          </p:nvPr>
        </p:nvSpPr>
        <p:spPr/>
        <p:txBody>
          <a:bodyPr/>
          <a:lstStyle>
            <a:extLst/>
          </a:lstStyle>
          <a:p>
            <a:r>
              <a:rPr lang="tr-TR" smtClean="0"/>
              <a:t>www.rehberlikservisim.com</a:t>
            </a:r>
            <a:endParaRPr lang="tr-TR"/>
          </a:p>
        </p:txBody>
      </p:sp>
      <p:sp>
        <p:nvSpPr>
          <p:cNvPr id="6" name="Slayt Numarası Yer Tutucusu 5"/>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Dikdörtgen 6"/>
          <p:cNvSpPr/>
          <p:nvPr/>
        </p:nvSpPr>
        <p:spPr>
          <a:xfrm>
            <a:off x="2282890" y="-41"/>
            <a:ext cx="6858000" cy="5143541"/>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Başlık 1"/>
          <p:cNvSpPr>
            <a:spLocks noGrp="1"/>
          </p:cNvSpPr>
          <p:nvPr>
            <p:ph type="title"/>
          </p:nvPr>
        </p:nvSpPr>
        <p:spPr>
          <a:xfrm>
            <a:off x="2578392" y="1950244"/>
            <a:ext cx="6400800" cy="1714500"/>
          </a:xfrm>
        </p:spPr>
        <p:txBody>
          <a:bodyPr anchor="t"/>
          <a:lstStyle>
            <a:lvl1pPr algn="l">
              <a:lnSpc>
                <a:spcPts val="4500"/>
              </a:lnSpc>
              <a:buNone/>
              <a:defRPr sz="4000" b="1" cap="all"/>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2578392" y="800100"/>
            <a:ext cx="6400800" cy="1132284"/>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p:txBody>
          <a:bodyPr/>
          <a:lstStyle>
            <a:extLst/>
          </a:lstStyle>
          <a:p>
            <a:fld id="{2F08B323-91EB-43B9-840E-CC39EEE62541}" type="datetime1">
              <a:rPr lang="tr-TR" smtClean="0"/>
              <a:pPr/>
              <a:t>28.08.2023</a:t>
            </a:fld>
            <a:endParaRPr lang="tr-TR"/>
          </a:p>
        </p:txBody>
      </p:sp>
      <p:sp>
        <p:nvSpPr>
          <p:cNvPr id="5" name="Altbilgi Yer Tutucusu 4"/>
          <p:cNvSpPr>
            <a:spLocks noGrp="1"/>
          </p:cNvSpPr>
          <p:nvPr>
            <p:ph type="ftr" sz="quarter" idx="11"/>
          </p:nvPr>
        </p:nvSpPr>
        <p:spPr/>
        <p:txBody>
          <a:bodyPr/>
          <a:lstStyle>
            <a:extLst/>
          </a:lstStyle>
          <a:p>
            <a:r>
              <a:rPr lang="tr-TR" smtClean="0"/>
              <a:t>www.rehberlikservisim.com</a:t>
            </a:r>
            <a:endParaRPr lang="tr-TR"/>
          </a:p>
        </p:txBody>
      </p:sp>
      <p:sp>
        <p:nvSpPr>
          <p:cNvPr id="6" name="Slayt Numarası Yer Tutucusu 5"/>
          <p:cNvSpPr>
            <a:spLocks noGrp="1"/>
          </p:cNvSpPr>
          <p:nvPr>
            <p:ph type="sldNum" sz="quarter" idx="12"/>
          </p:nvPr>
        </p:nvSpPr>
        <p:spPr/>
        <p:txBody>
          <a:bodyPr/>
          <a:lstStyle>
            <a:extLst/>
          </a:lstStyle>
          <a:p>
            <a:fld id="{A9E12E18-8884-4BB9-8948-A832E9E47FF1}" type="slidenum">
              <a:rPr lang="tr-TR" smtClean="0"/>
              <a:pPr/>
              <a:t>‹#›</a:t>
            </a:fld>
            <a:endParaRPr lang="tr-TR"/>
          </a:p>
        </p:txBody>
      </p:sp>
      <p:sp>
        <p:nvSpPr>
          <p:cNvPr id="10" name="Dikdörtgen 9"/>
          <p:cNvSpPr/>
          <p:nvPr/>
        </p:nvSpPr>
        <p:spPr bwMode="invGray">
          <a:xfrm>
            <a:off x="2286000" y="0"/>
            <a:ext cx="76200" cy="5143541"/>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110992"/>
            <a:ext cx="210312" cy="157734"/>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059403"/>
            <a:ext cx="64008" cy="48006"/>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205740"/>
            <a:ext cx="7498080" cy="857250"/>
          </a:xfrm>
        </p:spPr>
        <p:txBody>
          <a:bodyPr/>
          <a:lstStyle>
            <a:extLst/>
          </a:lstStyle>
          <a:p>
            <a:r>
              <a:rPr kumimoji="0" lang="tr-TR" smtClean="0"/>
              <a:t>Asıl başlık stili için tıklatın</a:t>
            </a:r>
            <a:endParaRPr kumimoji="0" lang="en-US"/>
          </a:p>
        </p:txBody>
      </p:sp>
      <p:sp>
        <p:nvSpPr>
          <p:cNvPr id="3" name="İçerik Yer Tutucusu 2"/>
          <p:cNvSpPr>
            <a:spLocks noGrp="1"/>
          </p:cNvSpPr>
          <p:nvPr>
            <p:ph sz="half" idx="1"/>
          </p:nvPr>
        </p:nvSpPr>
        <p:spPr>
          <a:xfrm>
            <a:off x="1435608" y="1143000"/>
            <a:ext cx="3657600" cy="34975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İçerik Yer Tutucusu 3"/>
          <p:cNvSpPr>
            <a:spLocks noGrp="1"/>
          </p:cNvSpPr>
          <p:nvPr>
            <p:ph sz="half" idx="2"/>
          </p:nvPr>
        </p:nvSpPr>
        <p:spPr>
          <a:xfrm>
            <a:off x="5276088" y="1143000"/>
            <a:ext cx="3657600" cy="34975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extLst/>
          </a:lstStyle>
          <a:p>
            <a:fld id="{D7BBB585-6AE9-436E-836B-7CB9C3F29A49}" type="datetime1">
              <a:rPr lang="tr-TR" smtClean="0"/>
              <a:pPr/>
              <a:t>28.08.2023</a:t>
            </a:fld>
            <a:endParaRPr lang="tr-TR"/>
          </a:p>
        </p:txBody>
      </p:sp>
      <p:sp>
        <p:nvSpPr>
          <p:cNvPr id="6" name="Altbilgi Yer Tutucusu 5"/>
          <p:cNvSpPr>
            <a:spLocks noGrp="1"/>
          </p:cNvSpPr>
          <p:nvPr>
            <p:ph type="ftr" sz="quarter" idx="11"/>
          </p:nvPr>
        </p:nvSpPr>
        <p:spPr/>
        <p:txBody>
          <a:bodyPr/>
          <a:lstStyle>
            <a:extLst/>
          </a:lstStyle>
          <a:p>
            <a:r>
              <a:rPr lang="tr-TR" smtClean="0"/>
              <a:t>www.rehberlikservisim.com</a:t>
            </a:r>
            <a:endParaRPr lang="tr-TR"/>
          </a:p>
        </p:txBody>
      </p:sp>
      <p:sp>
        <p:nvSpPr>
          <p:cNvPr id="7" name="Slayt Numarası Yer Tutucusu 6"/>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870252"/>
            <a:ext cx="8229600" cy="857250"/>
          </a:xfrm>
        </p:spPr>
        <p:txBody>
          <a:bodyPr anchor="ctr"/>
          <a:lstStyle>
            <a:lvl1pPr algn="ctr">
              <a:defRPr sz="4500" b="1" cap="none" baseline="0"/>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457200" y="246209"/>
            <a:ext cx="4023360" cy="48006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4663440" y="246209"/>
            <a:ext cx="4023360" cy="48006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İçerik Yer Tutucusu 4"/>
          <p:cNvSpPr>
            <a:spLocks noGrp="1"/>
          </p:cNvSpPr>
          <p:nvPr>
            <p:ph sz="quarter" idx="2"/>
          </p:nvPr>
        </p:nvSpPr>
        <p:spPr>
          <a:xfrm>
            <a:off x="457200" y="727002"/>
            <a:ext cx="4023360" cy="30861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İçerik Yer Tutucusu 5"/>
          <p:cNvSpPr>
            <a:spLocks noGrp="1"/>
          </p:cNvSpPr>
          <p:nvPr>
            <p:ph sz="quarter" idx="4"/>
          </p:nvPr>
        </p:nvSpPr>
        <p:spPr>
          <a:xfrm>
            <a:off x="4663440" y="727002"/>
            <a:ext cx="4023360" cy="30861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0"/>
          </p:nvPr>
        </p:nvSpPr>
        <p:spPr/>
        <p:txBody>
          <a:bodyPr/>
          <a:lstStyle>
            <a:extLst/>
          </a:lstStyle>
          <a:p>
            <a:fld id="{71C0F148-6971-4B6F-8851-6C076EF869F2}" type="datetime1">
              <a:rPr lang="tr-TR" smtClean="0"/>
              <a:pPr/>
              <a:t>28.08.2023</a:t>
            </a:fld>
            <a:endParaRPr lang="tr-TR"/>
          </a:p>
        </p:txBody>
      </p:sp>
      <p:sp>
        <p:nvSpPr>
          <p:cNvPr id="8" name="Altbilgi Yer Tutucusu 7"/>
          <p:cNvSpPr>
            <a:spLocks noGrp="1"/>
          </p:cNvSpPr>
          <p:nvPr>
            <p:ph type="ftr" sz="quarter" idx="11"/>
          </p:nvPr>
        </p:nvSpPr>
        <p:spPr/>
        <p:txBody>
          <a:bodyPr/>
          <a:lstStyle>
            <a:extLst/>
          </a:lstStyle>
          <a:p>
            <a:r>
              <a:rPr lang="tr-TR" smtClean="0"/>
              <a:t>www.rehberlikservisim.com</a:t>
            </a:r>
            <a:endParaRPr lang="tr-TR"/>
          </a:p>
        </p:txBody>
      </p:sp>
      <p:sp>
        <p:nvSpPr>
          <p:cNvPr id="9" name="Slayt Numarası Yer Tutucusu 8"/>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205740"/>
            <a:ext cx="7498080" cy="857250"/>
          </a:xfrm>
        </p:spPr>
        <p:txBody>
          <a:bodyPr anchor="ctr"/>
          <a:lstStyle>
            <a:extLst/>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extLst/>
          </a:lstStyle>
          <a:p>
            <a:fld id="{BEE1CDEF-278D-4F12-8A65-42EAFFD2A347}" type="datetime1">
              <a:rPr lang="tr-TR" smtClean="0"/>
              <a:pPr/>
              <a:t>28.08.2023</a:t>
            </a:fld>
            <a:endParaRPr lang="tr-TR"/>
          </a:p>
        </p:txBody>
      </p:sp>
      <p:sp>
        <p:nvSpPr>
          <p:cNvPr id="4" name="Altbilgi Yer Tutucusu 3"/>
          <p:cNvSpPr>
            <a:spLocks noGrp="1"/>
          </p:cNvSpPr>
          <p:nvPr>
            <p:ph type="ftr" sz="quarter" idx="11"/>
          </p:nvPr>
        </p:nvSpPr>
        <p:spPr/>
        <p:txBody>
          <a:bodyPr/>
          <a:lstStyle>
            <a:extLst/>
          </a:lstStyle>
          <a:p>
            <a:r>
              <a:rPr lang="tr-TR" smtClean="0"/>
              <a:t>www.rehberlikservisim.com</a:t>
            </a:r>
            <a:endParaRPr lang="tr-TR"/>
          </a:p>
        </p:txBody>
      </p:sp>
      <p:sp>
        <p:nvSpPr>
          <p:cNvPr id="5" name="Slayt Numarası Yer Tutucusu 4"/>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Dikdörtgen 4"/>
          <p:cNvSpPr/>
          <p:nvPr/>
        </p:nvSpPr>
        <p:spPr>
          <a:xfrm>
            <a:off x="1014984" y="0"/>
            <a:ext cx="8129016" cy="51435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Veri Yer Tutucusu 1"/>
          <p:cNvSpPr>
            <a:spLocks noGrp="1"/>
          </p:cNvSpPr>
          <p:nvPr>
            <p:ph type="dt" sz="half" idx="10"/>
          </p:nvPr>
        </p:nvSpPr>
        <p:spPr/>
        <p:txBody>
          <a:bodyPr/>
          <a:lstStyle>
            <a:extLst/>
          </a:lstStyle>
          <a:p>
            <a:fld id="{F0EE24D1-D119-481D-A7C6-C9E82E4570C9}" type="datetime1">
              <a:rPr lang="tr-TR" smtClean="0"/>
              <a:pPr/>
              <a:t>28.08.2023</a:t>
            </a:fld>
            <a:endParaRPr lang="tr-TR"/>
          </a:p>
        </p:txBody>
      </p:sp>
      <p:sp>
        <p:nvSpPr>
          <p:cNvPr id="3" name="Altbilgi Yer Tutucusu 2"/>
          <p:cNvSpPr>
            <a:spLocks noGrp="1"/>
          </p:cNvSpPr>
          <p:nvPr>
            <p:ph type="ftr" sz="quarter" idx="11"/>
          </p:nvPr>
        </p:nvSpPr>
        <p:spPr/>
        <p:txBody>
          <a:bodyPr/>
          <a:lstStyle>
            <a:extLst/>
          </a:lstStyle>
          <a:p>
            <a:r>
              <a:rPr lang="tr-TR" smtClean="0"/>
              <a:t>www.rehberlikservisim.com</a:t>
            </a:r>
            <a:endParaRPr lang="tr-TR"/>
          </a:p>
        </p:txBody>
      </p:sp>
      <p:sp>
        <p:nvSpPr>
          <p:cNvPr id="4" name="Slayt Numarası Yer Tutucusu 3"/>
          <p:cNvSpPr>
            <a:spLocks noGrp="1"/>
          </p:cNvSpPr>
          <p:nvPr>
            <p:ph type="sldNum" sz="quarter" idx="12"/>
          </p:nvPr>
        </p:nvSpPr>
        <p:spPr/>
        <p:txBody>
          <a:bodyPr/>
          <a:lstStyle>
            <a:extLst/>
          </a:lstStyle>
          <a:p>
            <a:fld id="{A9E12E18-8884-4BB9-8948-A832E9E47FF1}" type="slidenum">
              <a:rPr lang="tr-TR" smtClean="0"/>
              <a:pPr/>
              <a:t>‹#›</a:t>
            </a:fld>
            <a:endParaRPr lang="tr-TR"/>
          </a:p>
        </p:txBody>
      </p:sp>
      <p:sp>
        <p:nvSpPr>
          <p:cNvPr id="6" name="Dikdörtgen 5"/>
          <p:cNvSpPr/>
          <p:nvPr/>
        </p:nvSpPr>
        <p:spPr bwMode="invGray">
          <a:xfrm>
            <a:off x="1014984" y="-41"/>
            <a:ext cx="73152" cy="5143541"/>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62583"/>
            <a:ext cx="3810000" cy="871538"/>
          </a:xfrm>
          <a:ln>
            <a:noFill/>
          </a:ln>
        </p:spPr>
        <p:txBody>
          <a:bodyPr anchor="b"/>
          <a:lstStyle>
            <a:lvl1pPr algn="l">
              <a:lnSpc>
                <a:spcPts val="2000"/>
              </a:lnSpc>
              <a:buNone/>
              <a:defRPr sz="2200" b="1" cap="all" baseline="0"/>
            </a:lvl1pPr>
            <a:extLst/>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457200" y="1055223"/>
            <a:ext cx="3810000" cy="523875"/>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İçerik Yer Tutucusu 3"/>
          <p:cNvSpPr>
            <a:spLocks noGrp="1"/>
          </p:cNvSpPr>
          <p:nvPr>
            <p:ph sz="half" idx="1"/>
          </p:nvPr>
        </p:nvSpPr>
        <p:spPr>
          <a:xfrm>
            <a:off x="457200" y="1600201"/>
            <a:ext cx="8153400" cy="299442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extLst/>
          </a:lstStyle>
          <a:p>
            <a:fld id="{18D1A883-3578-4B40-8935-E05B54B7261B}" type="datetime1">
              <a:rPr lang="tr-TR" smtClean="0"/>
              <a:pPr/>
              <a:t>28.08.2023</a:t>
            </a:fld>
            <a:endParaRPr lang="tr-TR"/>
          </a:p>
        </p:txBody>
      </p:sp>
      <p:sp>
        <p:nvSpPr>
          <p:cNvPr id="6" name="Altbilgi Yer Tutucusu 5"/>
          <p:cNvSpPr>
            <a:spLocks noGrp="1"/>
          </p:cNvSpPr>
          <p:nvPr>
            <p:ph type="ftr" sz="quarter" idx="11"/>
          </p:nvPr>
        </p:nvSpPr>
        <p:spPr/>
        <p:txBody>
          <a:bodyPr/>
          <a:lstStyle>
            <a:extLst/>
          </a:lstStyle>
          <a:p>
            <a:r>
              <a:rPr lang="tr-TR" smtClean="0"/>
              <a:t>www.rehberlikservisim.com</a:t>
            </a:r>
            <a:endParaRPr lang="tr-TR"/>
          </a:p>
        </p:txBody>
      </p:sp>
      <p:sp>
        <p:nvSpPr>
          <p:cNvPr id="7" name="Slayt Numarası Yer Tutucusu 6"/>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5886896" y="800100"/>
            <a:ext cx="2743200" cy="1485900"/>
          </a:xfrm>
        </p:spPr>
        <p:txBody>
          <a:bodyPr anchor="b">
            <a:noAutofit/>
          </a:bodyPr>
          <a:lstStyle>
            <a:lvl1pPr algn="l">
              <a:buNone/>
              <a:defRPr sz="2100" b="1">
                <a:effectLst/>
              </a:defRPr>
            </a:lvl1pPr>
            <a:extLst/>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extLst/>
          </a:lstStyle>
          <a:p>
            <a:fld id="{7765C6E2-4727-4A7F-B002-896AA5263948}" type="datetime1">
              <a:rPr lang="tr-TR" smtClean="0"/>
              <a:pPr/>
              <a:t>28.08.2023</a:t>
            </a:fld>
            <a:endParaRPr lang="tr-TR"/>
          </a:p>
        </p:txBody>
      </p:sp>
      <p:sp>
        <p:nvSpPr>
          <p:cNvPr id="6" name="Altbilgi Yer Tutucusu 5"/>
          <p:cNvSpPr>
            <a:spLocks noGrp="1"/>
          </p:cNvSpPr>
          <p:nvPr>
            <p:ph type="ftr" sz="quarter" idx="11"/>
          </p:nvPr>
        </p:nvSpPr>
        <p:spPr/>
        <p:txBody>
          <a:bodyPr/>
          <a:lstStyle>
            <a:extLst/>
          </a:lstStyle>
          <a:p>
            <a:r>
              <a:rPr lang="tr-TR" smtClean="0"/>
              <a:t>www.rehberlikservisim.com</a:t>
            </a:r>
            <a:endParaRPr lang="tr-TR"/>
          </a:p>
        </p:txBody>
      </p:sp>
      <p:sp>
        <p:nvSpPr>
          <p:cNvPr id="7" name="Slayt Numarası Yer Tutucusu 6"/>
          <p:cNvSpPr>
            <a:spLocks noGrp="1"/>
          </p:cNvSpPr>
          <p:nvPr>
            <p:ph type="sldNum" sz="quarter" idx="12"/>
          </p:nvPr>
        </p:nvSpPr>
        <p:spPr/>
        <p:txBody>
          <a:bodyPr/>
          <a:lstStyle>
            <a:extLst/>
          </a:lstStyle>
          <a:p>
            <a:fld id="{A9E12E18-8884-4BB9-8948-A832E9E47FF1}" type="slidenum">
              <a:rPr lang="tr-TR" smtClean="0"/>
              <a:pPr/>
              <a:t>‹#›</a:t>
            </a:fld>
            <a:endParaRPr lang="tr-TR"/>
          </a:p>
        </p:txBody>
      </p:sp>
      <p:sp>
        <p:nvSpPr>
          <p:cNvPr id="8" name="Dikdörtgen 7"/>
          <p:cNvSpPr/>
          <p:nvPr/>
        </p:nvSpPr>
        <p:spPr>
          <a:xfrm>
            <a:off x="762000" y="800100"/>
            <a:ext cx="4572000" cy="3429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Resim Yer Tutucusu 2"/>
          <p:cNvSpPr>
            <a:spLocks noGrp="1"/>
          </p:cNvSpPr>
          <p:nvPr>
            <p:ph type="pic" idx="1"/>
          </p:nvPr>
        </p:nvSpPr>
        <p:spPr>
          <a:xfrm>
            <a:off x="838200" y="857253"/>
            <a:ext cx="4419600" cy="2635898"/>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tr-TR" smtClean="0"/>
              <a:t>Resim eklemek için simgeyi tıklatın</a:t>
            </a:r>
            <a:endParaRPr kumimoji="0" lang="en-US" dirty="0"/>
          </a:p>
        </p:txBody>
      </p:sp>
      <p:sp>
        <p:nvSpPr>
          <p:cNvPr id="9" name="Akış Çizelgesi: İşlem 8"/>
          <p:cNvSpPr/>
          <p:nvPr/>
        </p:nvSpPr>
        <p:spPr>
          <a:xfrm rot="19468671">
            <a:off x="396725" y="715756"/>
            <a:ext cx="685800" cy="153233"/>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Akış Çizelgesi: İşlem 9"/>
          <p:cNvSpPr/>
          <p:nvPr/>
        </p:nvSpPr>
        <p:spPr>
          <a:xfrm rot="2103354" flipH="1">
            <a:off x="5003667" y="702589"/>
            <a:ext cx="649224" cy="153233"/>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Metin Yer Tutucusu 3"/>
          <p:cNvSpPr>
            <a:spLocks noGrp="1"/>
          </p:cNvSpPr>
          <p:nvPr>
            <p:ph type="body" sz="half" idx="2"/>
          </p:nvPr>
        </p:nvSpPr>
        <p:spPr>
          <a:xfrm>
            <a:off x="838200" y="3600450"/>
            <a:ext cx="4419600" cy="5715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asta 6"/>
          <p:cNvSpPr/>
          <p:nvPr/>
        </p:nvSpPr>
        <p:spPr>
          <a:xfrm>
            <a:off x="-815927" y="-611941"/>
            <a:ext cx="1638887" cy="1229165"/>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7" y="15827"/>
            <a:ext cx="1702191" cy="1276643"/>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Halka 10"/>
          <p:cNvSpPr/>
          <p:nvPr/>
        </p:nvSpPr>
        <p:spPr>
          <a:xfrm rot="2315675">
            <a:off x="182882" y="791308"/>
            <a:ext cx="1125717" cy="826968"/>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Dikdörtgen 11"/>
          <p:cNvSpPr/>
          <p:nvPr/>
        </p:nvSpPr>
        <p:spPr>
          <a:xfrm>
            <a:off x="1012874" y="-41"/>
            <a:ext cx="8131127" cy="5143541"/>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Başlık Yer Tutucusu 4"/>
          <p:cNvSpPr>
            <a:spLocks noGrp="1"/>
          </p:cNvSpPr>
          <p:nvPr>
            <p:ph type="title"/>
          </p:nvPr>
        </p:nvSpPr>
        <p:spPr>
          <a:xfrm>
            <a:off x="1435608" y="205979"/>
            <a:ext cx="7498080" cy="857250"/>
          </a:xfrm>
          <a:prstGeom prst="rect">
            <a:avLst/>
          </a:prstGeom>
        </p:spPr>
        <p:txBody>
          <a:bodyPr anchor="ctr">
            <a:normAutofit/>
          </a:bodyPr>
          <a:lstStyle>
            <a:extLst/>
          </a:lstStyle>
          <a:p>
            <a:r>
              <a:rPr kumimoji="0" lang="tr-TR" smtClean="0"/>
              <a:t>Asıl başlık stili için tıklatın</a:t>
            </a:r>
            <a:endParaRPr kumimoji="0" lang="en-US"/>
          </a:p>
        </p:txBody>
      </p:sp>
      <p:sp>
        <p:nvSpPr>
          <p:cNvPr id="9" name="Metin Yer Tutucusu 8"/>
          <p:cNvSpPr>
            <a:spLocks noGrp="1"/>
          </p:cNvSpPr>
          <p:nvPr>
            <p:ph type="body" idx="1"/>
          </p:nvPr>
        </p:nvSpPr>
        <p:spPr>
          <a:xfrm>
            <a:off x="1435608" y="1085850"/>
            <a:ext cx="7498080" cy="3600450"/>
          </a:xfrm>
          <a:prstGeom prst="rect">
            <a:avLst/>
          </a:prstGeom>
        </p:spPr>
        <p:txBody>
          <a:bodyPr>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4" name="Veri Yer Tutucusu 23"/>
          <p:cNvSpPr>
            <a:spLocks noGrp="1"/>
          </p:cNvSpPr>
          <p:nvPr>
            <p:ph type="dt" sz="half" idx="2"/>
          </p:nvPr>
        </p:nvSpPr>
        <p:spPr>
          <a:xfrm>
            <a:off x="3581400" y="4729162"/>
            <a:ext cx="2133600" cy="357188"/>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60F6FB99-E324-43C7-9113-C93604CE3D66}" type="datetime1">
              <a:rPr lang="tr-TR" smtClean="0"/>
              <a:pPr/>
              <a:t>28.08.2023</a:t>
            </a:fld>
            <a:endParaRPr lang="tr-TR"/>
          </a:p>
        </p:txBody>
      </p:sp>
      <p:sp>
        <p:nvSpPr>
          <p:cNvPr id="10" name="Altbilgi Yer Tutucusu 9"/>
          <p:cNvSpPr>
            <a:spLocks noGrp="1"/>
          </p:cNvSpPr>
          <p:nvPr>
            <p:ph type="ftr" sz="quarter" idx="3"/>
          </p:nvPr>
        </p:nvSpPr>
        <p:spPr>
          <a:xfrm>
            <a:off x="5715000" y="4729162"/>
            <a:ext cx="2895600" cy="357188"/>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r>
              <a:rPr lang="tr-TR" smtClean="0"/>
              <a:t>www.rehberlikservisim.com</a:t>
            </a:r>
            <a:endParaRPr lang="tr-TR"/>
          </a:p>
        </p:txBody>
      </p:sp>
      <p:sp>
        <p:nvSpPr>
          <p:cNvPr id="22" name="Slayt Numarası Yer Tutucusu 21"/>
          <p:cNvSpPr>
            <a:spLocks noGrp="1"/>
          </p:cNvSpPr>
          <p:nvPr>
            <p:ph type="sldNum" sz="quarter" idx="4"/>
          </p:nvPr>
        </p:nvSpPr>
        <p:spPr>
          <a:xfrm>
            <a:off x="8613648" y="4729162"/>
            <a:ext cx="457200" cy="357188"/>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A9E12E18-8884-4BB9-8948-A832E9E47FF1}" type="slidenum">
              <a:rPr lang="tr-TR" smtClean="0"/>
              <a:pPr/>
              <a:t>‹#›</a:t>
            </a:fld>
            <a:endParaRPr lang="tr-TR"/>
          </a:p>
        </p:txBody>
      </p:sp>
      <p:sp>
        <p:nvSpPr>
          <p:cNvPr id="15" name="Dikdörtgen 14"/>
          <p:cNvSpPr/>
          <p:nvPr/>
        </p:nvSpPr>
        <p:spPr bwMode="invGray">
          <a:xfrm>
            <a:off x="1014984" y="-41"/>
            <a:ext cx="73152" cy="5143541"/>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 id="2147483933" r:id="rId12"/>
  </p:sldLayoutIdLst>
  <p:hf sldNum="0" hd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D:\Users\Hp\Desktop\pics-photos-instagram-logo-png-4.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825" y="1150121"/>
            <a:ext cx="450907" cy="432048"/>
          </a:xfrm>
          <a:prstGeom prst="rect">
            <a:avLst/>
          </a:prstGeom>
          <a:noFill/>
          <a:ln>
            <a:noFill/>
          </a:ln>
        </p:spPr>
      </p:pic>
      <p:sp>
        <p:nvSpPr>
          <p:cNvPr id="4" name="Metin kutusu 3"/>
          <p:cNvSpPr txBox="1"/>
          <p:nvPr/>
        </p:nvSpPr>
        <p:spPr>
          <a:xfrm>
            <a:off x="983594" y="1150121"/>
            <a:ext cx="2220253" cy="338554"/>
          </a:xfrm>
          <a:prstGeom prst="rect">
            <a:avLst/>
          </a:prstGeom>
          <a:noFill/>
        </p:spPr>
        <p:txBody>
          <a:bodyPr wrap="square" rtlCol="0">
            <a:spAutoFit/>
          </a:bodyPr>
          <a:lstStyle/>
          <a:p>
            <a:r>
              <a:rPr lang="tr-TR" sz="1600" dirty="0"/>
              <a:t>dumlupinarortaokuluu</a:t>
            </a:r>
          </a:p>
        </p:txBody>
      </p:sp>
      <p:pic>
        <p:nvPicPr>
          <p:cNvPr id="11" name="Resim 10" descr="D:\Users\Hp\Desktop\google-haritalar-konum-ekleme-nasil-yapilir-1578491639.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0019" y="195486"/>
            <a:ext cx="467177" cy="324036"/>
          </a:xfrm>
          <a:prstGeom prst="rect">
            <a:avLst/>
          </a:prstGeom>
          <a:noFill/>
          <a:ln>
            <a:noFill/>
          </a:ln>
        </p:spPr>
      </p:pic>
      <p:sp>
        <p:nvSpPr>
          <p:cNvPr id="12" name="Metin kutusu 11"/>
          <p:cNvSpPr txBox="1"/>
          <p:nvPr/>
        </p:nvSpPr>
        <p:spPr>
          <a:xfrm>
            <a:off x="1007545" y="135476"/>
            <a:ext cx="3465902" cy="923330"/>
          </a:xfrm>
          <a:prstGeom prst="rect">
            <a:avLst/>
          </a:prstGeom>
          <a:noFill/>
        </p:spPr>
        <p:txBody>
          <a:bodyPr wrap="square" rtlCol="0">
            <a:spAutoFit/>
          </a:bodyPr>
          <a:lstStyle/>
          <a:p>
            <a:r>
              <a:rPr lang="tr-TR" dirty="0"/>
              <a:t>Pirömer Mahallesi </a:t>
            </a:r>
          </a:p>
          <a:p>
            <a:r>
              <a:rPr lang="tr-TR" dirty="0"/>
              <a:t>90561 Sokak No1/A </a:t>
            </a:r>
          </a:p>
          <a:p>
            <a:r>
              <a:rPr lang="tr-TR" dirty="0"/>
              <a:t>Ereğli/Konya</a:t>
            </a:r>
          </a:p>
        </p:txBody>
      </p:sp>
      <p:pic>
        <p:nvPicPr>
          <p:cNvPr id="1032" name="Picture 8" descr="D:\Users\Hp\Desktop\unnam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636" y="1875301"/>
            <a:ext cx="370500" cy="346621"/>
          </a:xfrm>
          <a:prstGeom prst="rect">
            <a:avLst/>
          </a:prstGeom>
          <a:noFill/>
          <a:extLst>
            <a:ext uri="{909E8E84-426E-40DD-AFC4-6F175D3DCCD1}">
              <a14:hiddenFill xmlns:a14="http://schemas.microsoft.com/office/drawing/2010/main">
                <a:solidFill>
                  <a:srgbClr val="FFFFFF"/>
                </a:solidFill>
              </a14:hiddenFill>
            </a:ext>
          </a:extLst>
        </p:spPr>
      </p:pic>
      <p:sp>
        <p:nvSpPr>
          <p:cNvPr id="18" name="Metin kutusu 17"/>
          <p:cNvSpPr txBox="1"/>
          <p:nvPr/>
        </p:nvSpPr>
        <p:spPr>
          <a:xfrm>
            <a:off x="1007545" y="1914386"/>
            <a:ext cx="2591877" cy="369332"/>
          </a:xfrm>
          <a:prstGeom prst="rect">
            <a:avLst/>
          </a:prstGeom>
          <a:noFill/>
        </p:spPr>
        <p:txBody>
          <a:bodyPr wrap="square" rtlCol="0">
            <a:spAutoFit/>
          </a:bodyPr>
          <a:lstStyle/>
          <a:p>
            <a:r>
              <a:rPr lang="tr-TR" dirty="0"/>
              <a:t>0332 713 11 78</a:t>
            </a:r>
          </a:p>
        </p:txBody>
      </p:sp>
      <p:sp>
        <p:nvSpPr>
          <p:cNvPr id="6" name="Metin kutusu 5"/>
          <p:cNvSpPr txBox="1"/>
          <p:nvPr/>
        </p:nvSpPr>
        <p:spPr>
          <a:xfrm>
            <a:off x="3047809" y="1637387"/>
            <a:ext cx="3570696" cy="461665"/>
          </a:xfrm>
          <a:prstGeom prst="rect">
            <a:avLst/>
          </a:prstGeom>
          <a:noFill/>
        </p:spPr>
        <p:txBody>
          <a:bodyPr wrap="square" rtlCol="0">
            <a:spAutoFit/>
          </a:bodyPr>
          <a:lstStyle/>
          <a:p>
            <a:pPr algn="ctr"/>
            <a:r>
              <a:rPr lang="tr-TR" sz="2400" b="1" dirty="0" smtClean="0">
                <a:solidFill>
                  <a:srgbClr val="FF0000"/>
                </a:solidFill>
              </a:rPr>
              <a:t>(</a:t>
            </a:r>
            <a:r>
              <a:rPr lang="tr-TR" sz="2400" b="1" dirty="0">
                <a:solidFill>
                  <a:srgbClr val="FF0000"/>
                </a:solidFill>
              </a:rPr>
              <a:t>VELİLERE YÖNELİK)</a:t>
            </a:r>
          </a:p>
        </p:txBody>
      </p:sp>
      <p:pic>
        <p:nvPicPr>
          <p:cNvPr id="1029" name="Picture 5" descr="D:\Users\Hp\Desktop\387-3872599_interview-improving-the-customer-branch-head-development-program.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5615" y="3015890"/>
            <a:ext cx="2632307" cy="185788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bil-12\Desktop\okul 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68479" y="2742747"/>
            <a:ext cx="2219716" cy="2195713"/>
          </a:xfrm>
          <a:prstGeom prst="rect">
            <a:avLst/>
          </a:prstGeom>
          <a:noFill/>
          <a:extLst>
            <a:ext uri="{909E8E84-426E-40DD-AFC4-6F175D3DCCD1}">
              <a14:hiddenFill xmlns:a14="http://schemas.microsoft.com/office/drawing/2010/main">
                <a:solidFill>
                  <a:srgbClr val="FFFFFF"/>
                </a:solidFill>
              </a14:hiddenFill>
            </a:ext>
          </a:extLst>
        </p:spPr>
      </p:pic>
      <p:sp>
        <p:nvSpPr>
          <p:cNvPr id="19" name="object 28"/>
          <p:cNvSpPr/>
          <p:nvPr/>
        </p:nvSpPr>
        <p:spPr>
          <a:xfrm>
            <a:off x="578762" y="2569618"/>
            <a:ext cx="331374" cy="346258"/>
          </a:xfrm>
          <a:custGeom>
            <a:avLst/>
            <a:gdLst/>
            <a:ahLst/>
            <a:cxnLst/>
            <a:rect l="l" t="t" r="r" b="b"/>
            <a:pathLst>
              <a:path w="365125" h="365125">
                <a:moveTo>
                  <a:pt x="182333" y="0"/>
                </a:moveTo>
                <a:lnTo>
                  <a:pt x="133920" y="6524"/>
                </a:lnTo>
                <a:lnTo>
                  <a:pt x="90380" y="24931"/>
                </a:lnTo>
                <a:lnTo>
                  <a:pt x="53467" y="53468"/>
                </a:lnTo>
                <a:lnTo>
                  <a:pt x="24931" y="90384"/>
                </a:lnTo>
                <a:lnTo>
                  <a:pt x="6524" y="133927"/>
                </a:lnTo>
                <a:lnTo>
                  <a:pt x="0" y="182346"/>
                </a:lnTo>
                <a:lnTo>
                  <a:pt x="6524" y="230760"/>
                </a:lnTo>
                <a:lnTo>
                  <a:pt x="24931" y="274299"/>
                </a:lnTo>
                <a:lnTo>
                  <a:pt x="53467" y="311213"/>
                </a:lnTo>
                <a:lnTo>
                  <a:pt x="90380" y="339749"/>
                </a:lnTo>
                <a:lnTo>
                  <a:pt x="133920" y="358155"/>
                </a:lnTo>
                <a:lnTo>
                  <a:pt x="182333" y="364680"/>
                </a:lnTo>
                <a:lnTo>
                  <a:pt x="230747" y="358155"/>
                </a:lnTo>
                <a:lnTo>
                  <a:pt x="274287" y="339749"/>
                </a:lnTo>
                <a:lnTo>
                  <a:pt x="274597" y="339509"/>
                </a:lnTo>
                <a:lnTo>
                  <a:pt x="182333" y="339509"/>
                </a:lnTo>
                <a:lnTo>
                  <a:pt x="163689" y="330352"/>
                </a:lnTo>
                <a:lnTo>
                  <a:pt x="129514" y="330352"/>
                </a:lnTo>
                <a:lnTo>
                  <a:pt x="89963" y="309396"/>
                </a:lnTo>
                <a:lnTo>
                  <a:pt x="58123" y="278480"/>
                </a:lnTo>
                <a:lnTo>
                  <a:pt x="36029" y="239642"/>
                </a:lnTo>
                <a:lnTo>
                  <a:pt x="25717" y="194919"/>
                </a:lnTo>
                <a:lnTo>
                  <a:pt x="362973" y="194919"/>
                </a:lnTo>
                <a:lnTo>
                  <a:pt x="364667" y="182346"/>
                </a:lnTo>
                <a:lnTo>
                  <a:pt x="362970" y="169748"/>
                </a:lnTo>
                <a:lnTo>
                  <a:pt x="25717" y="169748"/>
                </a:lnTo>
                <a:lnTo>
                  <a:pt x="36029" y="125032"/>
                </a:lnTo>
                <a:lnTo>
                  <a:pt x="58123" y="86198"/>
                </a:lnTo>
                <a:lnTo>
                  <a:pt x="89963" y="55283"/>
                </a:lnTo>
                <a:lnTo>
                  <a:pt x="129514" y="34328"/>
                </a:lnTo>
                <a:lnTo>
                  <a:pt x="163689" y="34328"/>
                </a:lnTo>
                <a:lnTo>
                  <a:pt x="182333" y="25171"/>
                </a:lnTo>
                <a:lnTo>
                  <a:pt x="274597" y="25171"/>
                </a:lnTo>
                <a:lnTo>
                  <a:pt x="274287" y="24931"/>
                </a:lnTo>
                <a:lnTo>
                  <a:pt x="230747" y="6524"/>
                </a:lnTo>
                <a:lnTo>
                  <a:pt x="182333" y="0"/>
                </a:lnTo>
                <a:close/>
              </a:path>
              <a:path w="365125" h="365125">
                <a:moveTo>
                  <a:pt x="270357" y="194919"/>
                </a:moveTo>
                <a:lnTo>
                  <a:pt x="245186" y="194919"/>
                </a:lnTo>
                <a:lnTo>
                  <a:pt x="238162" y="253719"/>
                </a:lnTo>
                <a:lnTo>
                  <a:pt x="223361" y="299399"/>
                </a:lnTo>
                <a:lnTo>
                  <a:pt x="203759" y="328986"/>
                </a:lnTo>
                <a:lnTo>
                  <a:pt x="182333" y="339509"/>
                </a:lnTo>
                <a:lnTo>
                  <a:pt x="274597" y="339509"/>
                </a:lnTo>
                <a:lnTo>
                  <a:pt x="286442" y="330352"/>
                </a:lnTo>
                <a:lnTo>
                  <a:pt x="235153" y="330352"/>
                </a:lnTo>
                <a:lnTo>
                  <a:pt x="248976" y="304390"/>
                </a:lnTo>
                <a:lnTo>
                  <a:pt x="259727" y="272589"/>
                </a:lnTo>
                <a:lnTo>
                  <a:pt x="266992" y="235812"/>
                </a:lnTo>
                <a:lnTo>
                  <a:pt x="270357" y="194919"/>
                </a:lnTo>
                <a:close/>
              </a:path>
              <a:path w="365125" h="365125">
                <a:moveTo>
                  <a:pt x="119494" y="194919"/>
                </a:moveTo>
                <a:lnTo>
                  <a:pt x="94310" y="194919"/>
                </a:lnTo>
                <a:lnTo>
                  <a:pt x="97676" y="235812"/>
                </a:lnTo>
                <a:lnTo>
                  <a:pt x="104944" y="272589"/>
                </a:lnTo>
                <a:lnTo>
                  <a:pt x="115696" y="304390"/>
                </a:lnTo>
                <a:lnTo>
                  <a:pt x="129514" y="330352"/>
                </a:lnTo>
                <a:lnTo>
                  <a:pt x="163689" y="330352"/>
                </a:lnTo>
                <a:lnTo>
                  <a:pt x="160908" y="328986"/>
                </a:lnTo>
                <a:lnTo>
                  <a:pt x="141308" y="299399"/>
                </a:lnTo>
                <a:lnTo>
                  <a:pt x="126510" y="253719"/>
                </a:lnTo>
                <a:lnTo>
                  <a:pt x="119494" y="194919"/>
                </a:lnTo>
                <a:close/>
              </a:path>
              <a:path w="365125" h="365125">
                <a:moveTo>
                  <a:pt x="362973" y="194919"/>
                </a:moveTo>
                <a:lnTo>
                  <a:pt x="338950" y="194919"/>
                </a:lnTo>
                <a:lnTo>
                  <a:pt x="328638" y="239642"/>
                </a:lnTo>
                <a:lnTo>
                  <a:pt x="306544" y="278480"/>
                </a:lnTo>
                <a:lnTo>
                  <a:pt x="274704" y="309396"/>
                </a:lnTo>
                <a:lnTo>
                  <a:pt x="235153" y="330352"/>
                </a:lnTo>
                <a:lnTo>
                  <a:pt x="286442" y="330352"/>
                </a:lnTo>
                <a:lnTo>
                  <a:pt x="311200" y="311213"/>
                </a:lnTo>
                <a:lnTo>
                  <a:pt x="339736" y="274299"/>
                </a:lnTo>
                <a:lnTo>
                  <a:pt x="358143" y="230760"/>
                </a:lnTo>
                <a:lnTo>
                  <a:pt x="362973" y="194919"/>
                </a:lnTo>
                <a:close/>
              </a:path>
              <a:path w="365125" h="365125">
                <a:moveTo>
                  <a:pt x="163689" y="34328"/>
                </a:moveTo>
                <a:lnTo>
                  <a:pt x="129514" y="34328"/>
                </a:lnTo>
                <a:lnTo>
                  <a:pt x="115696" y="60289"/>
                </a:lnTo>
                <a:lnTo>
                  <a:pt x="104944" y="92089"/>
                </a:lnTo>
                <a:lnTo>
                  <a:pt x="97676" y="128863"/>
                </a:lnTo>
                <a:lnTo>
                  <a:pt x="94310" y="169748"/>
                </a:lnTo>
                <a:lnTo>
                  <a:pt x="119494" y="169748"/>
                </a:lnTo>
                <a:lnTo>
                  <a:pt x="126510" y="110955"/>
                </a:lnTo>
                <a:lnTo>
                  <a:pt x="141308" y="65279"/>
                </a:lnTo>
                <a:lnTo>
                  <a:pt x="160908" y="35693"/>
                </a:lnTo>
                <a:lnTo>
                  <a:pt x="163689" y="34328"/>
                </a:lnTo>
                <a:close/>
              </a:path>
              <a:path w="365125" h="365125">
                <a:moveTo>
                  <a:pt x="274597" y="25171"/>
                </a:moveTo>
                <a:lnTo>
                  <a:pt x="182333" y="25171"/>
                </a:lnTo>
                <a:lnTo>
                  <a:pt x="203759" y="35693"/>
                </a:lnTo>
                <a:lnTo>
                  <a:pt x="223361" y="65279"/>
                </a:lnTo>
                <a:lnTo>
                  <a:pt x="238162" y="110955"/>
                </a:lnTo>
                <a:lnTo>
                  <a:pt x="245186" y="169748"/>
                </a:lnTo>
                <a:lnTo>
                  <a:pt x="270357" y="169748"/>
                </a:lnTo>
                <a:lnTo>
                  <a:pt x="266992" y="128863"/>
                </a:lnTo>
                <a:lnTo>
                  <a:pt x="259727" y="92089"/>
                </a:lnTo>
                <a:lnTo>
                  <a:pt x="248976" y="60289"/>
                </a:lnTo>
                <a:lnTo>
                  <a:pt x="235153" y="34328"/>
                </a:lnTo>
                <a:lnTo>
                  <a:pt x="286441" y="34328"/>
                </a:lnTo>
                <a:lnTo>
                  <a:pt x="274597" y="25171"/>
                </a:lnTo>
                <a:close/>
              </a:path>
              <a:path w="365125" h="365125">
                <a:moveTo>
                  <a:pt x="286441" y="34328"/>
                </a:moveTo>
                <a:lnTo>
                  <a:pt x="235153" y="34328"/>
                </a:lnTo>
                <a:lnTo>
                  <a:pt x="274704" y="55283"/>
                </a:lnTo>
                <a:lnTo>
                  <a:pt x="306544" y="86198"/>
                </a:lnTo>
                <a:lnTo>
                  <a:pt x="328638" y="125032"/>
                </a:lnTo>
                <a:lnTo>
                  <a:pt x="338950" y="169748"/>
                </a:lnTo>
                <a:lnTo>
                  <a:pt x="362970" y="169748"/>
                </a:lnTo>
                <a:lnTo>
                  <a:pt x="358143" y="133927"/>
                </a:lnTo>
                <a:lnTo>
                  <a:pt x="339736" y="90384"/>
                </a:lnTo>
                <a:lnTo>
                  <a:pt x="311200" y="53468"/>
                </a:lnTo>
                <a:lnTo>
                  <a:pt x="286441" y="34328"/>
                </a:lnTo>
                <a:close/>
              </a:path>
            </a:pathLst>
          </a:custGeom>
          <a:solidFill>
            <a:srgbClr val="00B9E6"/>
          </a:solidFill>
        </p:spPr>
        <p:txBody>
          <a:bodyPr wrap="square" lIns="0" tIns="0" rIns="0" bIns="0" rtlCol="0"/>
          <a:lstStyle/>
          <a:p>
            <a:endParaRPr/>
          </a:p>
        </p:txBody>
      </p:sp>
      <p:sp>
        <p:nvSpPr>
          <p:cNvPr id="20" name="Metin kutusu 19"/>
          <p:cNvSpPr txBox="1"/>
          <p:nvPr/>
        </p:nvSpPr>
        <p:spPr>
          <a:xfrm>
            <a:off x="1052896" y="2608099"/>
            <a:ext cx="2757743" cy="307777"/>
          </a:xfrm>
          <a:prstGeom prst="rect">
            <a:avLst/>
          </a:prstGeom>
          <a:noFill/>
        </p:spPr>
        <p:txBody>
          <a:bodyPr wrap="none" rtlCol="0">
            <a:spAutoFit/>
          </a:bodyPr>
          <a:lstStyle/>
          <a:p>
            <a:r>
              <a:rPr lang="tr-TR" sz="1400" dirty="0" smtClean="0"/>
              <a:t>http://ereglidumlupinar.meb.k12.tr</a:t>
            </a:r>
            <a:endParaRPr lang="tr-TR" sz="1400" dirty="0"/>
          </a:p>
        </p:txBody>
      </p:sp>
      <p:sp>
        <p:nvSpPr>
          <p:cNvPr id="15" name="Metin kutusu 5"/>
          <p:cNvSpPr txBox="1"/>
          <p:nvPr/>
        </p:nvSpPr>
        <p:spPr>
          <a:xfrm>
            <a:off x="4572000" y="357172"/>
            <a:ext cx="4104456" cy="400110"/>
          </a:xfrm>
          <a:prstGeom prst="rect">
            <a:avLst/>
          </a:prstGeom>
          <a:solidFill>
            <a:srgbClr val="00B050"/>
          </a:solidFill>
          <a:ln>
            <a:solidFill>
              <a:schemeClr val="tx1"/>
            </a:solidFill>
          </a:ln>
        </p:spPr>
        <p:txBody>
          <a:bodyPr wrap="square" rtlCol="0">
            <a:spAutoFit/>
          </a:bodyPr>
          <a:lstStyle/>
          <a:p>
            <a:pPr algn="ctr"/>
            <a:r>
              <a:rPr lang="tr-TR" sz="2000" b="1" dirty="0" smtClean="0">
                <a:solidFill>
                  <a:srgbClr val="002060"/>
                </a:solidFill>
              </a:rPr>
              <a:t>GELECEĞİ PLANLAMA</a:t>
            </a:r>
            <a:endParaRPr lang="tr-TR" sz="2000" b="1" dirty="0">
              <a:solidFill>
                <a:srgbClr val="002060"/>
              </a:solidFill>
            </a:endParaRPr>
          </a:p>
        </p:txBody>
      </p:sp>
      <p:sp>
        <p:nvSpPr>
          <p:cNvPr id="16" name="Metin kutusu 5"/>
          <p:cNvSpPr txBox="1"/>
          <p:nvPr/>
        </p:nvSpPr>
        <p:spPr>
          <a:xfrm>
            <a:off x="6215074" y="2142582"/>
            <a:ext cx="2643238" cy="1200329"/>
          </a:xfrm>
          <a:prstGeom prst="rect">
            <a:avLst/>
          </a:prstGeom>
          <a:solidFill>
            <a:srgbClr val="00B0F0"/>
          </a:solidFill>
        </p:spPr>
        <p:txBody>
          <a:bodyPr wrap="square" rtlCol="0">
            <a:spAutoFit/>
          </a:bodyPr>
          <a:lstStyle/>
          <a:p>
            <a:pPr algn="ctr"/>
            <a:r>
              <a:rPr lang="tr-TR" b="1" dirty="0" smtClean="0"/>
              <a:t>MESLEK İLE İLGİ, DEĞER, YETENEK VE KİŞİSEL ÖZELLİKLER İLİŞKİSİ</a:t>
            </a:r>
            <a:endParaRPr lang="tr-TR" b="1" dirty="0"/>
          </a:p>
        </p:txBody>
      </p:sp>
      <p:sp>
        <p:nvSpPr>
          <p:cNvPr id="23" name="Metin kutusu 5"/>
          <p:cNvSpPr txBox="1"/>
          <p:nvPr/>
        </p:nvSpPr>
        <p:spPr>
          <a:xfrm>
            <a:off x="6372200" y="3944832"/>
            <a:ext cx="2476588" cy="646331"/>
          </a:xfrm>
          <a:prstGeom prst="rect">
            <a:avLst/>
          </a:prstGeom>
          <a:solidFill>
            <a:schemeClr val="accent2"/>
          </a:solidFill>
          <a:ln>
            <a:solidFill>
              <a:schemeClr val="tx1"/>
            </a:solidFill>
          </a:ln>
        </p:spPr>
        <p:txBody>
          <a:bodyPr wrap="square" rtlCol="0">
            <a:spAutoFit/>
          </a:bodyPr>
          <a:lstStyle/>
          <a:p>
            <a:pPr algn="ctr"/>
            <a:r>
              <a:rPr lang="tr-TR" b="1" dirty="0" smtClean="0">
                <a:solidFill>
                  <a:srgbClr val="00B050"/>
                </a:solidFill>
              </a:rPr>
              <a:t>KARİYER </a:t>
            </a:r>
          </a:p>
          <a:p>
            <a:pPr algn="ctr"/>
            <a:r>
              <a:rPr lang="tr-TR" b="1" dirty="0" smtClean="0">
                <a:solidFill>
                  <a:srgbClr val="00B050"/>
                </a:solidFill>
              </a:rPr>
              <a:t>PLANLAMA</a:t>
            </a:r>
            <a:endParaRPr lang="tr-TR" b="1" dirty="0">
              <a:solidFill>
                <a:srgbClr val="00B050"/>
              </a:solidFill>
            </a:endParaRPr>
          </a:p>
        </p:txBody>
      </p:sp>
    </p:spTree>
    <p:extLst>
      <p:ext uri="{BB962C8B-B14F-4D97-AF65-F5344CB8AC3E}">
        <p14:creationId xmlns:p14="http://schemas.microsoft.com/office/powerpoint/2010/main" val="218810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954107"/>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MESLEK İLE DEĞER, YETENEK, İLGİ VE KİŞİSEL ÖZELLİKLER İLİŞKİSİ</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Metin kutusu 1"/>
          <p:cNvSpPr txBox="1"/>
          <p:nvPr/>
        </p:nvSpPr>
        <p:spPr>
          <a:xfrm>
            <a:off x="1214414" y="1857370"/>
            <a:ext cx="3857652" cy="2492990"/>
          </a:xfrm>
          <a:prstGeom prst="rect">
            <a:avLst/>
          </a:prstGeom>
          <a:noFill/>
        </p:spPr>
        <p:txBody>
          <a:bodyPr wrap="square" rtlCol="0">
            <a:spAutoFit/>
          </a:bodyPr>
          <a:lstStyle/>
          <a:p>
            <a:r>
              <a:rPr lang="tr-TR" sz="2000" dirty="0" smtClean="0"/>
              <a:t>İnsan </a:t>
            </a:r>
            <a:r>
              <a:rPr lang="tr-TR" sz="2000" dirty="0"/>
              <a:t>meslek seçmek </a:t>
            </a:r>
            <a:r>
              <a:rPr lang="tr-TR" sz="2000" dirty="0" smtClean="0"/>
              <a:t>için; </a:t>
            </a:r>
            <a:r>
              <a:rPr lang="tr-TR" sz="2000" dirty="0"/>
              <a:t>kendi </a:t>
            </a:r>
            <a:r>
              <a:rPr lang="tr-TR" sz="2000" b="1" i="1" dirty="0" smtClean="0"/>
              <a:t>ilgi</a:t>
            </a:r>
            <a:r>
              <a:rPr lang="tr-TR" sz="2000" dirty="0" smtClean="0"/>
              <a:t>lerini-</a:t>
            </a:r>
            <a:r>
              <a:rPr lang="tr-TR" sz="2000" b="1" i="1" dirty="0" smtClean="0"/>
              <a:t>yetenek</a:t>
            </a:r>
            <a:r>
              <a:rPr lang="tr-TR" sz="2000" dirty="0" smtClean="0"/>
              <a:t>lerini-</a:t>
            </a:r>
            <a:r>
              <a:rPr lang="tr-TR" sz="2000" b="1" i="1" dirty="0" smtClean="0"/>
              <a:t>değer</a:t>
            </a:r>
            <a:r>
              <a:rPr lang="tr-TR" sz="2000" dirty="0" smtClean="0"/>
              <a:t>lerini tanımalı, kişisel özelliklerinin farkında olmalı, kısacası insan kendini tanımalıdır. </a:t>
            </a:r>
          </a:p>
          <a:p>
            <a:endParaRPr lang="tr-TR" sz="1400" dirty="0" smtClean="0"/>
          </a:p>
          <a:p>
            <a:endParaRPr lang="tr-TR" sz="1400" dirty="0" smtClean="0"/>
          </a:p>
          <a:p>
            <a:endParaRPr lang="tr-TR" sz="1400" dirty="0" smtClean="0"/>
          </a:p>
          <a:p>
            <a:endParaRPr lang="tr-TR" sz="1400" dirty="0"/>
          </a:p>
        </p:txBody>
      </p:sp>
      <p:pic>
        <p:nvPicPr>
          <p:cNvPr id="6146" name="Picture 2" descr="D:\Users\Hp\Desktop\figürl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9322" y="1357304"/>
            <a:ext cx="2880320"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463345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0011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MESLEK İLE DEĞER, YETENEK, İLGİ VE KİŞİSEL ÖZELLİKLER İLİŞKİSİ</a:t>
            </a:r>
            <a:endPar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Metin kutusu 1"/>
          <p:cNvSpPr txBox="1"/>
          <p:nvPr/>
        </p:nvSpPr>
        <p:spPr>
          <a:xfrm>
            <a:off x="1043608" y="987574"/>
            <a:ext cx="3816424" cy="3970318"/>
          </a:xfrm>
          <a:prstGeom prst="rect">
            <a:avLst/>
          </a:prstGeom>
          <a:noFill/>
        </p:spPr>
        <p:txBody>
          <a:bodyPr wrap="square" rtlCol="0">
            <a:spAutoFit/>
          </a:bodyPr>
          <a:lstStyle/>
          <a:p>
            <a:r>
              <a:rPr lang="tr-TR" b="1" i="1" dirty="0" smtClean="0">
                <a:solidFill>
                  <a:srgbClr val="FF0000"/>
                </a:solidFill>
              </a:rPr>
              <a:t>Kendini Tanımak; </a:t>
            </a:r>
            <a:r>
              <a:rPr lang="tr-TR" dirty="0" smtClean="0"/>
              <a:t>neye ihtiyaç </a:t>
            </a:r>
            <a:r>
              <a:rPr lang="tr-TR" dirty="0"/>
              <a:t>duyduğunun, ne yapmak</a:t>
            </a:r>
          </a:p>
          <a:p>
            <a:r>
              <a:rPr lang="tr-TR" dirty="0" smtClean="0"/>
              <a:t>istediğinin</a:t>
            </a:r>
            <a:r>
              <a:rPr lang="tr-TR" dirty="0"/>
              <a:t>, </a:t>
            </a:r>
            <a:r>
              <a:rPr lang="tr-TR" dirty="0" smtClean="0"/>
              <a:t>hayattak</a:t>
            </a:r>
            <a:r>
              <a:rPr lang="tr-TR" dirty="0"/>
              <a:t>i</a:t>
            </a:r>
            <a:r>
              <a:rPr lang="tr-TR" dirty="0" smtClean="0"/>
              <a:t> </a:t>
            </a:r>
            <a:r>
              <a:rPr lang="tr-TR" dirty="0"/>
              <a:t>amaçlarının ve </a:t>
            </a:r>
            <a:r>
              <a:rPr lang="tr-TR" dirty="0" smtClean="0"/>
              <a:t>erişmek istediğin</a:t>
            </a:r>
            <a:endParaRPr lang="tr-TR" dirty="0"/>
          </a:p>
          <a:p>
            <a:r>
              <a:rPr lang="tr-TR" dirty="0" smtClean="0"/>
              <a:t>hedeflerinin </a:t>
            </a:r>
            <a:r>
              <a:rPr lang="tr-TR" dirty="0"/>
              <a:t>tam anlamıyla farkında olmak ve bu doğrultuda</a:t>
            </a:r>
          </a:p>
          <a:p>
            <a:r>
              <a:rPr lang="tr-TR" dirty="0"/>
              <a:t>harekete </a:t>
            </a:r>
            <a:r>
              <a:rPr lang="tr-TR" dirty="0" smtClean="0"/>
              <a:t>geçmektir</a:t>
            </a:r>
            <a:r>
              <a:rPr lang="tr-TR" dirty="0"/>
              <a:t>. </a:t>
            </a:r>
            <a:r>
              <a:rPr lang="tr-TR" dirty="0" smtClean="0"/>
              <a:t>Bireyin</a:t>
            </a:r>
            <a:r>
              <a:rPr lang="tr-TR" dirty="0"/>
              <a:t>, hayatın olağan akışı </a:t>
            </a:r>
            <a:r>
              <a:rPr lang="tr-TR" dirty="0" smtClean="0"/>
              <a:t>içinde</a:t>
            </a:r>
            <a:endParaRPr lang="tr-TR" dirty="0"/>
          </a:p>
          <a:p>
            <a:r>
              <a:rPr lang="tr-TR" dirty="0" smtClean="0"/>
              <a:t>hedeflerine </a:t>
            </a:r>
            <a:r>
              <a:rPr lang="tr-TR" dirty="0"/>
              <a:t>doğru </a:t>
            </a:r>
            <a:r>
              <a:rPr lang="tr-TR" dirty="0" smtClean="0"/>
              <a:t>ilerlerken </a:t>
            </a:r>
            <a:r>
              <a:rPr lang="tr-TR" dirty="0"/>
              <a:t>karşılaştığı güçlüklerle ve</a:t>
            </a:r>
          </a:p>
          <a:p>
            <a:r>
              <a:rPr lang="tr-TR" dirty="0"/>
              <a:t>olumsuzluklarla </a:t>
            </a:r>
            <a:r>
              <a:rPr lang="tr-TR" dirty="0" smtClean="0"/>
              <a:t>etkin bir şekilde </a:t>
            </a:r>
            <a:r>
              <a:rPr lang="tr-TR" dirty="0"/>
              <a:t>baş </a:t>
            </a:r>
            <a:r>
              <a:rPr lang="tr-TR" dirty="0" smtClean="0"/>
              <a:t>edebilmes</a:t>
            </a:r>
            <a:r>
              <a:rPr lang="tr-TR" dirty="0"/>
              <a:t>i</a:t>
            </a:r>
            <a:r>
              <a:rPr lang="tr-TR" dirty="0" smtClean="0"/>
              <a:t>, </a:t>
            </a:r>
            <a:r>
              <a:rPr lang="tr-TR" dirty="0"/>
              <a:t>baş edecek</a:t>
            </a:r>
          </a:p>
          <a:p>
            <a:r>
              <a:rPr lang="tr-TR" dirty="0"/>
              <a:t>gücün kaynağını bulması </a:t>
            </a:r>
            <a:r>
              <a:rPr lang="tr-TR" dirty="0" smtClean="0"/>
              <a:t>yine kendin</a:t>
            </a:r>
            <a:r>
              <a:rPr lang="tr-TR" dirty="0"/>
              <a:t>i</a:t>
            </a:r>
            <a:r>
              <a:rPr lang="tr-TR" dirty="0" smtClean="0"/>
              <a:t> </a:t>
            </a:r>
            <a:r>
              <a:rPr lang="tr-TR" dirty="0"/>
              <a:t>tanımakla </a:t>
            </a:r>
            <a:r>
              <a:rPr lang="tr-TR" dirty="0" smtClean="0"/>
              <a:t>ilgilidir</a:t>
            </a:r>
            <a:r>
              <a:rPr lang="tr-TR" dirty="0"/>
              <a:t>.</a:t>
            </a:r>
          </a:p>
        </p:txBody>
      </p:sp>
      <p:pic>
        <p:nvPicPr>
          <p:cNvPr id="4098" name="Picture 2" descr="D:\Users\Hp\Desktop\mirr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3018" y="1419622"/>
            <a:ext cx="3584103"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106553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0011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MESLEK İLE DEĞER, YETENEK, İLGİ VE KİŞİSEL ÖZELLİKLER İLİŞKİSİ</a:t>
            </a:r>
            <a:endPar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Metin kutusu 1"/>
          <p:cNvSpPr txBox="1"/>
          <p:nvPr/>
        </p:nvSpPr>
        <p:spPr>
          <a:xfrm>
            <a:off x="1043608" y="987574"/>
            <a:ext cx="3816424" cy="3139321"/>
          </a:xfrm>
          <a:prstGeom prst="rect">
            <a:avLst/>
          </a:prstGeom>
          <a:noFill/>
        </p:spPr>
        <p:txBody>
          <a:bodyPr wrap="square" rtlCol="0">
            <a:spAutoFit/>
          </a:bodyPr>
          <a:lstStyle/>
          <a:p>
            <a:r>
              <a:rPr lang="tr-TR" b="1" i="1" dirty="0" smtClean="0">
                <a:solidFill>
                  <a:srgbClr val="FF0000"/>
                </a:solidFill>
              </a:rPr>
              <a:t>Kendini Tanımak; </a:t>
            </a:r>
            <a:r>
              <a:rPr lang="tr-TR" dirty="0" smtClean="0"/>
              <a:t>bireyin kişilik özellikleriyle birlikte yetenek, ilgi ve değerlerinin, güçlü ve zayıf yönlerinin farkında olmasıdır. </a:t>
            </a:r>
          </a:p>
          <a:p>
            <a:endParaRPr lang="tr-TR" dirty="0"/>
          </a:p>
          <a:p>
            <a:r>
              <a:rPr lang="tr-TR" dirty="0" smtClean="0"/>
              <a:t>Kendini Tanımak, geleceği planlamanın ön koşuludur. Kendini tanıyan birey; kendine uygun hedefini belirler, planlamasını bu doğrultuda yapar ve hedefine ulaşmak için gerekli adımları atar.</a:t>
            </a:r>
            <a:endParaRPr lang="tr-TR" dirty="0"/>
          </a:p>
        </p:txBody>
      </p:sp>
      <p:pic>
        <p:nvPicPr>
          <p:cNvPr id="5122" name="Picture 2" descr="D:\Users\Hp\Desktop\be99714d37f334c0997172b4f50ca16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1203598"/>
            <a:ext cx="4021711" cy="2437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432603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0011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MESLEK İLE DEĞER, YETENEK, İLGİ VE KİŞİSEL ÖZELLİKLER İLİŞKİSİ</a:t>
            </a:r>
            <a:endPar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Metin kutusu 1"/>
          <p:cNvSpPr txBox="1"/>
          <p:nvPr/>
        </p:nvSpPr>
        <p:spPr>
          <a:xfrm>
            <a:off x="1071538" y="742295"/>
            <a:ext cx="7920880" cy="4401205"/>
          </a:xfrm>
          <a:prstGeom prst="rect">
            <a:avLst/>
          </a:prstGeom>
          <a:noFill/>
        </p:spPr>
        <p:txBody>
          <a:bodyPr wrap="square" rtlCol="0">
            <a:spAutoFit/>
          </a:bodyPr>
          <a:lstStyle/>
          <a:p>
            <a:r>
              <a:rPr lang="tr-TR" sz="1400" b="1" dirty="0" smtClean="0">
                <a:solidFill>
                  <a:srgbClr val="FF0000"/>
                </a:solidFill>
              </a:rPr>
              <a:t>İLGİLER VE MESLEK SEÇİMİ</a:t>
            </a:r>
          </a:p>
          <a:p>
            <a:endParaRPr lang="tr-TR" sz="1400" b="1" dirty="0">
              <a:solidFill>
                <a:srgbClr val="FF0000"/>
              </a:solidFill>
            </a:endParaRPr>
          </a:p>
          <a:p>
            <a:r>
              <a:rPr lang="tr-TR" sz="1400" dirty="0"/>
              <a:t>Zorlama/baskı altında </a:t>
            </a:r>
            <a:r>
              <a:rPr lang="tr-TR" sz="1400" dirty="0" smtClean="0"/>
              <a:t>olmadan veya </a:t>
            </a:r>
            <a:r>
              <a:rPr lang="tr-TR" sz="1400" dirty="0"/>
              <a:t>hiçbir ödül beklemeden bir iş</a:t>
            </a:r>
          </a:p>
          <a:p>
            <a:r>
              <a:rPr lang="tr-TR" sz="1400" dirty="0"/>
              <a:t>yapıp bundan keyif alıyorsanız </a:t>
            </a:r>
            <a:r>
              <a:rPr lang="tr-TR" sz="1400" dirty="0" smtClean="0"/>
              <a:t>o işe </a:t>
            </a:r>
            <a:r>
              <a:rPr lang="tr-TR" sz="1400" dirty="0"/>
              <a:t>karşı ilginiz olduğu söylenebilir</a:t>
            </a:r>
            <a:r>
              <a:rPr lang="tr-TR" sz="1400" dirty="0" smtClean="0"/>
              <a:t>.</a:t>
            </a:r>
          </a:p>
          <a:p>
            <a:endParaRPr lang="tr-TR" sz="1400" dirty="0">
              <a:solidFill>
                <a:srgbClr val="FF0000"/>
              </a:solidFill>
            </a:endParaRPr>
          </a:p>
          <a:p>
            <a:r>
              <a:rPr lang="tr-TR" sz="1400" dirty="0"/>
              <a:t>İlgi duyduğunuz bir </a:t>
            </a:r>
            <a:r>
              <a:rPr lang="tr-TR" sz="1400" dirty="0" smtClean="0"/>
              <a:t>alanda çalışmak </a:t>
            </a:r>
            <a:r>
              <a:rPr lang="tr-TR" sz="1400" dirty="0"/>
              <a:t>keyiflidir</a:t>
            </a:r>
            <a:r>
              <a:rPr lang="tr-TR" sz="1400" dirty="0" smtClean="0"/>
              <a:t>.</a:t>
            </a:r>
          </a:p>
          <a:p>
            <a:endParaRPr lang="tr-TR" sz="1400" dirty="0"/>
          </a:p>
          <a:p>
            <a:r>
              <a:rPr lang="tr-TR" sz="1400" dirty="0"/>
              <a:t>Motivasyonunuz hep yüksek olur</a:t>
            </a:r>
            <a:r>
              <a:rPr lang="tr-TR" sz="1400" dirty="0" smtClean="0"/>
              <a:t>.</a:t>
            </a:r>
          </a:p>
          <a:p>
            <a:endParaRPr lang="tr-TR" sz="1400" b="1" dirty="0" smtClean="0">
              <a:solidFill>
                <a:srgbClr val="FF0000"/>
              </a:solidFill>
            </a:endParaRPr>
          </a:p>
          <a:p>
            <a:r>
              <a:rPr lang="tr-TR" sz="1400" b="1" dirty="0" smtClean="0">
                <a:solidFill>
                  <a:srgbClr val="FF0000"/>
                </a:solidFill>
              </a:rPr>
              <a:t>YETENEK VE MESLEK SEÇİMİ</a:t>
            </a:r>
          </a:p>
          <a:p>
            <a:endParaRPr lang="tr-TR" sz="1400" b="1" dirty="0">
              <a:solidFill>
                <a:srgbClr val="FF0000"/>
              </a:solidFill>
            </a:endParaRPr>
          </a:p>
          <a:p>
            <a:r>
              <a:rPr lang="tr-TR" sz="1400" dirty="0" smtClean="0"/>
              <a:t>Çocuğunuzun bir </a:t>
            </a:r>
            <a:r>
              <a:rPr lang="tr-TR" sz="1400" dirty="0"/>
              <a:t>mesleği veya o meslek için gereken eğitim programını seçerken </a:t>
            </a:r>
            <a:endParaRPr lang="tr-TR" sz="1400" dirty="0" smtClean="0"/>
          </a:p>
          <a:p>
            <a:r>
              <a:rPr lang="tr-TR" sz="1400" dirty="0" smtClean="0"/>
              <a:t>hangi yetenek türüne </a:t>
            </a:r>
            <a:r>
              <a:rPr lang="tr-TR" sz="1400" dirty="0"/>
              <a:t>ne derece sahip </a:t>
            </a:r>
            <a:r>
              <a:rPr lang="tr-TR" sz="1400" dirty="0" smtClean="0"/>
              <a:t>olduğunu bilmesi önemlidir. </a:t>
            </a:r>
            <a:endParaRPr lang="tr-TR" sz="1400" dirty="0"/>
          </a:p>
          <a:p>
            <a:r>
              <a:rPr lang="tr-TR" sz="1400" dirty="0" smtClean="0"/>
              <a:t>önemlidir</a:t>
            </a:r>
            <a:r>
              <a:rPr lang="tr-TR" sz="1400" dirty="0"/>
              <a:t>.</a:t>
            </a:r>
          </a:p>
          <a:p>
            <a:r>
              <a:rPr lang="tr-TR" sz="1400" dirty="0" smtClean="0"/>
              <a:t>● Fen bilimleri                                                </a:t>
            </a:r>
          </a:p>
          <a:p>
            <a:r>
              <a:rPr lang="tr-TR" sz="1400" dirty="0" smtClean="0"/>
              <a:t>● </a:t>
            </a:r>
            <a:r>
              <a:rPr lang="tr-TR" sz="1400" dirty="0"/>
              <a:t>Sosyal bilimler</a:t>
            </a:r>
          </a:p>
          <a:p>
            <a:r>
              <a:rPr lang="tr-TR" sz="1400" dirty="0"/>
              <a:t>● Edebiyat konuları</a:t>
            </a:r>
          </a:p>
          <a:p>
            <a:r>
              <a:rPr lang="tr-TR" sz="1400" dirty="0"/>
              <a:t>● Resim-müzik</a:t>
            </a:r>
          </a:p>
          <a:p>
            <a:r>
              <a:rPr lang="tr-TR" sz="1400" dirty="0"/>
              <a:t>● Beden eğitimi</a:t>
            </a:r>
          </a:p>
          <a:p>
            <a:r>
              <a:rPr lang="tr-TR" sz="1400" dirty="0"/>
              <a:t>● Yabancı dil </a:t>
            </a:r>
            <a:r>
              <a:rPr lang="tr-TR" sz="1400" dirty="0" smtClean="0"/>
              <a:t>öğrenimi</a:t>
            </a:r>
          </a:p>
        </p:txBody>
      </p:sp>
      <p:sp>
        <p:nvSpPr>
          <p:cNvPr id="5" name="Dikdörtgen 4"/>
          <p:cNvSpPr/>
          <p:nvPr/>
        </p:nvSpPr>
        <p:spPr>
          <a:xfrm>
            <a:off x="3275856" y="3571882"/>
            <a:ext cx="4320480" cy="14506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dirty="0" smtClean="0"/>
              <a:t>Çocuğunuz her </a:t>
            </a:r>
            <a:r>
              <a:rPr lang="tr-TR" sz="1600" dirty="0"/>
              <a:t>alanda yetenekli </a:t>
            </a:r>
            <a:r>
              <a:rPr lang="tr-TR" sz="1600" dirty="0" smtClean="0"/>
              <a:t>olabileceği </a:t>
            </a:r>
            <a:r>
              <a:rPr lang="tr-TR" sz="1600" dirty="0"/>
              <a:t>gibi, bazı alanlarda daha baskın </a:t>
            </a:r>
            <a:r>
              <a:rPr lang="tr-TR" sz="1600" dirty="0" smtClean="0"/>
              <a:t>yetenekleri</a:t>
            </a:r>
            <a:endParaRPr lang="tr-TR" sz="1600" dirty="0"/>
          </a:p>
          <a:p>
            <a:r>
              <a:rPr lang="tr-TR" sz="1600" dirty="0"/>
              <a:t>olabilir. </a:t>
            </a:r>
            <a:r>
              <a:rPr lang="tr-TR" sz="1600" dirty="0" smtClean="0"/>
              <a:t> Çocuğunuzun hangi </a:t>
            </a:r>
            <a:r>
              <a:rPr lang="tr-TR" sz="1600" dirty="0"/>
              <a:t>alanda yetenekli olduğunuzu, şimdiye kadarki başarılarınızı gözden</a:t>
            </a:r>
          </a:p>
          <a:p>
            <a:r>
              <a:rPr lang="tr-TR" sz="1600" dirty="0"/>
              <a:t>geçirerek </a:t>
            </a:r>
            <a:r>
              <a:rPr lang="tr-TR" sz="1600" dirty="0" smtClean="0"/>
              <a:t>bulabilir.</a:t>
            </a:r>
            <a:endParaRPr lang="tr-TR" sz="1600" b="1" dirty="0">
              <a:solidFill>
                <a:srgbClr val="FF0000"/>
              </a:solidFill>
            </a:endParaRPr>
          </a:p>
        </p:txBody>
      </p:sp>
      <p:pic>
        <p:nvPicPr>
          <p:cNvPr id="8194" name="Picture 2" descr="D:\Users\Hp\Desktop\mima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7243" y="1059582"/>
            <a:ext cx="2278186" cy="2278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63949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0011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MESLEK İLE DEĞER, YETENEK, İLGİ VE KİŞİSEL ÖZELLİKLER İLİŞKİSİ</a:t>
            </a:r>
            <a:endPar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Metin kutusu 1"/>
          <p:cNvSpPr txBox="1"/>
          <p:nvPr/>
        </p:nvSpPr>
        <p:spPr>
          <a:xfrm>
            <a:off x="971600" y="832072"/>
            <a:ext cx="7920880" cy="3970318"/>
          </a:xfrm>
          <a:prstGeom prst="rect">
            <a:avLst/>
          </a:prstGeom>
          <a:noFill/>
        </p:spPr>
        <p:txBody>
          <a:bodyPr wrap="square" rtlCol="0">
            <a:spAutoFit/>
          </a:bodyPr>
          <a:lstStyle/>
          <a:p>
            <a:r>
              <a:rPr lang="tr-TR" sz="1400" b="1" dirty="0" smtClean="0">
                <a:solidFill>
                  <a:srgbClr val="FF0000"/>
                </a:solidFill>
              </a:rPr>
              <a:t>DEĞERLER VE MESLEK SEÇİMİ</a:t>
            </a:r>
          </a:p>
          <a:p>
            <a:endParaRPr lang="tr-TR" sz="1400" b="1" dirty="0">
              <a:solidFill>
                <a:srgbClr val="FF0000"/>
              </a:solidFill>
            </a:endParaRPr>
          </a:p>
          <a:p>
            <a:r>
              <a:rPr lang="tr-TR" sz="1400" dirty="0"/>
              <a:t>❖ </a:t>
            </a:r>
            <a:r>
              <a:rPr lang="tr-TR" sz="1400" dirty="0" smtClean="0"/>
              <a:t>Diğer </a:t>
            </a:r>
            <a:r>
              <a:rPr lang="tr-TR" sz="1400" dirty="0"/>
              <a:t>insanlara yardım etmek</a:t>
            </a:r>
          </a:p>
          <a:p>
            <a:r>
              <a:rPr lang="tr-TR" sz="1400" dirty="0"/>
              <a:t>❖ Yaratıcı ya da sanatla ilgili olmak</a:t>
            </a:r>
          </a:p>
          <a:p>
            <a:r>
              <a:rPr lang="nb-NO" sz="1400" dirty="0"/>
              <a:t>❖ Günlük bir rutine sahip olmak</a:t>
            </a:r>
          </a:p>
          <a:p>
            <a:r>
              <a:rPr lang="tr-TR" sz="1400" dirty="0"/>
              <a:t>❖ Çok para kazanmak</a:t>
            </a:r>
          </a:p>
          <a:p>
            <a:r>
              <a:rPr lang="tr-TR" sz="1400" dirty="0"/>
              <a:t>❖ Her zaman insanlarla çalışmak</a:t>
            </a:r>
          </a:p>
          <a:p>
            <a:r>
              <a:rPr lang="tr-TR" sz="1400" dirty="0"/>
              <a:t>❖ Diğer insanları etkilemek</a:t>
            </a:r>
          </a:p>
          <a:p>
            <a:r>
              <a:rPr lang="tr-TR" sz="1400" dirty="0"/>
              <a:t>❖ Yeni teknoloji ile çalışmak</a:t>
            </a:r>
          </a:p>
          <a:p>
            <a:r>
              <a:rPr lang="tr-TR" sz="1400" dirty="0"/>
              <a:t>❖ İnsanlara bir şeyler öğretmek insanları eğlendirmek</a:t>
            </a:r>
          </a:p>
          <a:p>
            <a:r>
              <a:rPr lang="tr-TR" sz="1400" dirty="0"/>
              <a:t>❖ Mesleki açıdan güvenceye sahip olmak</a:t>
            </a:r>
          </a:p>
          <a:p>
            <a:r>
              <a:rPr lang="tr-TR" sz="1400" dirty="0"/>
              <a:t>❖ İstediğiniz zaman çalışmak</a:t>
            </a:r>
          </a:p>
          <a:p>
            <a:r>
              <a:rPr lang="tr-TR" sz="1400" dirty="0"/>
              <a:t>❖ Dünyayı güzelleştirmek</a:t>
            </a:r>
          </a:p>
          <a:p>
            <a:r>
              <a:rPr lang="tr-TR" sz="1400" dirty="0"/>
              <a:t>❖ Açık havada çalışmak</a:t>
            </a:r>
          </a:p>
          <a:p>
            <a:r>
              <a:rPr lang="tr-TR" sz="1400" dirty="0"/>
              <a:t>❖ Macera aramak</a:t>
            </a:r>
          </a:p>
          <a:p>
            <a:r>
              <a:rPr lang="tr-TR" sz="1400" dirty="0"/>
              <a:t>❖ Yeni şeyler öğrenmek</a:t>
            </a:r>
          </a:p>
          <a:p>
            <a:r>
              <a:rPr lang="tr-TR" sz="1400" dirty="0"/>
              <a:t>❖ Aydın ya da düşünür olarak tanınmak</a:t>
            </a:r>
          </a:p>
          <a:p>
            <a:r>
              <a:rPr lang="tr-TR" sz="1400" dirty="0"/>
              <a:t>❖ Dünyanın daha iyi bir yer olmasına çabalamak</a:t>
            </a:r>
            <a:endParaRPr lang="tr-TR" sz="1400" b="1" dirty="0" smtClean="0">
              <a:solidFill>
                <a:srgbClr val="FF0000"/>
              </a:solidFill>
            </a:endParaRPr>
          </a:p>
        </p:txBody>
      </p:sp>
      <p:sp>
        <p:nvSpPr>
          <p:cNvPr id="5" name="Dikdörtgen 4"/>
          <p:cNvSpPr/>
          <p:nvPr/>
        </p:nvSpPr>
        <p:spPr>
          <a:xfrm>
            <a:off x="5148064" y="3147814"/>
            <a:ext cx="2952328" cy="15214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dirty="0"/>
              <a:t>Bu </a:t>
            </a:r>
            <a:r>
              <a:rPr lang="tr-TR" sz="1600" dirty="0" smtClean="0"/>
              <a:t>değerlerden hangileri çocuğunuz için önemliyse, değerlerine uygun meslekleri seçmesi önemli </a:t>
            </a:r>
            <a:r>
              <a:rPr lang="tr-TR" sz="1600" dirty="0"/>
              <a:t>olacaktır.</a:t>
            </a:r>
            <a:endParaRPr lang="tr-TR" sz="1600" b="1" dirty="0">
              <a:solidFill>
                <a:srgbClr val="FF0000"/>
              </a:solidFill>
            </a:endParaRPr>
          </a:p>
        </p:txBody>
      </p:sp>
      <p:pic>
        <p:nvPicPr>
          <p:cNvPr id="10242" name="Picture 2" descr="D:\Users\Hp\Desktop\png-clipart-occupation-people-cartoon-career-figures-cartoon-thumbnai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915566"/>
            <a:ext cx="3314700" cy="1695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510186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0011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MESLEK İLE DEĞER, YETENEK, İLGİ VE KİŞİSEL ÖZELLİKLER İLİŞKİSİ</a:t>
            </a:r>
            <a:endPar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Metin kutusu 1"/>
          <p:cNvSpPr txBox="1"/>
          <p:nvPr/>
        </p:nvSpPr>
        <p:spPr>
          <a:xfrm>
            <a:off x="1071538" y="1357304"/>
            <a:ext cx="3743276" cy="2954655"/>
          </a:xfrm>
          <a:prstGeom prst="rect">
            <a:avLst/>
          </a:prstGeom>
          <a:noFill/>
        </p:spPr>
        <p:txBody>
          <a:bodyPr wrap="square" rtlCol="0">
            <a:spAutoFit/>
          </a:bodyPr>
          <a:lstStyle/>
          <a:p>
            <a:r>
              <a:rPr lang="tr-TR" sz="1400" b="1" dirty="0" smtClean="0">
                <a:solidFill>
                  <a:srgbClr val="FF0000"/>
                </a:solidFill>
              </a:rPr>
              <a:t>GERÇEKÇİ KİŞİLİK YAPISINA SAHİP OLANLAR</a:t>
            </a:r>
          </a:p>
          <a:p>
            <a:endParaRPr lang="tr-TR" sz="1400" b="1" dirty="0">
              <a:solidFill>
                <a:srgbClr val="FF0000"/>
              </a:solidFill>
            </a:endParaRPr>
          </a:p>
          <a:p>
            <a:r>
              <a:rPr lang="tr-TR" dirty="0" smtClean="0"/>
              <a:t>Bu tipler etraflarındaki fiziksel etkinliklere odaklanmayı çok severler. Aletler ve makineler kullanmayı, onları daha aktif hale getirdiği için hayvanlarla ilgilenmeyi severler. Teknik becerileri yüksek olduğundan dolayı elektronik gibi işlere yönelirler.</a:t>
            </a:r>
          </a:p>
          <a:p>
            <a:r>
              <a:rPr lang="tr-TR" dirty="0" smtClean="0"/>
              <a:t>(Ziraat, mimarlık, mühendislik</a:t>
            </a:r>
            <a:r>
              <a:rPr lang="tr-TR" sz="1400" dirty="0" smtClean="0"/>
              <a:t>)</a:t>
            </a:r>
            <a:endParaRPr lang="tr-TR" sz="1400" b="1" dirty="0" smtClean="0">
              <a:solidFill>
                <a:srgbClr val="FF0000"/>
              </a:solidFill>
            </a:endParaRPr>
          </a:p>
        </p:txBody>
      </p:sp>
      <p:pic>
        <p:nvPicPr>
          <p:cNvPr id="4098" name="Picture 2" descr="C:\Users\dell\Desktop\depositphotos_105676068-stock-illustration-engineer-working-on-blueprint.jpg"/>
          <p:cNvPicPr>
            <a:picLocks noChangeAspect="1" noChangeArrowheads="1"/>
          </p:cNvPicPr>
          <p:nvPr/>
        </p:nvPicPr>
        <p:blipFill>
          <a:blip r:embed="rId2"/>
          <a:srcRect/>
          <a:stretch>
            <a:fillRect/>
          </a:stretch>
        </p:blipFill>
        <p:spPr bwMode="auto">
          <a:xfrm>
            <a:off x="5214942" y="928676"/>
            <a:ext cx="3308325" cy="3308325"/>
          </a:xfrm>
          <a:prstGeom prst="rect">
            <a:avLst/>
          </a:prstGeom>
          <a:noFill/>
        </p:spPr>
      </p:pic>
    </p:spTree>
    <p:extLst>
      <p:ext uri="{BB962C8B-B14F-4D97-AF65-F5344CB8AC3E}">
        <p14:creationId xmlns:p14="http://schemas.microsoft.com/office/powerpoint/2010/main" val="128510186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0011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MESLEK İLE DEĞER, YETENEK, İLGİ VE KİŞİSEL ÖZELLİKLER İLİŞKİSİ</a:t>
            </a:r>
            <a:endPar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Metin kutusu 1"/>
          <p:cNvSpPr txBox="1"/>
          <p:nvPr/>
        </p:nvSpPr>
        <p:spPr>
          <a:xfrm>
            <a:off x="1214414" y="1071552"/>
            <a:ext cx="4786346" cy="3570208"/>
          </a:xfrm>
          <a:prstGeom prst="rect">
            <a:avLst/>
          </a:prstGeom>
          <a:noFill/>
        </p:spPr>
        <p:txBody>
          <a:bodyPr wrap="square" rtlCol="0">
            <a:spAutoFit/>
          </a:bodyPr>
          <a:lstStyle/>
          <a:p>
            <a:r>
              <a:rPr lang="tr-TR" sz="1400" b="1" dirty="0" smtClean="0">
                <a:solidFill>
                  <a:srgbClr val="FF0000"/>
                </a:solidFill>
              </a:rPr>
              <a:t>ARAŞTIRMACI KİŞİLİK YAPISINA SAHİP OLANLAR</a:t>
            </a:r>
          </a:p>
          <a:p>
            <a:endParaRPr lang="tr-TR" sz="1400" b="1" dirty="0">
              <a:solidFill>
                <a:srgbClr val="FF0000"/>
              </a:solidFill>
            </a:endParaRPr>
          </a:p>
          <a:p>
            <a:r>
              <a:rPr lang="tr-TR" dirty="0" smtClean="0"/>
              <a:t>Matematik ve bilimsel konularla uğraşmaya bayılırlar. Çeşitli problemler karşısında da özgün çözümler üretirler.Temelinde analitik düşünmenin olduğu işlere yönelirler. İnsanları yönetmek ve yönlendirmekten ziyade problemlere odaklanıp çözüm üretmek onlara iyi gelir. Bir problem bulup onları çözmekten çok keyif aldıkları için özellikle iş geliştirme pozisyonlarında bu kişiler çok başarılı olurlar.</a:t>
            </a:r>
          </a:p>
          <a:p>
            <a:r>
              <a:rPr lang="tr-TR" dirty="0" smtClean="0"/>
              <a:t>( Matematik, biyoloji, kimya, sosyal bilimler, akademisyenlik, tıp... )</a:t>
            </a:r>
            <a:endParaRPr lang="tr-TR" b="1" dirty="0" smtClean="0">
              <a:solidFill>
                <a:srgbClr val="FF0000"/>
              </a:solidFill>
            </a:endParaRPr>
          </a:p>
        </p:txBody>
      </p:sp>
      <p:pic>
        <p:nvPicPr>
          <p:cNvPr id="4099" name="Picture 3" descr="C:\Users\dell\Desktop\depositphotos_6223558-stock-illustration-school.jpg"/>
          <p:cNvPicPr>
            <a:picLocks noChangeAspect="1" noChangeArrowheads="1"/>
          </p:cNvPicPr>
          <p:nvPr/>
        </p:nvPicPr>
        <p:blipFill>
          <a:blip r:embed="rId2"/>
          <a:srcRect/>
          <a:stretch>
            <a:fillRect/>
          </a:stretch>
        </p:blipFill>
        <p:spPr bwMode="auto">
          <a:xfrm>
            <a:off x="6143636" y="1357304"/>
            <a:ext cx="2689193" cy="2689193"/>
          </a:xfrm>
          <a:prstGeom prst="rect">
            <a:avLst/>
          </a:prstGeom>
          <a:noFill/>
        </p:spPr>
      </p:pic>
    </p:spTree>
    <p:extLst>
      <p:ext uri="{BB962C8B-B14F-4D97-AF65-F5344CB8AC3E}">
        <p14:creationId xmlns:p14="http://schemas.microsoft.com/office/powerpoint/2010/main" val="128510186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0011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MESLEK İLE DEĞER, YETENEK, İLGİ VE KİŞİSEL ÖZELLİKLER İLİŞKİSİ</a:t>
            </a:r>
            <a:endPar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Metin kutusu 1"/>
          <p:cNvSpPr txBox="1"/>
          <p:nvPr/>
        </p:nvSpPr>
        <p:spPr>
          <a:xfrm>
            <a:off x="1214414" y="1071552"/>
            <a:ext cx="4286280" cy="3293209"/>
          </a:xfrm>
          <a:prstGeom prst="rect">
            <a:avLst/>
          </a:prstGeom>
          <a:noFill/>
        </p:spPr>
        <p:txBody>
          <a:bodyPr wrap="square" rtlCol="0">
            <a:spAutoFit/>
          </a:bodyPr>
          <a:lstStyle/>
          <a:p>
            <a:r>
              <a:rPr lang="tr-TR" sz="1400" b="1" dirty="0" smtClean="0">
                <a:solidFill>
                  <a:srgbClr val="FF0000"/>
                </a:solidFill>
              </a:rPr>
              <a:t>SOSYAL KİŞİLİK YAPISINA SAHİP OLANLAR</a:t>
            </a:r>
          </a:p>
          <a:p>
            <a:endParaRPr lang="tr-TR" sz="1400" b="1" dirty="0">
              <a:solidFill>
                <a:srgbClr val="FF0000"/>
              </a:solidFill>
            </a:endParaRPr>
          </a:p>
          <a:p>
            <a:r>
              <a:rPr lang="tr-TR" dirty="0" smtClean="0"/>
              <a:t>İnsanlarla iletişime geçilebilecek, iş birliği yapılabilecek ve başkalarına yardım edilebilecek iş ortamları bu kişiler için önemlidir. </a:t>
            </a:r>
          </a:p>
          <a:p>
            <a:r>
              <a:rPr lang="tr-TR" dirty="0" smtClean="0"/>
              <a:t>Seçtikleri mesleklerde insanlara bir şeyler öğretebilmek, etkileyebilmek ve onlara ilişkin sorumluluk alabilmek gibi özellikler olmasını önemserler. </a:t>
            </a:r>
          </a:p>
          <a:p>
            <a:r>
              <a:rPr lang="tr-TR" dirty="0" smtClean="0"/>
              <a:t>(Psikolojik danışman, dışişleri, halkla ilişkiler, öğretmen…) </a:t>
            </a:r>
            <a:endParaRPr lang="tr-TR" b="1" dirty="0" smtClean="0">
              <a:solidFill>
                <a:srgbClr val="FF0000"/>
              </a:solidFill>
            </a:endParaRPr>
          </a:p>
        </p:txBody>
      </p:sp>
      <p:pic>
        <p:nvPicPr>
          <p:cNvPr id="5122" name="Picture 2" descr="C:\Users\dell\Desktop\depositphotos_23160868-stock-illustration-happy-teacher.jpg"/>
          <p:cNvPicPr>
            <a:picLocks noChangeAspect="1" noChangeArrowheads="1"/>
          </p:cNvPicPr>
          <p:nvPr/>
        </p:nvPicPr>
        <p:blipFill>
          <a:blip r:embed="rId2"/>
          <a:srcRect/>
          <a:stretch>
            <a:fillRect/>
          </a:stretch>
        </p:blipFill>
        <p:spPr bwMode="auto">
          <a:xfrm>
            <a:off x="5500694" y="1071552"/>
            <a:ext cx="3428659" cy="3154366"/>
          </a:xfrm>
          <a:prstGeom prst="rect">
            <a:avLst/>
          </a:prstGeom>
          <a:noFill/>
        </p:spPr>
      </p:pic>
    </p:spTree>
    <p:extLst>
      <p:ext uri="{BB962C8B-B14F-4D97-AF65-F5344CB8AC3E}">
        <p14:creationId xmlns:p14="http://schemas.microsoft.com/office/powerpoint/2010/main" val="128510186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0011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MESLEK İLE DEĞER, YETENEK, İLGİ VE KİŞİSEL ÖZELLİKLER İLİŞKİSİ</a:t>
            </a:r>
            <a:endPar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Metin kutusu 1"/>
          <p:cNvSpPr txBox="1"/>
          <p:nvPr/>
        </p:nvSpPr>
        <p:spPr>
          <a:xfrm>
            <a:off x="1214414" y="1071552"/>
            <a:ext cx="4286280" cy="2954655"/>
          </a:xfrm>
          <a:prstGeom prst="rect">
            <a:avLst/>
          </a:prstGeom>
          <a:noFill/>
        </p:spPr>
        <p:txBody>
          <a:bodyPr wrap="square" rtlCol="0">
            <a:spAutoFit/>
          </a:bodyPr>
          <a:lstStyle/>
          <a:p>
            <a:r>
              <a:rPr lang="tr-TR" sz="1400" b="1" dirty="0" smtClean="0">
                <a:solidFill>
                  <a:srgbClr val="FF0000"/>
                </a:solidFill>
              </a:rPr>
              <a:t>GELENEKSEL KİŞİLİK YAPISINA SAHİP OLANLAR</a:t>
            </a:r>
          </a:p>
          <a:p>
            <a:endParaRPr lang="tr-TR" sz="1400" b="1" dirty="0">
              <a:solidFill>
                <a:srgbClr val="FF0000"/>
              </a:solidFill>
            </a:endParaRPr>
          </a:p>
          <a:p>
            <a:r>
              <a:rPr lang="tr-TR" dirty="0" smtClean="0"/>
              <a:t>Organizasyon ve planlama yapma çalışma ortamında bu tipler için önemli bir yer tutmaktadır. Hesap tutmak, rapor düzenlemek gibi görevler onlar için idealdir. Ofis eşyalarından en önem verdikleri şeyler hesap makinesi, fotokopi makinesi ve dosyalardır.</a:t>
            </a:r>
          </a:p>
          <a:p>
            <a:r>
              <a:rPr lang="tr-TR" dirty="0" smtClean="0"/>
              <a:t>(Muhasebe, finans, bankacı ...)</a:t>
            </a:r>
            <a:endParaRPr lang="tr-TR" b="1" dirty="0" smtClean="0">
              <a:solidFill>
                <a:srgbClr val="FF0000"/>
              </a:solidFill>
            </a:endParaRPr>
          </a:p>
        </p:txBody>
      </p:sp>
      <p:pic>
        <p:nvPicPr>
          <p:cNvPr id="6146" name="Picture 2" descr="C:\Users\dell\Desktop\depositphotos_52266057-stock-illustration-calculator-flat-icon-with-long.jpg"/>
          <p:cNvPicPr>
            <a:picLocks noChangeAspect="1" noChangeArrowheads="1"/>
          </p:cNvPicPr>
          <p:nvPr/>
        </p:nvPicPr>
        <p:blipFill>
          <a:blip r:embed="rId2"/>
          <a:srcRect/>
          <a:stretch>
            <a:fillRect/>
          </a:stretch>
        </p:blipFill>
        <p:spPr bwMode="auto">
          <a:xfrm>
            <a:off x="5572132" y="1214428"/>
            <a:ext cx="3214678" cy="3214678"/>
          </a:xfrm>
          <a:prstGeom prst="rect">
            <a:avLst/>
          </a:prstGeom>
          <a:noFill/>
        </p:spPr>
      </p:pic>
    </p:spTree>
    <p:extLst>
      <p:ext uri="{BB962C8B-B14F-4D97-AF65-F5344CB8AC3E}">
        <p14:creationId xmlns:p14="http://schemas.microsoft.com/office/powerpoint/2010/main" val="128510186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0011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MESLEK İLE DEĞER, YETENEK, İLGİ VE KİŞİSEL ÖZELLİKLER İLİŞKİSİ</a:t>
            </a:r>
            <a:endPar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Metin kutusu 1"/>
          <p:cNvSpPr txBox="1"/>
          <p:nvPr/>
        </p:nvSpPr>
        <p:spPr>
          <a:xfrm>
            <a:off x="1214414" y="1071552"/>
            <a:ext cx="4286280" cy="2954655"/>
          </a:xfrm>
          <a:prstGeom prst="rect">
            <a:avLst/>
          </a:prstGeom>
          <a:noFill/>
        </p:spPr>
        <p:txBody>
          <a:bodyPr wrap="square" rtlCol="0">
            <a:spAutoFit/>
          </a:bodyPr>
          <a:lstStyle/>
          <a:p>
            <a:r>
              <a:rPr lang="tr-TR" sz="1400" b="1" dirty="0" smtClean="0">
                <a:solidFill>
                  <a:srgbClr val="FF0000"/>
                </a:solidFill>
              </a:rPr>
              <a:t>SANATSAL KİŞİLİK YAPISINA SAHİP OLANLAR</a:t>
            </a:r>
          </a:p>
          <a:p>
            <a:endParaRPr lang="tr-TR" sz="1400" b="1" dirty="0">
              <a:solidFill>
                <a:srgbClr val="FF0000"/>
              </a:solidFill>
            </a:endParaRPr>
          </a:p>
          <a:p>
            <a:r>
              <a:rPr lang="tr-TR" dirty="0" smtClean="0"/>
              <a:t>İş hayatında en önemsedikleri şey özgürlüktür. Bulundukları iş ortamında müzik, resim ve artistik faaliyetler içeren yollarla kendilerini özgürce ifade etmek isterler. Yaratıcılıklarını ortaya çıkarabilecekleri edebiyat, sanat, müzik, heykel gibi şeylerle uğraşmayı tercih ederler.</a:t>
            </a:r>
          </a:p>
          <a:p>
            <a:r>
              <a:rPr lang="tr-TR" dirty="0" smtClean="0"/>
              <a:t>(Sanat, müzik, eğitim... )</a:t>
            </a:r>
            <a:endParaRPr lang="tr-TR" b="1" dirty="0" smtClean="0">
              <a:solidFill>
                <a:srgbClr val="FF0000"/>
              </a:solidFill>
            </a:endParaRPr>
          </a:p>
        </p:txBody>
      </p:sp>
      <p:pic>
        <p:nvPicPr>
          <p:cNvPr id="7170" name="Picture 2" descr="C:\Users\dell\Desktop\depositphotos_6326494-stock-illustration-musical-notes-and-staff.jpg"/>
          <p:cNvPicPr>
            <a:picLocks noChangeAspect="1" noChangeArrowheads="1"/>
          </p:cNvPicPr>
          <p:nvPr/>
        </p:nvPicPr>
        <p:blipFill>
          <a:blip r:embed="rId2"/>
          <a:srcRect/>
          <a:stretch>
            <a:fillRect/>
          </a:stretch>
        </p:blipFill>
        <p:spPr bwMode="auto">
          <a:xfrm>
            <a:off x="5429256" y="1214428"/>
            <a:ext cx="3428992" cy="2326218"/>
          </a:xfrm>
          <a:prstGeom prst="rect">
            <a:avLst/>
          </a:prstGeom>
          <a:noFill/>
        </p:spPr>
      </p:pic>
    </p:spTree>
    <p:extLst>
      <p:ext uri="{BB962C8B-B14F-4D97-AF65-F5344CB8AC3E}">
        <p14:creationId xmlns:p14="http://schemas.microsoft.com/office/powerpoint/2010/main" val="128510186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KARİYER PLANLAMA VE GELECEĞİ PLANLAMA</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Metin kutusu 1"/>
          <p:cNvSpPr txBox="1"/>
          <p:nvPr/>
        </p:nvSpPr>
        <p:spPr>
          <a:xfrm>
            <a:off x="1043608" y="987574"/>
            <a:ext cx="3671268" cy="3785652"/>
          </a:xfrm>
          <a:prstGeom prst="rect">
            <a:avLst/>
          </a:prstGeom>
          <a:noFill/>
        </p:spPr>
        <p:txBody>
          <a:bodyPr wrap="square" rtlCol="0">
            <a:spAutoFit/>
          </a:bodyPr>
          <a:lstStyle/>
          <a:p>
            <a:r>
              <a:rPr lang="tr-TR" sz="1600" dirty="0"/>
              <a:t>Bir insanın kendine temel çalışma alanı edindiği, geçimini sağlamak için </a:t>
            </a:r>
            <a:r>
              <a:rPr lang="tr-TR" sz="1600" dirty="0" smtClean="0"/>
              <a:t>yaptığı sürekli </a:t>
            </a:r>
            <a:r>
              <a:rPr lang="tr-TR" sz="1600" dirty="0"/>
              <a:t>işe </a:t>
            </a:r>
            <a:r>
              <a:rPr lang="tr-TR" sz="1600" b="1" i="1" dirty="0"/>
              <a:t>meslek </a:t>
            </a:r>
            <a:r>
              <a:rPr lang="tr-TR" sz="1600" dirty="0"/>
              <a:t>denir</a:t>
            </a:r>
            <a:r>
              <a:rPr lang="tr-TR" sz="1600" dirty="0" smtClean="0"/>
              <a:t>.</a:t>
            </a:r>
          </a:p>
          <a:p>
            <a:endParaRPr lang="tr-TR" sz="1600" dirty="0"/>
          </a:p>
          <a:p>
            <a:r>
              <a:rPr lang="tr-TR" sz="1600" b="1" i="1" dirty="0"/>
              <a:t>KARİYER </a:t>
            </a:r>
            <a:r>
              <a:rPr lang="tr-TR" sz="1600" dirty="0"/>
              <a:t>ise, </a:t>
            </a:r>
            <a:r>
              <a:rPr lang="tr-TR" sz="1600" dirty="0" smtClean="0"/>
              <a:t>bireyin yaşamı </a:t>
            </a:r>
            <a:r>
              <a:rPr lang="tr-TR" sz="1600" dirty="0"/>
              <a:t>boyunca </a:t>
            </a:r>
            <a:r>
              <a:rPr lang="tr-TR" sz="1600" dirty="0" smtClean="0"/>
              <a:t>yaptığı </a:t>
            </a:r>
            <a:r>
              <a:rPr lang="tr-TR" sz="1600" dirty="0"/>
              <a:t>tüm çalışmaların bütünü </a:t>
            </a:r>
            <a:r>
              <a:rPr lang="tr-TR" sz="1600" dirty="0" smtClean="0"/>
              <a:t>olarak düşünülebilir.</a:t>
            </a:r>
          </a:p>
          <a:p>
            <a:endParaRPr lang="tr-TR" sz="1600" dirty="0"/>
          </a:p>
          <a:p>
            <a:r>
              <a:rPr lang="tr-TR" sz="1600" dirty="0" smtClean="0"/>
              <a:t>İnsan; yaşamı </a:t>
            </a:r>
            <a:r>
              <a:rPr lang="tr-TR" sz="1600" dirty="0"/>
              <a:t>boyunca birbirinden farklı meslekler edinebilir, bir meslekte </a:t>
            </a:r>
            <a:r>
              <a:rPr lang="tr-TR" sz="1600" dirty="0" smtClean="0"/>
              <a:t>farklı alanlarda </a:t>
            </a:r>
            <a:r>
              <a:rPr lang="tr-TR" sz="1600" dirty="0"/>
              <a:t>deneyim sahibi olarak </a:t>
            </a:r>
            <a:r>
              <a:rPr lang="tr-TR" sz="1600" dirty="0" smtClean="0"/>
              <a:t>kendisini geliştirebilir. Bireyin Mesleki olarak üstlendiği rolleri </a:t>
            </a:r>
            <a:r>
              <a:rPr lang="tr-TR" sz="1600" dirty="0"/>
              <a:t>ve </a:t>
            </a:r>
            <a:r>
              <a:rPr lang="tr-TR" sz="1600" dirty="0" smtClean="0"/>
              <a:t>sorumlulukları </a:t>
            </a:r>
            <a:r>
              <a:rPr lang="tr-TR" sz="1600" dirty="0"/>
              <a:t>da kariyer </a:t>
            </a:r>
            <a:r>
              <a:rPr lang="tr-TR" sz="1600" dirty="0" smtClean="0"/>
              <a:t>gelişiminin </a:t>
            </a:r>
            <a:r>
              <a:rPr lang="tr-TR" sz="1600" dirty="0" smtClean="0"/>
              <a:t>bir parçasıdır</a:t>
            </a:r>
            <a:r>
              <a:rPr lang="tr-TR" sz="1600" dirty="0"/>
              <a:t>.</a:t>
            </a:r>
          </a:p>
        </p:txBody>
      </p:sp>
      <p:pic>
        <p:nvPicPr>
          <p:cNvPr id="6146" name="Picture 2" descr="D:\Users\Hp\Desktop\figürl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7739" y="987575"/>
            <a:ext cx="2880320"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463345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0011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MESLEK İLE DEĞER, YETENEK, İLGİ VE KİŞİSEL ÖZELLİKLER İLİŞKİSİ</a:t>
            </a:r>
            <a:endPar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Metin kutusu 1"/>
          <p:cNvSpPr txBox="1"/>
          <p:nvPr/>
        </p:nvSpPr>
        <p:spPr>
          <a:xfrm>
            <a:off x="1214414" y="1071552"/>
            <a:ext cx="4286280" cy="2739211"/>
          </a:xfrm>
          <a:prstGeom prst="rect">
            <a:avLst/>
          </a:prstGeom>
          <a:noFill/>
        </p:spPr>
        <p:txBody>
          <a:bodyPr wrap="square" rtlCol="0">
            <a:spAutoFit/>
          </a:bodyPr>
          <a:lstStyle/>
          <a:p>
            <a:r>
              <a:rPr lang="tr-TR" sz="1400" b="1" dirty="0" smtClean="0">
                <a:solidFill>
                  <a:srgbClr val="FF0000"/>
                </a:solidFill>
              </a:rPr>
              <a:t>GİRİŞİMCİ KİŞİLİK YAPISINA SAHİP OLANLAR</a:t>
            </a:r>
          </a:p>
          <a:p>
            <a:endParaRPr lang="tr-TR" sz="1400" b="1" dirty="0">
              <a:solidFill>
                <a:srgbClr val="FF0000"/>
              </a:solidFill>
            </a:endParaRPr>
          </a:p>
          <a:p>
            <a:r>
              <a:rPr lang="tr-TR" dirty="0" smtClean="0"/>
              <a:t>Bu bireyler ise insanları yönetebilecekleri ve ikna becerilerini kullanacakları iş ortamlarını tercih ederler. Riske girebilecekleri ve kazanç sağlayacakları iş ortamlarına ilgileri vardır. Bu ortamlarda özgüvenli, sosyal ve kararlı bir tavır sergilerler. </a:t>
            </a:r>
          </a:p>
          <a:p>
            <a:r>
              <a:rPr lang="tr-TR" dirty="0" smtClean="0"/>
              <a:t>(Müdür, İş adamı, Satın alma müdürü, yönetici, promosyoncu …)</a:t>
            </a:r>
            <a:endParaRPr lang="tr-TR" b="1" dirty="0" smtClean="0">
              <a:solidFill>
                <a:srgbClr val="FF0000"/>
              </a:solidFill>
            </a:endParaRPr>
          </a:p>
        </p:txBody>
      </p:sp>
      <p:pic>
        <p:nvPicPr>
          <p:cNvPr id="8195" name="Picture 3" descr="C:\Users\dell\Desktop\depositphotos_8009334-stock-illustration-the-rich-man.jpg"/>
          <p:cNvPicPr>
            <a:picLocks noChangeAspect="1" noChangeArrowheads="1"/>
          </p:cNvPicPr>
          <p:nvPr/>
        </p:nvPicPr>
        <p:blipFill>
          <a:blip r:embed="rId2"/>
          <a:srcRect/>
          <a:stretch>
            <a:fillRect/>
          </a:stretch>
        </p:blipFill>
        <p:spPr bwMode="auto">
          <a:xfrm>
            <a:off x="5715008" y="714362"/>
            <a:ext cx="3131783" cy="4049720"/>
          </a:xfrm>
          <a:prstGeom prst="rect">
            <a:avLst/>
          </a:prstGeom>
          <a:noFill/>
        </p:spPr>
      </p:pic>
    </p:spTree>
    <p:extLst>
      <p:ext uri="{BB962C8B-B14F-4D97-AF65-F5344CB8AC3E}">
        <p14:creationId xmlns:p14="http://schemas.microsoft.com/office/powerpoint/2010/main" val="128510186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0011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MESLEK İLE DEĞER, YETENEK, İLGİ VE KİŞİSEL ÖZELLİKLER İLİŞKİSİ</a:t>
            </a:r>
            <a:endPar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Metin kutusu 1"/>
          <p:cNvSpPr txBox="1"/>
          <p:nvPr/>
        </p:nvSpPr>
        <p:spPr>
          <a:xfrm>
            <a:off x="971600" y="832072"/>
            <a:ext cx="5832648" cy="2246769"/>
          </a:xfrm>
          <a:prstGeom prst="rect">
            <a:avLst/>
          </a:prstGeom>
          <a:noFill/>
        </p:spPr>
        <p:txBody>
          <a:bodyPr wrap="square" rtlCol="0">
            <a:spAutoFit/>
          </a:bodyPr>
          <a:lstStyle/>
          <a:p>
            <a:r>
              <a:rPr lang="tr-TR" sz="1400" b="1" dirty="0" smtClean="0">
                <a:solidFill>
                  <a:srgbClr val="FF0000"/>
                </a:solidFill>
              </a:rPr>
              <a:t>ÇOCUĞUNUZUN MESLEK SEÇİMİNDE YAPTIĞI HATALAR</a:t>
            </a:r>
          </a:p>
          <a:p>
            <a:endParaRPr lang="tr-TR" sz="1400" b="1" dirty="0" smtClean="0">
              <a:solidFill>
                <a:srgbClr val="FF0000"/>
              </a:solidFill>
            </a:endParaRPr>
          </a:p>
          <a:p>
            <a:r>
              <a:rPr lang="tr-TR" sz="1400" dirty="0"/>
              <a:t>● </a:t>
            </a:r>
            <a:r>
              <a:rPr lang="tr-TR" sz="1400" dirty="0" smtClean="0"/>
              <a:t>İlgi </a:t>
            </a:r>
            <a:r>
              <a:rPr lang="tr-TR" sz="1400" dirty="0"/>
              <a:t>duymuyorken sadece POPÜLER diye o mesleği seçmek</a:t>
            </a:r>
            <a:r>
              <a:rPr lang="tr-TR" sz="1400" dirty="0" smtClean="0"/>
              <a:t>,</a:t>
            </a:r>
          </a:p>
          <a:p>
            <a:endParaRPr lang="tr-TR" sz="1400" dirty="0"/>
          </a:p>
          <a:p>
            <a:r>
              <a:rPr lang="tr-TR" sz="1400" dirty="0"/>
              <a:t>● Daha fazla PARA kazandırıyor diye değerlerine uymayan mesleği seçmek</a:t>
            </a:r>
            <a:r>
              <a:rPr lang="tr-TR" sz="1400" dirty="0" smtClean="0"/>
              <a:t>,</a:t>
            </a:r>
          </a:p>
          <a:p>
            <a:endParaRPr lang="tr-TR" sz="1400" dirty="0"/>
          </a:p>
          <a:p>
            <a:r>
              <a:rPr lang="tr-TR" sz="1400" dirty="0"/>
              <a:t>● Yetenekli </a:t>
            </a:r>
            <a:r>
              <a:rPr lang="tr-TR" sz="1400" dirty="0" smtClean="0"/>
              <a:t>olmadığı </a:t>
            </a:r>
            <a:r>
              <a:rPr lang="tr-TR" sz="1400" dirty="0"/>
              <a:t>bir alanda sırf </a:t>
            </a:r>
            <a:r>
              <a:rPr lang="tr-TR" sz="1400" dirty="0" smtClean="0"/>
              <a:t>sevdiği </a:t>
            </a:r>
            <a:r>
              <a:rPr lang="tr-TR" sz="1400" dirty="0"/>
              <a:t>insanlar var diye o mesleği seçmek</a:t>
            </a:r>
            <a:r>
              <a:rPr lang="tr-TR" sz="1400" dirty="0" smtClean="0"/>
              <a:t>,</a:t>
            </a:r>
          </a:p>
          <a:p>
            <a:endParaRPr lang="tr-TR" sz="1400" dirty="0"/>
          </a:p>
          <a:p>
            <a:r>
              <a:rPr lang="tr-TR" sz="1400" dirty="0"/>
              <a:t>● Başkalarının </a:t>
            </a:r>
            <a:r>
              <a:rPr lang="tr-TR" sz="1400" dirty="0" smtClean="0"/>
              <a:t>kendisine </a:t>
            </a:r>
            <a:r>
              <a:rPr lang="tr-TR" sz="1400" dirty="0"/>
              <a:t>yakıştırdığı mesleği kişisel özelliklerini düşünmeden seçmek.</a:t>
            </a:r>
            <a:endParaRPr lang="tr-TR" sz="1400" b="1" dirty="0" smtClean="0">
              <a:solidFill>
                <a:srgbClr val="FF0000"/>
              </a:solidFill>
            </a:endParaRPr>
          </a:p>
        </p:txBody>
      </p:sp>
      <p:sp>
        <p:nvSpPr>
          <p:cNvPr id="5" name="Dikdörtgen 4"/>
          <p:cNvSpPr/>
          <p:nvPr/>
        </p:nvSpPr>
        <p:spPr>
          <a:xfrm>
            <a:off x="1259632" y="3442692"/>
            <a:ext cx="3816424" cy="15214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dirty="0"/>
              <a:t>Meslek seçimi bir bütündür. </a:t>
            </a:r>
            <a:r>
              <a:rPr lang="tr-TR" sz="1600" dirty="0" smtClean="0"/>
              <a:t>Çocuğunuzun seçtiği </a:t>
            </a:r>
            <a:r>
              <a:rPr lang="tr-TR" sz="1600" dirty="0"/>
              <a:t>meslek </a:t>
            </a:r>
            <a:r>
              <a:rPr lang="tr-TR" sz="1600" dirty="0" smtClean="0"/>
              <a:t>ilgileri-yetenekleri-değerleri ve kişilik özellikleriyle </a:t>
            </a:r>
            <a:r>
              <a:rPr lang="tr-TR" sz="1600" dirty="0"/>
              <a:t>ne kadar uyumluysa o meslekte başarılı olabilir ve yaşam</a:t>
            </a:r>
          </a:p>
          <a:p>
            <a:r>
              <a:rPr lang="tr-TR" sz="1600" dirty="0"/>
              <a:t>boyu </a:t>
            </a:r>
            <a:r>
              <a:rPr lang="tr-TR" sz="1600" dirty="0" smtClean="0"/>
              <a:t>sürdürebilir.</a:t>
            </a:r>
            <a:endParaRPr lang="tr-TR" sz="1600" b="1" dirty="0">
              <a:solidFill>
                <a:srgbClr val="FF0000"/>
              </a:solidFill>
            </a:endParaRPr>
          </a:p>
        </p:txBody>
      </p:sp>
      <p:pic>
        <p:nvPicPr>
          <p:cNvPr id="11266" name="Picture 2" descr="D:\Users\Hp\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0886" y="3147814"/>
            <a:ext cx="3295650" cy="1390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321599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0011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MESLEK İLE DEĞER, YETENEK, İLGİ VE KİŞİSEL ÖZELLİKLER İLİŞKİSİ</a:t>
            </a:r>
            <a:endPar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Metin kutusu 1"/>
          <p:cNvSpPr txBox="1"/>
          <p:nvPr/>
        </p:nvSpPr>
        <p:spPr>
          <a:xfrm>
            <a:off x="1214414" y="771550"/>
            <a:ext cx="7500990" cy="4154984"/>
          </a:xfrm>
          <a:prstGeom prst="rect">
            <a:avLst/>
          </a:prstGeom>
          <a:noFill/>
        </p:spPr>
        <p:txBody>
          <a:bodyPr wrap="square" rtlCol="0">
            <a:spAutoFit/>
          </a:bodyPr>
          <a:lstStyle/>
          <a:p>
            <a:r>
              <a:rPr lang="tr-TR" sz="1600" dirty="0" smtClean="0"/>
              <a:t>Anne baba olarak geleceğe yönelik en değerli yatırımlarımız çocuklarımızdır. Çok sevdiğimiz çocuklarımız için her şeyin en iyisini en güzelini isteriz. Bu istekle daha çocuklarımız doğmadan onlarla ilgili önemli kararlar alırız ve büyüyünce hangi mesleği seçeceğine ilişkin hayaller kurarız. Hatta an gelir kendimizden bile vazgeçeriz onlar için.</a:t>
            </a:r>
          </a:p>
          <a:p>
            <a:endParaRPr lang="tr-TR" sz="1600" b="1" dirty="0" smtClean="0">
              <a:solidFill>
                <a:srgbClr val="FF0000"/>
              </a:solidFill>
            </a:endParaRPr>
          </a:p>
          <a:p>
            <a:r>
              <a:rPr lang="tr-TR" sz="1600" b="1" dirty="0" smtClean="0">
                <a:solidFill>
                  <a:srgbClr val="FF0000"/>
                </a:solidFill>
              </a:rPr>
              <a:t>MESLEKİ GELİŞİM SÜRECİNDE VE BİR MESLEĞE YÖNELMEDE AİLE NEDEN ÖNEMLİDİR? </a:t>
            </a:r>
          </a:p>
          <a:p>
            <a:r>
              <a:rPr lang="tr-TR" sz="1600" dirty="0" smtClean="0"/>
              <a:t>Çünkü anne ve babalar, gözlemleri ve görüşleri ile çocuklarının bir mesleği seçmelerini kolaylaştırıcı ve destekleyicidir. Aile içinde verdikleri mesajlarla çocuklarının meslekleri keşfetmelerine ve tanımalarına yardımcı olurlar. Çocuklarının ilgi, yetenek ve mesleki değerleri ile meslekler arasındaki ilişkileri anlamalarında önemli bir rol oynarlar.</a:t>
            </a:r>
          </a:p>
          <a:p>
            <a:r>
              <a:rPr lang="tr-TR" sz="1600" dirty="0" smtClean="0"/>
              <a:t>Çocuklarının özelliklerine uygun eğitim-öğretim ortamını hazırlamada önemli rol oynarlar. Bir işte çalışmanın gereği ve öneminin farkına varmalarını sağlamak için çocuklarına model olurlar. Çocuk ve gençlerin mesleklere, eğitim-iş hayatı ve çalışmaya ilişkin olumlu ya da olumsuz tutum geliştirmelerine yol açarlar.</a:t>
            </a:r>
          </a:p>
          <a:p>
            <a:endParaRPr lang="tr-TR" sz="1600" b="1" dirty="0" smtClean="0">
              <a:solidFill>
                <a:srgbClr val="FF0000"/>
              </a:solidFill>
            </a:endParaRPr>
          </a:p>
        </p:txBody>
      </p:sp>
    </p:spTree>
    <p:extLst>
      <p:ext uri="{BB962C8B-B14F-4D97-AF65-F5344CB8AC3E}">
        <p14:creationId xmlns:p14="http://schemas.microsoft.com/office/powerpoint/2010/main" val="128510186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0011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MESLEK İLE DEĞER, YETENEK, İLGİ VE KİŞİSEL ÖZELLİKLER İLİŞKİSİ</a:t>
            </a:r>
            <a:endPar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Metin kutusu 1"/>
          <p:cNvSpPr txBox="1"/>
          <p:nvPr/>
        </p:nvSpPr>
        <p:spPr>
          <a:xfrm>
            <a:off x="1227960" y="843558"/>
            <a:ext cx="7500990" cy="3847207"/>
          </a:xfrm>
          <a:prstGeom prst="rect">
            <a:avLst/>
          </a:prstGeom>
          <a:noFill/>
        </p:spPr>
        <p:txBody>
          <a:bodyPr wrap="square" rtlCol="0">
            <a:spAutoFit/>
          </a:bodyPr>
          <a:lstStyle/>
          <a:p>
            <a:r>
              <a:rPr lang="tr-TR" sz="1600" dirty="0" smtClean="0"/>
              <a:t>Anne babalar bazen çocuklarının iyiliği ve mutluluğu için kendi hayallerini çocuklarının gerçekleştirmesini isteyebilirler. Sık sık duyduğumuz ‘Ben… olamadım, çocuğum… olsun’ düşüncesi, yeterli potansiyeli olmayan bir çocuk için mutsuzluk kaynağı olabilir. </a:t>
            </a:r>
          </a:p>
          <a:p>
            <a:endParaRPr lang="tr-TR" sz="1600" dirty="0" smtClean="0"/>
          </a:p>
          <a:p>
            <a:pPr>
              <a:buFont typeface="Wingdings" pitchFamily="2" charset="2"/>
              <a:buChar char="Ø"/>
            </a:pPr>
            <a:r>
              <a:rPr lang="tr-TR" sz="1600" dirty="0" smtClean="0"/>
              <a:t> Çocuklarınızın geleceğe ilişkin planlarını dikkate alın.</a:t>
            </a:r>
          </a:p>
          <a:p>
            <a:r>
              <a:rPr lang="tr-TR" sz="1600" dirty="0" smtClean="0"/>
              <a:t> </a:t>
            </a:r>
          </a:p>
          <a:p>
            <a:pPr>
              <a:buFont typeface="Wingdings" pitchFamily="2" charset="2"/>
              <a:buChar char="Ø"/>
            </a:pPr>
            <a:r>
              <a:rPr lang="tr-TR" sz="1600" dirty="0" smtClean="0"/>
              <a:t> Yapamayacakları ve hiç ilgilenmedikleri konularda onları zorlamayın. Örneğin; matematik ve fen derslerinde başarılı olamayan bir çocuğun mühendis veya doktor olması konusunda zorlanmaması gerektiği gibi.</a:t>
            </a:r>
          </a:p>
          <a:p>
            <a:pPr>
              <a:buFont typeface="Wingdings" pitchFamily="2" charset="2"/>
              <a:buChar char="Ø"/>
            </a:pPr>
            <a:endParaRPr lang="tr-TR" sz="1600" dirty="0" smtClean="0"/>
          </a:p>
          <a:p>
            <a:pPr>
              <a:buFont typeface="Wingdings" pitchFamily="2" charset="2"/>
              <a:buChar char="Ø"/>
            </a:pPr>
            <a:r>
              <a:rPr lang="tr-TR" sz="1600" dirty="0" smtClean="0"/>
              <a:t>  Kendini gerçekleştirebileceği, mutlu ve başarılı olabileceği bir mesleği seçebilmesi için çocuğunuza fırsat verin.</a:t>
            </a:r>
          </a:p>
          <a:p>
            <a:pPr>
              <a:buFont typeface="Wingdings" pitchFamily="2" charset="2"/>
              <a:buChar char="Ø"/>
            </a:pPr>
            <a:endParaRPr lang="tr-TR" sz="1600" dirty="0" smtClean="0"/>
          </a:p>
          <a:p>
            <a:pPr>
              <a:buFont typeface="Wingdings" pitchFamily="2" charset="2"/>
              <a:buChar char="Ø"/>
            </a:pPr>
            <a:r>
              <a:rPr lang="tr-TR" sz="1600" dirty="0" smtClean="0"/>
              <a:t> Mesleğin seçilmesi sorumluluğunu çocuğunuza bırakın,neyin iyi olduğuna kendiniz karar vermeyin.</a:t>
            </a:r>
          </a:p>
        </p:txBody>
      </p:sp>
    </p:spTree>
    <p:extLst>
      <p:ext uri="{BB962C8B-B14F-4D97-AF65-F5344CB8AC3E}">
        <p14:creationId xmlns:p14="http://schemas.microsoft.com/office/powerpoint/2010/main" val="128510186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0011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MESLEK İLE DEĞER, YETENEK, İLGİ VE KİŞİSEL ÖZELLİKLER İLİŞKİSİ</a:t>
            </a:r>
            <a:endPar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Metin kutusu 1"/>
          <p:cNvSpPr txBox="1"/>
          <p:nvPr/>
        </p:nvSpPr>
        <p:spPr>
          <a:xfrm>
            <a:off x="1149301" y="987574"/>
            <a:ext cx="7500990" cy="4001095"/>
          </a:xfrm>
          <a:prstGeom prst="rect">
            <a:avLst/>
          </a:prstGeom>
          <a:noFill/>
        </p:spPr>
        <p:txBody>
          <a:bodyPr wrap="square" rtlCol="0">
            <a:spAutoFit/>
          </a:bodyPr>
          <a:lstStyle/>
          <a:p>
            <a:pPr>
              <a:buFont typeface="Wingdings" pitchFamily="2" charset="2"/>
              <a:buChar char="Ø"/>
            </a:pPr>
            <a:r>
              <a:rPr lang="tr-TR" sz="1600" dirty="0" smtClean="0"/>
              <a:t> </a:t>
            </a:r>
            <a:r>
              <a:rPr lang="tr-TR" sz="1400" dirty="0" smtClean="0"/>
              <a:t>Kendi geleceği için çaba harcamasına ve uygun alanı keşfetmesine fırsat tanıyın.</a:t>
            </a:r>
          </a:p>
          <a:p>
            <a:endParaRPr lang="tr-TR" sz="1400" dirty="0" smtClean="0"/>
          </a:p>
          <a:p>
            <a:pPr>
              <a:buFont typeface="Wingdings" pitchFamily="2" charset="2"/>
              <a:buChar char="Ø"/>
            </a:pPr>
            <a:r>
              <a:rPr lang="tr-TR" sz="1400" dirty="0" smtClean="0"/>
              <a:t> Deneyimlerinizi çocuklarınızın önlerindeki engelleri kaldırarak, bilgiye ulaşma yollarını göstermede kullanın. </a:t>
            </a:r>
          </a:p>
          <a:p>
            <a:pPr>
              <a:buFont typeface="Wingdings" pitchFamily="2" charset="2"/>
              <a:buChar char="Ø"/>
            </a:pPr>
            <a:endParaRPr lang="tr-TR" sz="1400" dirty="0" smtClean="0"/>
          </a:p>
          <a:p>
            <a:pPr>
              <a:buFont typeface="Wingdings" pitchFamily="2" charset="2"/>
              <a:buChar char="Ø"/>
            </a:pPr>
            <a:r>
              <a:rPr lang="tr-TR" sz="1400" dirty="0" smtClean="0"/>
              <a:t> Çocuğumuzun zayıf olduğu yönleri yerine, güçlü olduğu yönlerini vurgulamaya çalışın.</a:t>
            </a:r>
          </a:p>
          <a:p>
            <a:pPr>
              <a:buFont typeface="Wingdings" pitchFamily="2" charset="2"/>
              <a:buChar char="Ø"/>
            </a:pPr>
            <a:endParaRPr lang="tr-TR" sz="1400" dirty="0" smtClean="0"/>
          </a:p>
          <a:p>
            <a:pPr>
              <a:buFont typeface="Wingdings" pitchFamily="2" charset="2"/>
              <a:buChar char="Ø"/>
            </a:pPr>
            <a:r>
              <a:rPr lang="tr-TR" sz="1400" dirty="0" smtClean="0"/>
              <a:t> Zorlanan çocuk kendini kanıtlama çabası içine girecek ve yapabileceklerini göz ardı ederek kendisi için ulaşılması zor hedefler koyacaktır. Önemli olan çocuğun neler yapabileceğini belirleyip ondan o ölçüde başarı beklemektir. Çocuğunuzu kendine güvenen, başarılı ve mutlu bir birey olarak yetiştirmek istiyorsanız onu karşılaştığı zorlukları aşması için desteklemelisiniz. Aileler seçenekleri görmesinde çocuklarına yardımcı olmalı ancak seçimi ve kararı çocuklarına bırakmalıdır.</a:t>
            </a:r>
          </a:p>
          <a:p>
            <a:endParaRPr lang="tr-TR" sz="1400" dirty="0" smtClean="0"/>
          </a:p>
          <a:p>
            <a:pPr>
              <a:buFont typeface="Wingdings" pitchFamily="2" charset="2"/>
              <a:buChar char="Ø"/>
            </a:pPr>
            <a:r>
              <a:rPr lang="tr-TR" sz="1400" dirty="0" smtClean="0"/>
              <a:t> Çocuklarınızı olduğu gibi kabul edin.Her anne baba çocuğunun başarılarıyla mutlu olmak ve gurur duymak ister. Ancak bunu esas gaye haline getirmeyin. Onu her zaman ve her haliyle sevdiğinizi ve değer verdiğinizi hissettirin. </a:t>
            </a:r>
          </a:p>
          <a:p>
            <a:endParaRPr lang="tr-TR" sz="1400" dirty="0" smtClean="0"/>
          </a:p>
        </p:txBody>
      </p:sp>
    </p:spTree>
    <p:extLst>
      <p:ext uri="{BB962C8B-B14F-4D97-AF65-F5344CB8AC3E}">
        <p14:creationId xmlns:p14="http://schemas.microsoft.com/office/powerpoint/2010/main" val="128510186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0011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MESLEK İLE DEĞER, YETENEK, İLGİ VE KİŞİSEL ÖZELLİKLER İLİŞKİSİ</a:t>
            </a:r>
            <a:endPar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Metin kutusu 1"/>
          <p:cNvSpPr txBox="1"/>
          <p:nvPr/>
        </p:nvSpPr>
        <p:spPr>
          <a:xfrm>
            <a:off x="1214414" y="843558"/>
            <a:ext cx="7500990" cy="4031873"/>
          </a:xfrm>
          <a:prstGeom prst="rect">
            <a:avLst/>
          </a:prstGeom>
          <a:noFill/>
        </p:spPr>
        <p:txBody>
          <a:bodyPr wrap="square" rtlCol="0">
            <a:spAutoFit/>
          </a:bodyPr>
          <a:lstStyle/>
          <a:p>
            <a:pPr>
              <a:buFont typeface="Wingdings" pitchFamily="2" charset="2"/>
              <a:buChar char="Ø"/>
            </a:pPr>
            <a:r>
              <a:rPr lang="tr-TR" sz="1600" dirty="0" smtClean="0"/>
              <a:t> Çocuğunuzla farklı ortamlarda (ev, oyun alanı, okul, sinema, alışveriş vb.) zaman geçirin, onun değişik etkinlikler yapmasını sağlayın. Böylece nelerden hoşlandığını, neyi daha rahat yapabildiğini ve hangi becerilere sahip olduğunu gözleyebilir, hayatında yeni ufuklar açmasına ve yenilikler katmasına yardımcı olabilirsiniz. Çocuğunuzu dinlerken, izlerken ve onunla sohbet ederken her bireyin birbirinden farklı olduğunu ve çocuğunuzun içinde bulunduğu gelişim döneminin özelliklerini de unutmamalısınız.</a:t>
            </a:r>
          </a:p>
          <a:p>
            <a:pPr>
              <a:buFont typeface="Wingdings" pitchFamily="2" charset="2"/>
              <a:buChar char="Ø"/>
            </a:pPr>
            <a:endParaRPr lang="tr-TR" sz="1600" dirty="0" smtClean="0"/>
          </a:p>
          <a:p>
            <a:pPr>
              <a:buFont typeface="Wingdings" pitchFamily="2" charset="2"/>
              <a:buChar char="Ø"/>
            </a:pPr>
            <a:r>
              <a:rPr lang="tr-TR" sz="1600" dirty="0" smtClean="0"/>
              <a:t> Çocuğunuzu kendinden daha başarılı olanlarla kıyaslamak onu üzer. Unutmayın insanlar yetenekleri yönünden eşit değildir. Nasıl boyları, kiloları, saç ve göz renkleri aynı değilse başarıları da aynı olmayabilir. Çocuğunuzun durumunu başkaları ile değil, daha önceki kendi durumu ile kıyaslayınız. </a:t>
            </a:r>
          </a:p>
          <a:p>
            <a:pPr>
              <a:buFont typeface="Wingdings" pitchFamily="2" charset="2"/>
              <a:buChar char="Ø"/>
            </a:pPr>
            <a:endParaRPr lang="tr-TR" sz="1600" dirty="0" smtClean="0"/>
          </a:p>
          <a:p>
            <a:pPr>
              <a:buFont typeface="Wingdings" pitchFamily="2" charset="2"/>
              <a:buChar char="Ø"/>
            </a:pPr>
            <a:r>
              <a:rPr lang="tr-TR" sz="1600" dirty="0" smtClean="0"/>
              <a:t>  Çocuklarınıza sağlıklı ve huzurlu bir aile ortamı hazırlayın. Çocuklarınıza verebileceğimiz en anlamlı ve en önemli desteğin ona huzurlu bir aile ortamı hazırlamak olduğunu unutmayın. </a:t>
            </a:r>
          </a:p>
          <a:p>
            <a:pPr>
              <a:buFont typeface="Wingdings" pitchFamily="2" charset="2"/>
              <a:buChar char="Ø"/>
            </a:pPr>
            <a:endParaRPr lang="tr-TR" sz="1600" dirty="0" smtClean="0"/>
          </a:p>
        </p:txBody>
      </p:sp>
    </p:spTree>
    <p:extLst>
      <p:ext uri="{BB962C8B-B14F-4D97-AF65-F5344CB8AC3E}">
        <p14:creationId xmlns:p14="http://schemas.microsoft.com/office/powerpoint/2010/main" val="128510186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0011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MESLEK İLE DEĞER, YETENEK, İLGİ VE KİŞİSEL ÖZELLİKLER İLİŞKİSİ</a:t>
            </a:r>
            <a:endPar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Metin kutusu 1"/>
          <p:cNvSpPr txBox="1"/>
          <p:nvPr/>
        </p:nvSpPr>
        <p:spPr>
          <a:xfrm>
            <a:off x="1209192" y="843558"/>
            <a:ext cx="7500990" cy="3785652"/>
          </a:xfrm>
          <a:prstGeom prst="rect">
            <a:avLst/>
          </a:prstGeom>
          <a:noFill/>
        </p:spPr>
        <p:txBody>
          <a:bodyPr wrap="square" rtlCol="0">
            <a:spAutoFit/>
          </a:bodyPr>
          <a:lstStyle/>
          <a:p>
            <a:pPr>
              <a:buFont typeface="Wingdings" pitchFamily="2" charset="2"/>
              <a:buChar char="Ø"/>
            </a:pPr>
            <a:r>
              <a:rPr lang="tr-TR" sz="1600" dirty="0" smtClean="0"/>
              <a:t> Çocuğunuzun yaşadığı veya yaşayacağı tüm başarılarda yaptıklarınız ve yapmadıklarınızla ortak olduğunuzu unutmayın. Başarılarıyla gurur duyduğunuz gibi başarısızlıklarında da kendi payınıza düşeni alın. Yapılan tercihin çocuğunuz için olduğunu unutmayın. Anne baba olarak kendi adınıza bir tercih yapmadığınızı dolayısıyla merkezde çocuğunuzun olması gerektiğini onun ilgi yetenek ve değerleri doğrultusunda verilecek kararların daha isabetli olacağını her zaman aklınızda bulundurun.</a:t>
            </a:r>
          </a:p>
          <a:p>
            <a:pPr>
              <a:buFont typeface="Wingdings" pitchFamily="2" charset="2"/>
              <a:buChar char="Ø"/>
            </a:pPr>
            <a:endParaRPr lang="tr-TR" sz="1600" dirty="0" smtClean="0"/>
          </a:p>
          <a:p>
            <a:pPr>
              <a:buFont typeface="Wingdings" pitchFamily="2" charset="2"/>
              <a:buChar char="Ø"/>
            </a:pPr>
            <a:r>
              <a:rPr lang="tr-TR" sz="1600" dirty="0" smtClean="0"/>
              <a:t> Kendi beklentilerinizi değil çocuğunuzun beklentilerini konuşabilirsiniz. ‘Hayattan ne istiyor? Beklentileri var mı?’ Onunla konuşarak ileriyi görmesine yardımcı olabilirsiniz. Her zaman bizim açımızdan hayata bakmak zorunda değiller. Onun fikir ve görüşlerine değer verebilir, böylece çocuğunuzu tanımış olursunuz. </a:t>
            </a:r>
          </a:p>
          <a:p>
            <a:pPr>
              <a:buFont typeface="Wingdings" pitchFamily="2" charset="2"/>
              <a:buChar char="Ø"/>
            </a:pPr>
            <a:endParaRPr lang="tr-TR" sz="1600" dirty="0" smtClean="0"/>
          </a:p>
          <a:p>
            <a:pPr>
              <a:buFont typeface="Wingdings" pitchFamily="2" charset="2"/>
              <a:buChar char="Ø"/>
            </a:pPr>
            <a:r>
              <a:rPr lang="tr-TR" sz="1600" dirty="0" smtClean="0"/>
              <a:t> Çocuğunuzun dürüst çabalarını ödüllendirebilir takdir edebilirsiniz. Başarılarını değil, dürüst çabalarını ödüllendirmek çok önemlidir. Böylece emek harcamanın değerini öğretmiş olursunuz.</a:t>
            </a:r>
          </a:p>
        </p:txBody>
      </p:sp>
    </p:spTree>
    <p:extLst>
      <p:ext uri="{BB962C8B-B14F-4D97-AF65-F5344CB8AC3E}">
        <p14:creationId xmlns:p14="http://schemas.microsoft.com/office/powerpoint/2010/main" val="128510186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KARİYER PLANLAMA VE GELECEĞİ PLANLAMA</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215601" y="987574"/>
            <a:ext cx="6071043" cy="3046988"/>
          </a:xfrm>
          <a:prstGeom prst="rect">
            <a:avLst/>
          </a:prstGeom>
        </p:spPr>
        <p:txBody>
          <a:bodyPr wrap="square">
            <a:spAutoFit/>
          </a:bodyPr>
          <a:lstStyle/>
          <a:p>
            <a:endParaRPr lang="tr-TR" sz="1600" dirty="0"/>
          </a:p>
          <a:p>
            <a:r>
              <a:rPr lang="tr-TR" sz="1600" dirty="0"/>
              <a:t>● Herkes </a:t>
            </a:r>
            <a:r>
              <a:rPr lang="tr-TR" sz="1600" dirty="0" smtClean="0"/>
              <a:t>kariyeriyle ve geleceğiyle </a:t>
            </a:r>
            <a:r>
              <a:rPr lang="tr-TR" sz="1600" dirty="0"/>
              <a:t>ilgili hayaller kurar: yapmak istediği şeyleri, olmak istediği yeri, </a:t>
            </a:r>
            <a:r>
              <a:rPr lang="tr-TR" sz="1600" dirty="0" smtClean="0"/>
              <a:t>birlikte zaman geçireceği </a:t>
            </a:r>
            <a:r>
              <a:rPr lang="tr-TR" sz="1600" dirty="0"/>
              <a:t>insanları, yeni hobiler edinmeyi, eskiden yaptığı yanlışları yapmamayı ve </a:t>
            </a:r>
            <a:r>
              <a:rPr lang="tr-TR" sz="1600" dirty="0" smtClean="0"/>
              <a:t>daha birçok </a:t>
            </a:r>
            <a:r>
              <a:rPr lang="tr-TR" sz="1600" dirty="0"/>
              <a:t>şeyi düşünebilir, hayaller kurabilir</a:t>
            </a:r>
            <a:r>
              <a:rPr lang="tr-TR" sz="1600" dirty="0" smtClean="0"/>
              <a:t>.</a:t>
            </a:r>
          </a:p>
          <a:p>
            <a:endParaRPr lang="tr-TR" sz="1600" dirty="0"/>
          </a:p>
          <a:p>
            <a:r>
              <a:rPr lang="tr-TR" sz="1600" dirty="0"/>
              <a:t>● Kesin olan bir şey var ki </a:t>
            </a:r>
            <a:r>
              <a:rPr lang="tr-TR" sz="1600" dirty="0" smtClean="0"/>
              <a:t>çocuğunuzun “şuan</a:t>
            </a:r>
            <a:r>
              <a:rPr lang="tr-TR" sz="1600" dirty="0"/>
              <a:t>” </a:t>
            </a:r>
            <a:r>
              <a:rPr lang="tr-TR" sz="1600" dirty="0" smtClean="0"/>
              <a:t>yaptığı </a:t>
            </a:r>
            <a:r>
              <a:rPr lang="tr-TR" sz="1600" dirty="0"/>
              <a:t>şeyler </a:t>
            </a:r>
            <a:r>
              <a:rPr lang="tr-TR" sz="1600" dirty="0" smtClean="0"/>
              <a:t>kariyerlerinin ve geleceklerinin </a:t>
            </a:r>
            <a:r>
              <a:rPr lang="tr-TR" sz="1600" dirty="0"/>
              <a:t>belirleyicileri olacak. </a:t>
            </a:r>
            <a:r>
              <a:rPr lang="tr-TR" sz="1600" dirty="0" smtClean="0"/>
              <a:t>Hedef belirlemek</a:t>
            </a:r>
            <a:r>
              <a:rPr lang="tr-TR" sz="1600" dirty="0"/>
              <a:t>, meslekleri tanımak, olası iş alternatiflerini araştırmak, üst öğrenim</a:t>
            </a:r>
          </a:p>
          <a:p>
            <a:r>
              <a:rPr lang="tr-TR" sz="1600" dirty="0"/>
              <a:t>kurumlarını tanımak, stresle ve kaygıyla baş etme </a:t>
            </a:r>
            <a:r>
              <a:rPr lang="tr-TR" sz="1600" dirty="0" smtClean="0"/>
              <a:t>yollarını </a:t>
            </a:r>
            <a:r>
              <a:rPr lang="tr-TR" sz="1600" dirty="0"/>
              <a:t>geliştirmek </a:t>
            </a:r>
            <a:r>
              <a:rPr lang="tr-TR" sz="1600" dirty="0" smtClean="0"/>
              <a:t>çocuğunuzun gelecekte karşılaşacağı </a:t>
            </a:r>
            <a:r>
              <a:rPr lang="tr-TR" sz="1600" dirty="0"/>
              <a:t>zorlukların üstesinden </a:t>
            </a:r>
            <a:r>
              <a:rPr lang="tr-TR" sz="1600" dirty="0" smtClean="0"/>
              <a:t>gelmesini kolaylaştırabilir </a:t>
            </a:r>
            <a:r>
              <a:rPr lang="tr-TR" sz="1600" dirty="0"/>
              <a:t>ve daha kararlı </a:t>
            </a:r>
            <a:r>
              <a:rPr lang="tr-TR" sz="1600" dirty="0" smtClean="0"/>
              <a:t>adımlar atabilmesine </a:t>
            </a:r>
            <a:r>
              <a:rPr lang="tr-TR" sz="1600" dirty="0"/>
              <a:t>yardımcı olabilir.</a:t>
            </a:r>
            <a:endParaRPr lang="tr-TR" sz="1600" dirty="0">
              <a:cs typeface="Times New Roman" panose="02020603050405020304" pitchFamily="18" charset="0"/>
            </a:endParaRPr>
          </a:p>
        </p:txBody>
      </p:sp>
    </p:spTree>
    <p:extLst>
      <p:ext uri="{BB962C8B-B14F-4D97-AF65-F5344CB8AC3E}">
        <p14:creationId xmlns:p14="http://schemas.microsoft.com/office/powerpoint/2010/main" val="22250929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KARİYER PLANLAMA VE GELECEĞİ PLANLAMA</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215601" y="987574"/>
            <a:ext cx="4724551" cy="3785652"/>
          </a:xfrm>
          <a:prstGeom prst="rect">
            <a:avLst/>
          </a:prstGeom>
        </p:spPr>
        <p:txBody>
          <a:bodyPr wrap="square">
            <a:spAutoFit/>
          </a:bodyPr>
          <a:lstStyle/>
          <a:p>
            <a:pPr marL="285750" indent="-285750">
              <a:buFont typeface="Wingdings" pitchFamily="2" charset="2"/>
              <a:buChar char="Ø"/>
            </a:pPr>
            <a:r>
              <a:rPr lang="tr-TR" sz="1600" dirty="0" smtClean="0"/>
              <a:t>Çocuğunuz öncelikle </a:t>
            </a:r>
            <a:r>
              <a:rPr lang="tr-TR" sz="1600" dirty="0"/>
              <a:t>tam olarak neyi </a:t>
            </a:r>
            <a:r>
              <a:rPr lang="tr-TR" sz="1600" dirty="0" smtClean="0"/>
              <a:t>istediğini, yaşamda nereye </a:t>
            </a:r>
            <a:r>
              <a:rPr lang="tr-TR" sz="1600" dirty="0"/>
              <a:t>varmak </a:t>
            </a:r>
            <a:r>
              <a:rPr lang="tr-TR" sz="1600" dirty="0" smtClean="0"/>
              <a:t>istediğini bilirse;</a:t>
            </a:r>
            <a:endParaRPr lang="tr-TR" sz="1600" dirty="0"/>
          </a:p>
          <a:p>
            <a:r>
              <a:rPr lang="tr-TR" sz="1600" dirty="0" smtClean="0"/>
              <a:t>     çabalarını </a:t>
            </a:r>
            <a:r>
              <a:rPr lang="tr-TR" sz="1600" dirty="0"/>
              <a:t>nereye </a:t>
            </a:r>
            <a:r>
              <a:rPr lang="tr-TR" sz="1600" dirty="0" smtClean="0"/>
              <a:t>yoğunlaştırması gerektiğini </a:t>
            </a:r>
          </a:p>
          <a:p>
            <a:r>
              <a:rPr lang="tr-TR" sz="1600" dirty="0" smtClean="0"/>
              <a:t>     de bilir.</a:t>
            </a:r>
          </a:p>
          <a:p>
            <a:endParaRPr lang="tr-TR" sz="1600" dirty="0"/>
          </a:p>
          <a:p>
            <a:pPr marL="285750" indent="-285750">
              <a:buFont typeface="Wingdings" pitchFamily="2" charset="2"/>
              <a:buChar char="Ø"/>
            </a:pPr>
            <a:r>
              <a:rPr lang="tr-TR" sz="1600" dirty="0" smtClean="0"/>
              <a:t>Amacını </a:t>
            </a:r>
            <a:r>
              <a:rPr lang="tr-TR" sz="1600" dirty="0"/>
              <a:t>açıkça belirlemiş biri, planlı ve </a:t>
            </a:r>
            <a:endParaRPr lang="tr-TR" sz="1600" dirty="0" smtClean="0"/>
          </a:p>
          <a:p>
            <a:r>
              <a:rPr lang="tr-TR" sz="1600" dirty="0" smtClean="0"/>
              <a:t>     programlı </a:t>
            </a:r>
            <a:r>
              <a:rPr lang="tr-TR" sz="1600" dirty="0"/>
              <a:t>davranmaya özen gösterir</a:t>
            </a:r>
            <a:r>
              <a:rPr lang="tr-TR" sz="1600" dirty="0" smtClean="0"/>
              <a:t>.</a:t>
            </a:r>
          </a:p>
          <a:p>
            <a:endParaRPr lang="tr-TR" sz="1600" dirty="0"/>
          </a:p>
          <a:p>
            <a:pPr marL="285750" indent="-285750">
              <a:buFont typeface="Wingdings" pitchFamily="2" charset="2"/>
              <a:buChar char="Ø"/>
            </a:pPr>
            <a:r>
              <a:rPr lang="tr-TR" sz="1600" dirty="0" smtClean="0"/>
              <a:t>Amaç, insanı </a:t>
            </a:r>
            <a:r>
              <a:rPr lang="tr-TR" sz="1600" dirty="0"/>
              <a:t>harekete geçiren yakıt gibidir. </a:t>
            </a:r>
            <a:endParaRPr lang="tr-TR" sz="1600" dirty="0" smtClean="0"/>
          </a:p>
          <a:p>
            <a:r>
              <a:rPr lang="tr-TR" sz="1600" dirty="0" smtClean="0"/>
              <a:t>     İnsanı </a:t>
            </a:r>
            <a:r>
              <a:rPr lang="tr-TR" sz="1600" dirty="0"/>
              <a:t>cesaretlendirir, </a:t>
            </a:r>
            <a:r>
              <a:rPr lang="tr-TR" sz="1600" dirty="0" smtClean="0"/>
              <a:t>ona </a:t>
            </a:r>
            <a:r>
              <a:rPr lang="tr-TR" sz="1600" dirty="0"/>
              <a:t>yol gösterir,</a:t>
            </a:r>
          </a:p>
          <a:p>
            <a:r>
              <a:rPr lang="tr-TR" sz="1600" dirty="0" smtClean="0"/>
              <a:t>     planını </a:t>
            </a:r>
            <a:r>
              <a:rPr lang="tr-TR" sz="1600" dirty="0"/>
              <a:t>takip etmek için </a:t>
            </a:r>
            <a:r>
              <a:rPr lang="tr-TR" sz="1600" dirty="0" smtClean="0"/>
              <a:t>onu </a:t>
            </a:r>
            <a:r>
              <a:rPr lang="tr-TR" sz="1600" dirty="0"/>
              <a:t>motive </a:t>
            </a:r>
            <a:r>
              <a:rPr lang="tr-TR" sz="1600" dirty="0" smtClean="0"/>
              <a:t>eder.</a:t>
            </a:r>
          </a:p>
          <a:p>
            <a:endParaRPr lang="tr-TR" sz="1600" dirty="0"/>
          </a:p>
          <a:p>
            <a:pPr marL="285750" indent="-285750">
              <a:buFont typeface="Wingdings" pitchFamily="2" charset="2"/>
              <a:buChar char="Ø"/>
            </a:pPr>
            <a:r>
              <a:rPr lang="tr-TR" sz="1600" dirty="0" smtClean="0"/>
              <a:t>Kariyer ve geleceği </a:t>
            </a:r>
            <a:r>
              <a:rPr lang="tr-TR" sz="1600" dirty="0"/>
              <a:t>planlama; </a:t>
            </a:r>
            <a:r>
              <a:rPr lang="tr-TR" sz="1600" dirty="0" smtClean="0"/>
              <a:t> insanın varmak istediği </a:t>
            </a:r>
            <a:r>
              <a:rPr lang="tr-TR" sz="1600" dirty="0"/>
              <a:t>yeri, </a:t>
            </a:r>
            <a:r>
              <a:rPr lang="tr-TR" sz="1600" dirty="0" smtClean="0"/>
              <a:t>ideal geleceğini </a:t>
            </a:r>
            <a:r>
              <a:rPr lang="tr-TR" sz="1600" dirty="0"/>
              <a:t>bugüne </a:t>
            </a:r>
            <a:r>
              <a:rPr lang="tr-TR" sz="1600" dirty="0" smtClean="0"/>
              <a:t>getirir ve şu an istediği </a:t>
            </a:r>
            <a:r>
              <a:rPr lang="tr-TR" sz="1600" dirty="0"/>
              <a:t>o yaşam için bir şeyler </a:t>
            </a:r>
            <a:r>
              <a:rPr lang="tr-TR" sz="1600" dirty="0" smtClean="0"/>
              <a:t>yapmasını sağlar.</a:t>
            </a:r>
            <a:endParaRPr lang="tr-TR" sz="1600" dirty="0">
              <a:cs typeface="Times New Roman" panose="02020603050405020304" pitchFamily="18" charset="0"/>
            </a:endParaRPr>
          </a:p>
        </p:txBody>
      </p:sp>
      <p:pic>
        <p:nvPicPr>
          <p:cNvPr id="2050" name="Picture 2" descr="D:\Users\Hp\Desktop\plan-busine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8" y="1857370"/>
            <a:ext cx="3201167" cy="1796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481587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KARİYER PLANLAMA VE GELECEĞİ PLANLAMA</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215601" y="987574"/>
            <a:ext cx="4724551" cy="3539430"/>
          </a:xfrm>
          <a:prstGeom prst="rect">
            <a:avLst/>
          </a:prstGeom>
        </p:spPr>
        <p:txBody>
          <a:bodyPr wrap="square">
            <a:spAutoFit/>
          </a:bodyPr>
          <a:lstStyle/>
          <a:p>
            <a:pPr marL="285750" indent="-285750">
              <a:buFont typeface="Wingdings" pitchFamily="2" charset="2"/>
              <a:buChar char="Ø"/>
            </a:pPr>
            <a:r>
              <a:rPr lang="tr-TR" sz="1600" dirty="0"/>
              <a:t>Planlama </a:t>
            </a:r>
            <a:r>
              <a:rPr lang="tr-TR" sz="1600" dirty="0" smtClean="0"/>
              <a:t>bireyin üretkenliğini </a:t>
            </a:r>
            <a:r>
              <a:rPr lang="tr-TR" sz="1600" dirty="0"/>
              <a:t>arttırır. </a:t>
            </a:r>
            <a:r>
              <a:rPr lang="tr-TR" sz="1600" dirty="0" smtClean="0"/>
              <a:t>Günlerinin, haftalarının, yaşamının </a:t>
            </a:r>
            <a:r>
              <a:rPr lang="tr-TR" sz="1600" dirty="0"/>
              <a:t>daha verimli</a:t>
            </a:r>
          </a:p>
          <a:p>
            <a:r>
              <a:rPr lang="tr-TR" sz="1600" dirty="0" smtClean="0"/>
              <a:t>     geçmesini </a:t>
            </a:r>
            <a:r>
              <a:rPr lang="tr-TR" sz="1600" dirty="0"/>
              <a:t>sağlar</a:t>
            </a:r>
            <a:r>
              <a:rPr lang="tr-TR" sz="1600" dirty="0" smtClean="0"/>
              <a:t>.</a:t>
            </a:r>
          </a:p>
          <a:p>
            <a:endParaRPr lang="tr-TR" sz="1600" dirty="0"/>
          </a:p>
          <a:p>
            <a:pPr marL="285750" indent="-285750">
              <a:buFont typeface="Wingdings" pitchFamily="2" charset="2"/>
              <a:buChar char="Ø"/>
            </a:pPr>
            <a:r>
              <a:rPr lang="tr-TR" sz="1600" dirty="0" smtClean="0"/>
              <a:t>Planlama; insanın zamanını, enerjisini </a:t>
            </a:r>
            <a:r>
              <a:rPr lang="tr-TR" sz="1600" dirty="0"/>
              <a:t>öncelikli </a:t>
            </a:r>
            <a:r>
              <a:rPr lang="tr-TR" sz="1600" dirty="0" smtClean="0"/>
              <a:t> olarak </a:t>
            </a:r>
            <a:r>
              <a:rPr lang="tr-TR" sz="1600" dirty="0"/>
              <a:t>neye </a:t>
            </a:r>
            <a:r>
              <a:rPr lang="tr-TR" sz="1600" dirty="0" smtClean="0"/>
              <a:t>yönlendireceği </a:t>
            </a:r>
            <a:r>
              <a:rPr lang="tr-TR" sz="1600" dirty="0"/>
              <a:t>konusunda karar </a:t>
            </a:r>
            <a:r>
              <a:rPr lang="tr-TR" sz="1600" dirty="0" smtClean="0"/>
              <a:t>vermesini kolaylaştırır.</a:t>
            </a:r>
          </a:p>
          <a:p>
            <a:endParaRPr lang="tr-TR" sz="1600" dirty="0"/>
          </a:p>
          <a:p>
            <a:pPr marL="285750" indent="-285750">
              <a:buFont typeface="Wingdings" pitchFamily="2" charset="2"/>
              <a:buChar char="Ø"/>
            </a:pPr>
            <a:r>
              <a:rPr lang="tr-TR" sz="1600" dirty="0" smtClean="0"/>
              <a:t> Planlama </a:t>
            </a:r>
            <a:r>
              <a:rPr lang="tr-TR" sz="1600" dirty="0"/>
              <a:t>yaparak geleceği </a:t>
            </a:r>
            <a:r>
              <a:rPr lang="tr-TR" sz="1600" dirty="0" smtClean="0"/>
              <a:t>daha </a:t>
            </a:r>
            <a:r>
              <a:rPr lang="tr-TR" sz="1600" dirty="0"/>
              <a:t>belirgin hale getirmek, gelecekle </a:t>
            </a:r>
            <a:r>
              <a:rPr lang="tr-TR" sz="1600" dirty="0" smtClean="0"/>
              <a:t>ilgili belirsizlikleri </a:t>
            </a:r>
            <a:r>
              <a:rPr lang="tr-TR" sz="1600" dirty="0"/>
              <a:t>aza </a:t>
            </a:r>
            <a:r>
              <a:rPr lang="tr-TR" sz="1600" dirty="0" smtClean="0"/>
              <a:t>indirmek sizlerin desteğiyle birlikte çocuklarınızın elinde.</a:t>
            </a:r>
          </a:p>
          <a:p>
            <a:endParaRPr lang="tr-TR" sz="1600" dirty="0"/>
          </a:p>
          <a:p>
            <a:pPr marL="285750" indent="-285750">
              <a:buFont typeface="Wingdings" pitchFamily="2" charset="2"/>
              <a:buChar char="Ø"/>
            </a:pPr>
            <a:r>
              <a:rPr lang="tr-TR" sz="1600" dirty="0" smtClean="0"/>
              <a:t>Planlama </a:t>
            </a:r>
            <a:r>
              <a:rPr lang="tr-TR" sz="1600" dirty="0"/>
              <a:t>süreci vakit alsa da uzun vadede kişiyi rahatlatır, </a:t>
            </a:r>
            <a:r>
              <a:rPr lang="tr-TR" sz="1600" dirty="0" smtClean="0"/>
              <a:t>stresten uzak </a:t>
            </a:r>
            <a:r>
              <a:rPr lang="tr-TR" sz="1600" dirty="0"/>
              <a:t>olmasını sağlar.</a:t>
            </a:r>
            <a:endParaRPr lang="tr-TR" sz="1600" dirty="0">
              <a:cs typeface="Times New Roman" panose="02020603050405020304" pitchFamily="18" charset="0"/>
            </a:endParaRPr>
          </a:p>
        </p:txBody>
      </p:sp>
      <p:pic>
        <p:nvPicPr>
          <p:cNvPr id="3074" name="Picture 2" descr="D:\Users\Hp\Desktop\PLANLAM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9340" y="2651757"/>
            <a:ext cx="3232592" cy="2232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50292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0011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MESLEK İLE DEĞER, YETENEK, İLGİ VE KİŞİSEL ÖZELLİKLER İLİŞKİSİ</a:t>
            </a:r>
            <a:endPar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Metin kutusu 1"/>
          <p:cNvSpPr txBox="1"/>
          <p:nvPr/>
        </p:nvSpPr>
        <p:spPr>
          <a:xfrm>
            <a:off x="1043608" y="987574"/>
            <a:ext cx="4608512" cy="3293209"/>
          </a:xfrm>
          <a:prstGeom prst="rect">
            <a:avLst/>
          </a:prstGeom>
          <a:noFill/>
        </p:spPr>
        <p:txBody>
          <a:bodyPr wrap="square" rtlCol="0">
            <a:spAutoFit/>
          </a:bodyPr>
          <a:lstStyle/>
          <a:p>
            <a:r>
              <a:rPr lang="tr-TR" sz="2000" dirty="0" smtClean="0"/>
              <a:t> </a:t>
            </a:r>
          </a:p>
          <a:p>
            <a:endParaRPr lang="tr-TR" sz="2000" dirty="0" smtClean="0"/>
          </a:p>
          <a:p>
            <a:pPr>
              <a:buFont typeface="Wingdings" pitchFamily="2" charset="2"/>
              <a:buChar char="Ø"/>
            </a:pPr>
            <a:r>
              <a:rPr lang="tr-TR" sz="2000" dirty="0" smtClean="0"/>
              <a:t> Meslek sahibi olan biri; kendi ekonomik bağımsızlığını kazanmış olur, başka insanlara el açmaz, muhtaç olmaz, kimseden yardım istemek zorunda kalmaz, kendi geçimini kendi sağlar.</a:t>
            </a:r>
          </a:p>
          <a:p>
            <a:endParaRPr lang="tr-TR" sz="2000" dirty="0" smtClean="0"/>
          </a:p>
          <a:p>
            <a:endParaRPr lang="tr-TR" sz="2000" dirty="0" smtClean="0"/>
          </a:p>
          <a:p>
            <a:endParaRPr lang="tr-TR" sz="1400" dirty="0" smtClean="0"/>
          </a:p>
          <a:p>
            <a:endParaRPr lang="tr-TR" sz="1400" dirty="0"/>
          </a:p>
        </p:txBody>
      </p:sp>
      <p:pic>
        <p:nvPicPr>
          <p:cNvPr id="6146" name="Picture 2" descr="D:\Users\Hp\Desktop\figürl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7739" y="987575"/>
            <a:ext cx="2880320"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463345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954107"/>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MESLEK İLE DEĞER, YETENEK, İLGİ VE KİŞİSEL ÖZELLİKLER İLİŞKİSİ</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Metin kutusu 1"/>
          <p:cNvSpPr txBox="1"/>
          <p:nvPr/>
        </p:nvSpPr>
        <p:spPr>
          <a:xfrm>
            <a:off x="1071538" y="1214428"/>
            <a:ext cx="4071966" cy="2985433"/>
          </a:xfrm>
          <a:prstGeom prst="rect">
            <a:avLst/>
          </a:prstGeom>
          <a:noFill/>
        </p:spPr>
        <p:txBody>
          <a:bodyPr wrap="square" rtlCol="0">
            <a:spAutoFit/>
          </a:bodyPr>
          <a:lstStyle/>
          <a:p>
            <a:endParaRPr lang="tr-TR" sz="2000" dirty="0" smtClean="0"/>
          </a:p>
          <a:p>
            <a:pPr>
              <a:buFont typeface="Wingdings" pitchFamily="2" charset="2"/>
              <a:buChar char="Ø"/>
            </a:pPr>
            <a:r>
              <a:rPr lang="tr-TR" sz="2000" dirty="0" smtClean="0"/>
              <a:t> Meslek sahibi olan biri; ilgi ve yeteneklerini geliştirme imkanı bulur, ilgi ve yeteneklerini geliştirdikçe kendisini başarılı hisseder. Başarı beraberinde mutluluğu getirir.</a:t>
            </a:r>
          </a:p>
          <a:p>
            <a:endParaRPr lang="tr-TR" sz="2000" dirty="0" smtClean="0"/>
          </a:p>
          <a:p>
            <a:endParaRPr lang="tr-TR" sz="2000" dirty="0" smtClean="0"/>
          </a:p>
          <a:p>
            <a:endParaRPr lang="tr-TR" sz="1400" dirty="0" smtClean="0"/>
          </a:p>
          <a:p>
            <a:endParaRPr lang="tr-TR" sz="1400" dirty="0"/>
          </a:p>
        </p:txBody>
      </p:sp>
      <p:pic>
        <p:nvPicPr>
          <p:cNvPr id="1026" name="Picture 2" descr="C:\Users\dell\Desktop\depositphotos_96128312-stock-illustration-occupations-kids-set.jpg"/>
          <p:cNvPicPr>
            <a:picLocks noChangeAspect="1" noChangeArrowheads="1"/>
          </p:cNvPicPr>
          <p:nvPr/>
        </p:nvPicPr>
        <p:blipFill>
          <a:blip r:embed="rId2"/>
          <a:srcRect/>
          <a:stretch>
            <a:fillRect/>
          </a:stretch>
        </p:blipFill>
        <p:spPr bwMode="auto">
          <a:xfrm>
            <a:off x="5500694" y="1142990"/>
            <a:ext cx="3165476" cy="3165477"/>
          </a:xfrm>
          <a:prstGeom prst="rect">
            <a:avLst/>
          </a:prstGeom>
          <a:noFill/>
        </p:spPr>
      </p:pic>
    </p:spTree>
    <p:extLst>
      <p:ext uri="{BB962C8B-B14F-4D97-AF65-F5344CB8AC3E}">
        <p14:creationId xmlns:p14="http://schemas.microsoft.com/office/powerpoint/2010/main" val="156463345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0011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MESLEK İLE DEĞER, YETENEK, İLGİ VE KİŞİSEL ÖZELLİKLER İLİŞKİSİ</a:t>
            </a:r>
            <a:endPar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Metin kutusu 1"/>
          <p:cNvSpPr txBox="1"/>
          <p:nvPr/>
        </p:nvSpPr>
        <p:spPr>
          <a:xfrm>
            <a:off x="1071538" y="1214428"/>
            <a:ext cx="3643338" cy="3908762"/>
          </a:xfrm>
          <a:prstGeom prst="rect">
            <a:avLst/>
          </a:prstGeom>
          <a:noFill/>
        </p:spPr>
        <p:txBody>
          <a:bodyPr wrap="square" rtlCol="0">
            <a:spAutoFit/>
          </a:bodyPr>
          <a:lstStyle/>
          <a:p>
            <a:endParaRPr lang="tr-TR" sz="2000" dirty="0" smtClean="0"/>
          </a:p>
          <a:p>
            <a:pPr>
              <a:buFont typeface="Wingdings" pitchFamily="2" charset="2"/>
              <a:buChar char="Ø"/>
            </a:pPr>
            <a:r>
              <a:rPr lang="tr-TR" sz="2000" dirty="0" smtClean="0"/>
              <a:t> Meslek sahibi olan birinin gelecek kaygısı olmaz, gelecekteki günlerini hangi koşullar altında sürdürebileceğini belirler. </a:t>
            </a:r>
          </a:p>
          <a:p>
            <a:pPr>
              <a:buFont typeface="Wingdings" pitchFamily="2" charset="2"/>
              <a:buChar char="Ø"/>
            </a:pPr>
            <a:endParaRPr lang="tr-TR" sz="2000" dirty="0" smtClean="0"/>
          </a:p>
          <a:p>
            <a:pPr>
              <a:buFont typeface="Wingdings" pitchFamily="2" charset="2"/>
              <a:buChar char="Ø"/>
            </a:pPr>
            <a:r>
              <a:rPr lang="tr-TR" sz="2000" dirty="0" smtClean="0"/>
              <a:t>Meslek hayatın gidişatını, kalitesini hatta eş seçimini bile belirler.</a:t>
            </a:r>
          </a:p>
          <a:p>
            <a:endParaRPr lang="tr-TR" sz="2000" dirty="0" smtClean="0"/>
          </a:p>
          <a:p>
            <a:endParaRPr lang="tr-TR" sz="2000" dirty="0" smtClean="0"/>
          </a:p>
          <a:p>
            <a:endParaRPr lang="tr-TR" sz="1400" dirty="0" smtClean="0"/>
          </a:p>
          <a:p>
            <a:endParaRPr lang="tr-TR" sz="1400" dirty="0"/>
          </a:p>
        </p:txBody>
      </p:sp>
      <p:pic>
        <p:nvPicPr>
          <p:cNvPr id="2050" name="Picture 2" descr="C:\Users\dell\Desktop\106131909-set-vector-icons-of-small-children-different-professions.jpg"/>
          <p:cNvPicPr>
            <a:picLocks noChangeAspect="1" noChangeArrowheads="1"/>
          </p:cNvPicPr>
          <p:nvPr/>
        </p:nvPicPr>
        <p:blipFill>
          <a:blip r:embed="rId2"/>
          <a:srcRect/>
          <a:stretch>
            <a:fillRect/>
          </a:stretch>
        </p:blipFill>
        <p:spPr bwMode="auto">
          <a:xfrm>
            <a:off x="4714876" y="1000114"/>
            <a:ext cx="3962400" cy="3962400"/>
          </a:xfrm>
          <a:prstGeom prst="rect">
            <a:avLst/>
          </a:prstGeom>
          <a:noFill/>
        </p:spPr>
      </p:pic>
    </p:spTree>
    <p:extLst>
      <p:ext uri="{BB962C8B-B14F-4D97-AF65-F5344CB8AC3E}">
        <p14:creationId xmlns:p14="http://schemas.microsoft.com/office/powerpoint/2010/main" val="156463345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40011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MESLEK İLE DEĞER, YETENEK, İLGİ VE KİŞİSEL ÖZELLİKLER İLİŞKİSİ</a:t>
            </a:r>
            <a:endPar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Metin kutusu 1"/>
          <p:cNvSpPr txBox="1"/>
          <p:nvPr/>
        </p:nvSpPr>
        <p:spPr>
          <a:xfrm>
            <a:off x="1071538" y="1214428"/>
            <a:ext cx="3357586" cy="3293209"/>
          </a:xfrm>
          <a:prstGeom prst="rect">
            <a:avLst/>
          </a:prstGeom>
          <a:noFill/>
        </p:spPr>
        <p:txBody>
          <a:bodyPr wrap="square" rtlCol="0">
            <a:spAutoFit/>
          </a:bodyPr>
          <a:lstStyle/>
          <a:p>
            <a:endParaRPr lang="tr-TR" sz="2000" dirty="0" smtClean="0"/>
          </a:p>
          <a:p>
            <a:pPr>
              <a:buFont typeface="Wingdings" pitchFamily="2" charset="2"/>
              <a:buChar char="Ø"/>
            </a:pPr>
            <a:r>
              <a:rPr lang="tr-TR" sz="2000" dirty="0" smtClean="0"/>
              <a:t> Meslek; insanın toplum içerisindeki statüsünü belirleyen etkenlerden biridir. Meslek sahibi olan biri; toplum tarafından kabul ve değer görür, bireyin toplumla bütünleşmesi sağlanır.</a:t>
            </a:r>
          </a:p>
          <a:p>
            <a:endParaRPr lang="tr-TR" sz="2000" dirty="0" smtClean="0"/>
          </a:p>
          <a:p>
            <a:endParaRPr lang="tr-TR" sz="1400" dirty="0" smtClean="0"/>
          </a:p>
          <a:p>
            <a:endParaRPr lang="tr-TR" sz="1400" dirty="0"/>
          </a:p>
        </p:txBody>
      </p:sp>
      <p:pic>
        <p:nvPicPr>
          <p:cNvPr id="3074" name="Picture 2" descr="C:\Users\dell\Desktop\depositphotos_80540160-stock-illustration-different-professions-characters.jpg"/>
          <p:cNvPicPr>
            <a:picLocks noChangeAspect="1" noChangeArrowheads="1"/>
          </p:cNvPicPr>
          <p:nvPr/>
        </p:nvPicPr>
        <p:blipFill>
          <a:blip r:embed="rId2"/>
          <a:srcRect/>
          <a:stretch>
            <a:fillRect/>
          </a:stretch>
        </p:blipFill>
        <p:spPr bwMode="auto">
          <a:xfrm>
            <a:off x="4929190" y="1000114"/>
            <a:ext cx="3518794" cy="3924306"/>
          </a:xfrm>
          <a:prstGeom prst="rect">
            <a:avLst/>
          </a:prstGeom>
          <a:noFill/>
        </p:spPr>
      </p:pic>
    </p:spTree>
    <p:extLst>
      <p:ext uri="{BB962C8B-B14F-4D97-AF65-F5344CB8AC3E}">
        <p14:creationId xmlns:p14="http://schemas.microsoft.com/office/powerpoint/2010/main" val="156463345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ündönümü">
  <a:themeElements>
    <a:clrScheme name="Gündönümü">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Gündönümü">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Gündönümü">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3984</TotalTime>
  <Words>2070</Words>
  <Application>Microsoft Office PowerPoint</Application>
  <PresentationFormat>Ekran Gösterisi (16:9)</PresentationFormat>
  <Paragraphs>208</Paragraphs>
  <Slides>26</Slides>
  <Notes>0</Notes>
  <HiddenSlides>0</HiddenSlides>
  <MMClips>0</MMClips>
  <ScaleCrop>false</ScaleCrop>
  <HeadingPairs>
    <vt:vector size="4" baseType="variant">
      <vt:variant>
        <vt:lpstr>Tema</vt:lpstr>
      </vt:variant>
      <vt:variant>
        <vt:i4>1</vt:i4>
      </vt:variant>
      <vt:variant>
        <vt:lpstr>Slayt Başlıkları</vt:lpstr>
      </vt:variant>
      <vt:variant>
        <vt:i4>26</vt:i4>
      </vt:variant>
    </vt:vector>
  </HeadingPairs>
  <TitlesOfParts>
    <vt:vector size="27" baseType="lpstr">
      <vt:lpstr>Gündönümü</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User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win7</dc:creator>
  <cp:lastModifiedBy>bil-12</cp:lastModifiedBy>
  <cp:revision>215</cp:revision>
  <dcterms:created xsi:type="dcterms:W3CDTF">2017-11-01T05:55:49Z</dcterms:created>
  <dcterms:modified xsi:type="dcterms:W3CDTF">2023-08-28T11:55:08Z</dcterms:modified>
</cp:coreProperties>
</file>