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32"/>
  </p:notesMasterIdLst>
  <p:sldIdLst>
    <p:sldId id="401" r:id="rId2"/>
    <p:sldId id="369" r:id="rId3"/>
    <p:sldId id="370" r:id="rId4"/>
    <p:sldId id="372" r:id="rId5"/>
    <p:sldId id="374" r:id="rId6"/>
    <p:sldId id="375" r:id="rId7"/>
    <p:sldId id="376" r:id="rId8"/>
    <p:sldId id="377" r:id="rId9"/>
    <p:sldId id="378" r:id="rId10"/>
    <p:sldId id="379" r:id="rId11"/>
    <p:sldId id="380" r:id="rId12"/>
    <p:sldId id="381" r:id="rId13"/>
    <p:sldId id="382" r:id="rId14"/>
    <p:sldId id="383" r:id="rId15"/>
    <p:sldId id="384" r:id="rId16"/>
    <p:sldId id="385" r:id="rId17"/>
    <p:sldId id="386" r:id="rId18"/>
    <p:sldId id="387" r:id="rId19"/>
    <p:sldId id="388" r:id="rId20"/>
    <p:sldId id="389" r:id="rId21"/>
    <p:sldId id="390" r:id="rId22"/>
    <p:sldId id="391" r:id="rId23"/>
    <p:sldId id="392" r:id="rId24"/>
    <p:sldId id="393" r:id="rId25"/>
    <p:sldId id="394" r:id="rId26"/>
    <p:sldId id="395" r:id="rId27"/>
    <p:sldId id="396" r:id="rId28"/>
    <p:sldId id="397" r:id="rId29"/>
    <p:sldId id="398" r:id="rId30"/>
    <p:sldId id="400" r:id="rId3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7A6B79-0ED0-4B99-941E-5C52C022D5C8}" type="doc">
      <dgm:prSet loTypeId="urn:microsoft.com/office/officeart/2005/8/layout/hList7#1" loCatId="relationship" qsTypeId="urn:microsoft.com/office/officeart/2005/8/quickstyle/simple1" qsCatId="simple" csTypeId="urn:microsoft.com/office/officeart/2005/8/colors/accent1_2" csCatId="accent1" phldr="1"/>
      <dgm:spPr/>
      <dgm:t>
        <a:bodyPr/>
        <a:lstStyle/>
        <a:p>
          <a:endParaRPr lang="tr-TR"/>
        </a:p>
      </dgm:t>
    </dgm:pt>
    <dgm:pt modelId="{5900B334-6805-4D4C-8BAD-D27B2E4E598B}">
      <dgm:prSet phldrT="[Metin]"/>
      <dgm:spPr/>
      <dgm:t>
        <a:bodyPr/>
        <a:lstStyle/>
        <a:p>
          <a:r>
            <a:rPr lang="tr-TR" dirty="0" smtClean="0">
              <a:solidFill>
                <a:srgbClr val="FF0000"/>
              </a:solidFill>
            </a:rPr>
            <a:t>Çocuğun korku ve kaygıları </a:t>
          </a:r>
          <a:endParaRPr lang="tr-TR" dirty="0">
            <a:solidFill>
              <a:srgbClr val="FF0000"/>
            </a:solidFill>
          </a:endParaRPr>
        </a:p>
      </dgm:t>
    </dgm:pt>
    <dgm:pt modelId="{4105DBE2-4FF0-4472-9760-D4BB22CC252C}" type="parTrans" cxnId="{B05CF871-3A2D-4DCB-90D6-5B7B943487A9}">
      <dgm:prSet/>
      <dgm:spPr/>
      <dgm:t>
        <a:bodyPr/>
        <a:lstStyle/>
        <a:p>
          <a:endParaRPr lang="tr-TR"/>
        </a:p>
      </dgm:t>
    </dgm:pt>
    <dgm:pt modelId="{5528A1E5-5AFF-45CE-A2F0-F51752A13202}" type="sibTrans" cxnId="{B05CF871-3A2D-4DCB-90D6-5B7B943487A9}">
      <dgm:prSet/>
      <dgm:spPr/>
      <dgm:t>
        <a:bodyPr/>
        <a:lstStyle/>
        <a:p>
          <a:endParaRPr lang="tr-TR"/>
        </a:p>
      </dgm:t>
    </dgm:pt>
    <dgm:pt modelId="{FC163F68-FFE1-475B-A224-9DB04311D0DA}">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smtClean="0">
              <a:solidFill>
                <a:srgbClr val="FF0000"/>
              </a:solidFill>
            </a:rPr>
            <a:t>Ailenin bildirim sonrası süreçlerde karşılaşacağı güçlükler ile ilgili kaygıları</a:t>
          </a:r>
        </a:p>
        <a:p>
          <a:pPr defTabSz="800100">
            <a:lnSpc>
              <a:spcPct val="90000"/>
            </a:lnSpc>
            <a:spcBef>
              <a:spcPct val="0"/>
            </a:spcBef>
            <a:spcAft>
              <a:spcPct val="35000"/>
            </a:spcAft>
          </a:pPr>
          <a:endParaRPr lang="tr-TR" dirty="0"/>
        </a:p>
      </dgm:t>
    </dgm:pt>
    <dgm:pt modelId="{8B7EB34A-05B4-4931-A517-5C204E93624E}" type="parTrans" cxnId="{136E1441-E720-4A43-A1F9-1CFFB1469EE3}">
      <dgm:prSet/>
      <dgm:spPr/>
      <dgm:t>
        <a:bodyPr/>
        <a:lstStyle/>
        <a:p>
          <a:endParaRPr lang="tr-TR"/>
        </a:p>
      </dgm:t>
    </dgm:pt>
    <dgm:pt modelId="{B531E498-BF40-4377-A0DE-53E0FE16E0A4}" type="sibTrans" cxnId="{136E1441-E720-4A43-A1F9-1CFFB1469EE3}">
      <dgm:prSet/>
      <dgm:spPr/>
      <dgm:t>
        <a:bodyPr/>
        <a:lstStyle/>
        <a:p>
          <a:endParaRPr lang="tr-TR"/>
        </a:p>
      </dgm:t>
    </dgm:pt>
    <dgm:pt modelId="{558AA4FA-760A-451A-B5E4-7CBAE60255F1}">
      <dgm:prSet phldrT="[Metin]"/>
      <dgm:spPr/>
      <dgm:t>
        <a:bodyPr/>
        <a:lstStyle/>
        <a:p>
          <a:r>
            <a:rPr lang="tr-TR" dirty="0" smtClean="0">
              <a:solidFill>
                <a:srgbClr val="FF0000"/>
              </a:solidFill>
            </a:rPr>
            <a:t>Toplumsal savunu mekanizmaları</a:t>
          </a:r>
          <a:endParaRPr lang="tr-TR" dirty="0">
            <a:solidFill>
              <a:srgbClr val="FF0000"/>
            </a:solidFill>
          </a:endParaRPr>
        </a:p>
      </dgm:t>
    </dgm:pt>
    <dgm:pt modelId="{AA96776E-775A-4640-A51D-6A6BDA45BE4C}" type="parTrans" cxnId="{5FD3BCD6-333F-4B73-B2E3-6FA7BC00D46E}">
      <dgm:prSet/>
      <dgm:spPr/>
      <dgm:t>
        <a:bodyPr/>
        <a:lstStyle/>
        <a:p>
          <a:endParaRPr lang="tr-TR"/>
        </a:p>
      </dgm:t>
    </dgm:pt>
    <dgm:pt modelId="{2728969E-1D3E-42CF-AEF3-8F3C63DE8460}" type="sibTrans" cxnId="{5FD3BCD6-333F-4B73-B2E3-6FA7BC00D46E}">
      <dgm:prSet/>
      <dgm:spPr/>
      <dgm:t>
        <a:bodyPr/>
        <a:lstStyle/>
        <a:p>
          <a:endParaRPr lang="tr-TR"/>
        </a:p>
      </dgm:t>
    </dgm:pt>
    <dgm:pt modelId="{90E2577E-2A27-4E04-95A4-B1205B57F5CF}" type="pres">
      <dgm:prSet presAssocID="{A67A6B79-0ED0-4B99-941E-5C52C022D5C8}" presName="Name0" presStyleCnt="0">
        <dgm:presLayoutVars>
          <dgm:dir/>
          <dgm:resizeHandles val="exact"/>
        </dgm:presLayoutVars>
      </dgm:prSet>
      <dgm:spPr/>
      <dgm:t>
        <a:bodyPr/>
        <a:lstStyle/>
        <a:p>
          <a:endParaRPr lang="tr-TR"/>
        </a:p>
      </dgm:t>
    </dgm:pt>
    <dgm:pt modelId="{D1ED97B4-25E4-43CF-A499-A1AB1BBCC539}" type="pres">
      <dgm:prSet presAssocID="{A67A6B79-0ED0-4B99-941E-5C52C022D5C8}" presName="fgShape" presStyleLbl="fgShp" presStyleIdx="0" presStyleCnt="1"/>
      <dgm:spPr/>
    </dgm:pt>
    <dgm:pt modelId="{0D6CEA40-0120-4053-A175-39CC6284AD99}" type="pres">
      <dgm:prSet presAssocID="{A67A6B79-0ED0-4B99-941E-5C52C022D5C8}" presName="linComp" presStyleCnt="0"/>
      <dgm:spPr/>
    </dgm:pt>
    <dgm:pt modelId="{110CE3BE-A411-489C-B4DD-3DED51295D04}" type="pres">
      <dgm:prSet presAssocID="{5900B334-6805-4D4C-8BAD-D27B2E4E598B}" presName="compNode" presStyleCnt="0"/>
      <dgm:spPr/>
    </dgm:pt>
    <dgm:pt modelId="{DEC78ECF-4765-433C-B501-4C9A313A09BA}" type="pres">
      <dgm:prSet presAssocID="{5900B334-6805-4D4C-8BAD-D27B2E4E598B}" presName="bkgdShape" presStyleLbl="node1" presStyleIdx="0" presStyleCnt="3"/>
      <dgm:spPr/>
      <dgm:t>
        <a:bodyPr/>
        <a:lstStyle/>
        <a:p>
          <a:endParaRPr lang="tr-TR"/>
        </a:p>
      </dgm:t>
    </dgm:pt>
    <dgm:pt modelId="{836C2F6A-316E-41A3-896A-E771E9B46867}" type="pres">
      <dgm:prSet presAssocID="{5900B334-6805-4D4C-8BAD-D27B2E4E598B}" presName="nodeTx" presStyleLbl="node1" presStyleIdx="0" presStyleCnt="3">
        <dgm:presLayoutVars>
          <dgm:bulletEnabled val="1"/>
        </dgm:presLayoutVars>
      </dgm:prSet>
      <dgm:spPr/>
      <dgm:t>
        <a:bodyPr/>
        <a:lstStyle/>
        <a:p>
          <a:endParaRPr lang="tr-TR"/>
        </a:p>
      </dgm:t>
    </dgm:pt>
    <dgm:pt modelId="{AA5E4881-7605-4352-809C-847ED031ECF2}" type="pres">
      <dgm:prSet presAssocID="{5900B334-6805-4D4C-8BAD-D27B2E4E598B}" presName="invisiNode" presStyleLbl="node1" presStyleIdx="0" presStyleCnt="3"/>
      <dgm:spPr/>
    </dgm:pt>
    <dgm:pt modelId="{21790800-6573-4FD6-9FA3-3B9C7A68124D}" type="pres">
      <dgm:prSet presAssocID="{5900B334-6805-4D4C-8BAD-D27B2E4E598B}" presName="imagNode" presStyleLbl="fgImgPlace1" presStyleIdx="0" presStyleCnt="3" custScaleX="33577" custScaleY="55516"/>
      <dgm:spPr/>
    </dgm:pt>
    <dgm:pt modelId="{8BC33B44-AAEC-4C19-BEFB-ED0F8EC1F1C1}" type="pres">
      <dgm:prSet presAssocID="{5528A1E5-5AFF-45CE-A2F0-F51752A13202}" presName="sibTrans" presStyleLbl="sibTrans2D1" presStyleIdx="0" presStyleCnt="0"/>
      <dgm:spPr/>
      <dgm:t>
        <a:bodyPr/>
        <a:lstStyle/>
        <a:p>
          <a:endParaRPr lang="tr-TR"/>
        </a:p>
      </dgm:t>
    </dgm:pt>
    <dgm:pt modelId="{4EB22CCF-D18B-4A83-B960-974527D7D240}" type="pres">
      <dgm:prSet presAssocID="{FC163F68-FFE1-475B-A224-9DB04311D0DA}" presName="compNode" presStyleCnt="0"/>
      <dgm:spPr/>
    </dgm:pt>
    <dgm:pt modelId="{A0AA956A-8E75-458F-B694-AB069B03D051}" type="pres">
      <dgm:prSet presAssocID="{FC163F68-FFE1-475B-A224-9DB04311D0DA}" presName="bkgdShape" presStyleLbl="node1" presStyleIdx="1" presStyleCnt="3"/>
      <dgm:spPr/>
      <dgm:t>
        <a:bodyPr/>
        <a:lstStyle/>
        <a:p>
          <a:endParaRPr lang="tr-TR"/>
        </a:p>
      </dgm:t>
    </dgm:pt>
    <dgm:pt modelId="{BEAB876E-46D2-4FD7-9B72-B6F8483BE6F6}" type="pres">
      <dgm:prSet presAssocID="{FC163F68-FFE1-475B-A224-9DB04311D0DA}" presName="nodeTx" presStyleLbl="node1" presStyleIdx="1" presStyleCnt="3">
        <dgm:presLayoutVars>
          <dgm:bulletEnabled val="1"/>
        </dgm:presLayoutVars>
      </dgm:prSet>
      <dgm:spPr/>
      <dgm:t>
        <a:bodyPr/>
        <a:lstStyle/>
        <a:p>
          <a:endParaRPr lang="tr-TR"/>
        </a:p>
      </dgm:t>
    </dgm:pt>
    <dgm:pt modelId="{CDED07B8-9031-4DD4-AF6B-8ACB9C68A6B7}" type="pres">
      <dgm:prSet presAssocID="{FC163F68-FFE1-475B-A224-9DB04311D0DA}" presName="invisiNode" presStyleLbl="node1" presStyleIdx="1" presStyleCnt="3"/>
      <dgm:spPr/>
    </dgm:pt>
    <dgm:pt modelId="{8CBE8D9F-48D4-4A91-90C9-853D6773490F}" type="pres">
      <dgm:prSet presAssocID="{FC163F68-FFE1-475B-A224-9DB04311D0DA}" presName="imagNode" presStyleLbl="fgImgPlace1" presStyleIdx="1" presStyleCnt="3" custScaleX="70995" custScaleY="72186"/>
      <dgm:spPr/>
    </dgm:pt>
    <dgm:pt modelId="{BD0D7DCC-6EC9-43A4-8232-279E004C649E}" type="pres">
      <dgm:prSet presAssocID="{B531E498-BF40-4377-A0DE-53E0FE16E0A4}" presName="sibTrans" presStyleLbl="sibTrans2D1" presStyleIdx="0" presStyleCnt="0"/>
      <dgm:spPr/>
      <dgm:t>
        <a:bodyPr/>
        <a:lstStyle/>
        <a:p>
          <a:endParaRPr lang="tr-TR"/>
        </a:p>
      </dgm:t>
    </dgm:pt>
    <dgm:pt modelId="{6D5E3D7D-6F5B-4B53-B9BA-B68DC618D6B7}" type="pres">
      <dgm:prSet presAssocID="{558AA4FA-760A-451A-B5E4-7CBAE60255F1}" presName="compNode" presStyleCnt="0"/>
      <dgm:spPr/>
    </dgm:pt>
    <dgm:pt modelId="{D169A145-702B-418B-A44F-D446F6BBFD36}" type="pres">
      <dgm:prSet presAssocID="{558AA4FA-760A-451A-B5E4-7CBAE60255F1}" presName="bkgdShape" presStyleLbl="node1" presStyleIdx="2" presStyleCnt="3"/>
      <dgm:spPr/>
      <dgm:t>
        <a:bodyPr/>
        <a:lstStyle/>
        <a:p>
          <a:endParaRPr lang="tr-TR"/>
        </a:p>
      </dgm:t>
    </dgm:pt>
    <dgm:pt modelId="{72536C24-6767-46E5-8418-6E365328BF00}" type="pres">
      <dgm:prSet presAssocID="{558AA4FA-760A-451A-B5E4-7CBAE60255F1}" presName="nodeTx" presStyleLbl="node1" presStyleIdx="2" presStyleCnt="3">
        <dgm:presLayoutVars>
          <dgm:bulletEnabled val="1"/>
        </dgm:presLayoutVars>
      </dgm:prSet>
      <dgm:spPr/>
      <dgm:t>
        <a:bodyPr/>
        <a:lstStyle/>
        <a:p>
          <a:endParaRPr lang="tr-TR"/>
        </a:p>
      </dgm:t>
    </dgm:pt>
    <dgm:pt modelId="{F2A4213B-C614-4A29-A9A6-00F605C1BC30}" type="pres">
      <dgm:prSet presAssocID="{558AA4FA-760A-451A-B5E4-7CBAE60255F1}" presName="invisiNode" presStyleLbl="node1" presStyleIdx="2" presStyleCnt="3"/>
      <dgm:spPr/>
    </dgm:pt>
    <dgm:pt modelId="{BFF1EE9E-38D6-4A83-9B22-C82E48B2E161}" type="pres">
      <dgm:prSet presAssocID="{558AA4FA-760A-451A-B5E4-7CBAE60255F1}" presName="imagNode" presStyleLbl="fgImgPlace1" presStyleIdx="2" presStyleCnt="3"/>
      <dgm:spPr/>
    </dgm:pt>
  </dgm:ptLst>
  <dgm:cxnLst>
    <dgm:cxn modelId="{C42AC92B-275D-4F22-9632-AF87929DDDB0}" type="presOf" srcId="{FC163F68-FFE1-475B-A224-9DB04311D0DA}" destId="{A0AA956A-8E75-458F-B694-AB069B03D051}" srcOrd="0" destOrd="0" presId="urn:microsoft.com/office/officeart/2005/8/layout/hList7#1"/>
    <dgm:cxn modelId="{AB9B1DA5-6537-429D-8AC1-9451DF9A6D48}" type="presOf" srcId="{A67A6B79-0ED0-4B99-941E-5C52C022D5C8}" destId="{90E2577E-2A27-4E04-95A4-B1205B57F5CF}" srcOrd="0" destOrd="0" presId="urn:microsoft.com/office/officeart/2005/8/layout/hList7#1"/>
    <dgm:cxn modelId="{81281EA4-4199-4564-B788-12D2FC9E7862}" type="presOf" srcId="{5900B334-6805-4D4C-8BAD-D27B2E4E598B}" destId="{DEC78ECF-4765-433C-B501-4C9A313A09BA}" srcOrd="0" destOrd="0" presId="urn:microsoft.com/office/officeart/2005/8/layout/hList7#1"/>
    <dgm:cxn modelId="{5FD3BCD6-333F-4B73-B2E3-6FA7BC00D46E}" srcId="{A67A6B79-0ED0-4B99-941E-5C52C022D5C8}" destId="{558AA4FA-760A-451A-B5E4-7CBAE60255F1}" srcOrd="2" destOrd="0" parTransId="{AA96776E-775A-4640-A51D-6A6BDA45BE4C}" sibTransId="{2728969E-1D3E-42CF-AEF3-8F3C63DE8460}"/>
    <dgm:cxn modelId="{136E1441-E720-4A43-A1F9-1CFFB1469EE3}" srcId="{A67A6B79-0ED0-4B99-941E-5C52C022D5C8}" destId="{FC163F68-FFE1-475B-A224-9DB04311D0DA}" srcOrd="1" destOrd="0" parTransId="{8B7EB34A-05B4-4931-A517-5C204E93624E}" sibTransId="{B531E498-BF40-4377-A0DE-53E0FE16E0A4}"/>
    <dgm:cxn modelId="{887879E0-1B9F-4F2F-949E-361225A1115F}" type="presOf" srcId="{5528A1E5-5AFF-45CE-A2F0-F51752A13202}" destId="{8BC33B44-AAEC-4C19-BEFB-ED0F8EC1F1C1}" srcOrd="0" destOrd="0" presId="urn:microsoft.com/office/officeart/2005/8/layout/hList7#1"/>
    <dgm:cxn modelId="{CF57FE7B-D235-4EDB-B87A-1771249D99C3}" type="presOf" srcId="{558AA4FA-760A-451A-B5E4-7CBAE60255F1}" destId="{72536C24-6767-46E5-8418-6E365328BF00}" srcOrd="1" destOrd="0" presId="urn:microsoft.com/office/officeart/2005/8/layout/hList7#1"/>
    <dgm:cxn modelId="{28A49FB7-8749-4EFA-BED7-BBBB8E7DD1FF}" type="presOf" srcId="{FC163F68-FFE1-475B-A224-9DB04311D0DA}" destId="{BEAB876E-46D2-4FD7-9B72-B6F8483BE6F6}" srcOrd="1" destOrd="0" presId="urn:microsoft.com/office/officeart/2005/8/layout/hList7#1"/>
    <dgm:cxn modelId="{44F3C426-6373-4F23-A59C-1921B1A6656A}" type="presOf" srcId="{B531E498-BF40-4377-A0DE-53E0FE16E0A4}" destId="{BD0D7DCC-6EC9-43A4-8232-279E004C649E}" srcOrd="0" destOrd="0" presId="urn:microsoft.com/office/officeart/2005/8/layout/hList7#1"/>
    <dgm:cxn modelId="{0C867023-5A7F-47A6-B8E3-8A465399E83D}" type="presOf" srcId="{558AA4FA-760A-451A-B5E4-7CBAE60255F1}" destId="{D169A145-702B-418B-A44F-D446F6BBFD36}" srcOrd="0" destOrd="0" presId="urn:microsoft.com/office/officeart/2005/8/layout/hList7#1"/>
    <dgm:cxn modelId="{C61A35A3-3D52-42D7-A05D-018E05E80061}" type="presOf" srcId="{5900B334-6805-4D4C-8BAD-D27B2E4E598B}" destId="{836C2F6A-316E-41A3-896A-E771E9B46867}" srcOrd="1" destOrd="0" presId="urn:microsoft.com/office/officeart/2005/8/layout/hList7#1"/>
    <dgm:cxn modelId="{B05CF871-3A2D-4DCB-90D6-5B7B943487A9}" srcId="{A67A6B79-0ED0-4B99-941E-5C52C022D5C8}" destId="{5900B334-6805-4D4C-8BAD-D27B2E4E598B}" srcOrd="0" destOrd="0" parTransId="{4105DBE2-4FF0-4472-9760-D4BB22CC252C}" sibTransId="{5528A1E5-5AFF-45CE-A2F0-F51752A13202}"/>
    <dgm:cxn modelId="{9D32063D-C492-407B-ACB2-AF4268F50609}" type="presParOf" srcId="{90E2577E-2A27-4E04-95A4-B1205B57F5CF}" destId="{D1ED97B4-25E4-43CF-A499-A1AB1BBCC539}" srcOrd="0" destOrd="0" presId="urn:microsoft.com/office/officeart/2005/8/layout/hList7#1"/>
    <dgm:cxn modelId="{6CE2C54E-3D53-42E5-B528-728263803619}" type="presParOf" srcId="{90E2577E-2A27-4E04-95A4-B1205B57F5CF}" destId="{0D6CEA40-0120-4053-A175-39CC6284AD99}" srcOrd="1" destOrd="0" presId="urn:microsoft.com/office/officeart/2005/8/layout/hList7#1"/>
    <dgm:cxn modelId="{80AF4F1A-505B-410D-B52E-27AEE43E9475}" type="presParOf" srcId="{0D6CEA40-0120-4053-A175-39CC6284AD99}" destId="{110CE3BE-A411-489C-B4DD-3DED51295D04}" srcOrd="0" destOrd="0" presId="urn:microsoft.com/office/officeart/2005/8/layout/hList7#1"/>
    <dgm:cxn modelId="{8122B422-ADBD-4945-979F-A09B5663613F}" type="presParOf" srcId="{110CE3BE-A411-489C-B4DD-3DED51295D04}" destId="{DEC78ECF-4765-433C-B501-4C9A313A09BA}" srcOrd="0" destOrd="0" presId="urn:microsoft.com/office/officeart/2005/8/layout/hList7#1"/>
    <dgm:cxn modelId="{1197A9D8-9136-44F8-8551-3E0178E80B80}" type="presParOf" srcId="{110CE3BE-A411-489C-B4DD-3DED51295D04}" destId="{836C2F6A-316E-41A3-896A-E771E9B46867}" srcOrd="1" destOrd="0" presId="urn:microsoft.com/office/officeart/2005/8/layout/hList7#1"/>
    <dgm:cxn modelId="{68F198CB-9A68-4C20-820B-7583F033D20D}" type="presParOf" srcId="{110CE3BE-A411-489C-B4DD-3DED51295D04}" destId="{AA5E4881-7605-4352-809C-847ED031ECF2}" srcOrd="2" destOrd="0" presId="urn:microsoft.com/office/officeart/2005/8/layout/hList7#1"/>
    <dgm:cxn modelId="{F3DB0A68-4C44-4429-86E0-1B6B5FE883D9}" type="presParOf" srcId="{110CE3BE-A411-489C-B4DD-3DED51295D04}" destId="{21790800-6573-4FD6-9FA3-3B9C7A68124D}" srcOrd="3" destOrd="0" presId="urn:microsoft.com/office/officeart/2005/8/layout/hList7#1"/>
    <dgm:cxn modelId="{3B91DFF4-75DC-4FF1-B87A-4776630D9213}" type="presParOf" srcId="{0D6CEA40-0120-4053-A175-39CC6284AD99}" destId="{8BC33B44-AAEC-4C19-BEFB-ED0F8EC1F1C1}" srcOrd="1" destOrd="0" presId="urn:microsoft.com/office/officeart/2005/8/layout/hList7#1"/>
    <dgm:cxn modelId="{C8F42C1C-EE5C-43F8-B2D3-9FA797919951}" type="presParOf" srcId="{0D6CEA40-0120-4053-A175-39CC6284AD99}" destId="{4EB22CCF-D18B-4A83-B960-974527D7D240}" srcOrd="2" destOrd="0" presId="urn:microsoft.com/office/officeart/2005/8/layout/hList7#1"/>
    <dgm:cxn modelId="{5F09F043-97E7-4F11-8795-2B20603D9A65}" type="presParOf" srcId="{4EB22CCF-D18B-4A83-B960-974527D7D240}" destId="{A0AA956A-8E75-458F-B694-AB069B03D051}" srcOrd="0" destOrd="0" presId="urn:microsoft.com/office/officeart/2005/8/layout/hList7#1"/>
    <dgm:cxn modelId="{96F933F9-029D-46B4-9C99-4E96FEBDBDC4}" type="presParOf" srcId="{4EB22CCF-D18B-4A83-B960-974527D7D240}" destId="{BEAB876E-46D2-4FD7-9B72-B6F8483BE6F6}" srcOrd="1" destOrd="0" presId="urn:microsoft.com/office/officeart/2005/8/layout/hList7#1"/>
    <dgm:cxn modelId="{CD14FC10-4A3B-470B-9007-E9CBE5C87C02}" type="presParOf" srcId="{4EB22CCF-D18B-4A83-B960-974527D7D240}" destId="{CDED07B8-9031-4DD4-AF6B-8ACB9C68A6B7}" srcOrd="2" destOrd="0" presId="urn:microsoft.com/office/officeart/2005/8/layout/hList7#1"/>
    <dgm:cxn modelId="{20120D43-1825-4188-87EF-DC5D4E324F23}" type="presParOf" srcId="{4EB22CCF-D18B-4A83-B960-974527D7D240}" destId="{8CBE8D9F-48D4-4A91-90C9-853D6773490F}" srcOrd="3" destOrd="0" presId="urn:microsoft.com/office/officeart/2005/8/layout/hList7#1"/>
    <dgm:cxn modelId="{1CD5A62F-6731-4610-8E33-B9CF095EF5BB}" type="presParOf" srcId="{0D6CEA40-0120-4053-A175-39CC6284AD99}" destId="{BD0D7DCC-6EC9-43A4-8232-279E004C649E}" srcOrd="3" destOrd="0" presId="urn:microsoft.com/office/officeart/2005/8/layout/hList7#1"/>
    <dgm:cxn modelId="{2316D13C-BD8A-442D-8530-835D3C4A1212}" type="presParOf" srcId="{0D6CEA40-0120-4053-A175-39CC6284AD99}" destId="{6D5E3D7D-6F5B-4B53-B9BA-B68DC618D6B7}" srcOrd="4" destOrd="0" presId="urn:microsoft.com/office/officeart/2005/8/layout/hList7#1"/>
    <dgm:cxn modelId="{AF8EACA4-CFEA-4866-9B8D-6BE11AA3133C}" type="presParOf" srcId="{6D5E3D7D-6F5B-4B53-B9BA-B68DC618D6B7}" destId="{D169A145-702B-418B-A44F-D446F6BBFD36}" srcOrd="0" destOrd="0" presId="urn:microsoft.com/office/officeart/2005/8/layout/hList7#1"/>
    <dgm:cxn modelId="{6D435E40-E292-486F-B038-A21274BCF28F}" type="presParOf" srcId="{6D5E3D7D-6F5B-4B53-B9BA-B68DC618D6B7}" destId="{72536C24-6767-46E5-8418-6E365328BF00}" srcOrd="1" destOrd="0" presId="urn:microsoft.com/office/officeart/2005/8/layout/hList7#1"/>
    <dgm:cxn modelId="{A8C9905F-610C-42C7-87F6-CF93EA1A97AC}" type="presParOf" srcId="{6D5E3D7D-6F5B-4B53-B9BA-B68DC618D6B7}" destId="{F2A4213B-C614-4A29-A9A6-00F605C1BC30}" srcOrd="2" destOrd="0" presId="urn:microsoft.com/office/officeart/2005/8/layout/hList7#1"/>
    <dgm:cxn modelId="{12905756-DFF0-4984-94E6-2D81C8C27552}" type="presParOf" srcId="{6D5E3D7D-6F5B-4B53-B9BA-B68DC618D6B7}" destId="{BFF1EE9E-38D6-4A83-9B22-C82E48B2E161}"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C78ECF-4765-433C-B501-4C9A313A09BA}">
      <dsp:nvSpPr>
        <dsp:cNvPr id="0" name=""/>
        <dsp:cNvSpPr/>
      </dsp:nvSpPr>
      <dsp:spPr>
        <a:xfrm>
          <a:off x="1279" y="0"/>
          <a:ext cx="1991320" cy="3048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tr-TR" sz="1300" kern="1200" dirty="0" smtClean="0">
              <a:solidFill>
                <a:srgbClr val="FF0000"/>
              </a:solidFill>
            </a:rPr>
            <a:t>Çocuğun korku ve kaygıları </a:t>
          </a:r>
          <a:endParaRPr lang="tr-TR" sz="1300" kern="1200" dirty="0">
            <a:solidFill>
              <a:srgbClr val="FF0000"/>
            </a:solidFill>
          </a:endParaRPr>
        </a:p>
      </dsp:txBody>
      <dsp:txXfrm>
        <a:off x="1279" y="1219200"/>
        <a:ext cx="1991320" cy="1219200"/>
      </dsp:txXfrm>
    </dsp:sp>
    <dsp:sp modelId="{21790800-6573-4FD6-9FA3-3B9C7A68124D}">
      <dsp:nvSpPr>
        <dsp:cNvPr id="0" name=""/>
        <dsp:cNvSpPr/>
      </dsp:nvSpPr>
      <dsp:spPr>
        <a:xfrm>
          <a:off x="826539" y="408632"/>
          <a:ext cx="340801" cy="56347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AA956A-8E75-458F-B694-AB069B03D051}">
      <dsp:nvSpPr>
        <dsp:cNvPr id="0" name=""/>
        <dsp:cNvSpPr/>
      </dsp:nvSpPr>
      <dsp:spPr>
        <a:xfrm>
          <a:off x="2052339" y="0"/>
          <a:ext cx="1991320" cy="3048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300" kern="1200" dirty="0" smtClean="0">
              <a:solidFill>
                <a:srgbClr val="FF0000"/>
              </a:solidFill>
            </a:rPr>
            <a:t>Ailenin bildirim sonrası süreçlerde karşılaşacağı güçlükler ile ilgili kaygıları</a:t>
          </a:r>
        </a:p>
        <a:p>
          <a:pPr lvl="0" algn="ctr" defTabSz="800100">
            <a:lnSpc>
              <a:spcPct val="90000"/>
            </a:lnSpc>
            <a:spcBef>
              <a:spcPct val="0"/>
            </a:spcBef>
            <a:spcAft>
              <a:spcPct val="35000"/>
            </a:spcAft>
          </a:pPr>
          <a:endParaRPr lang="tr-TR" sz="1300" kern="1200" dirty="0"/>
        </a:p>
      </dsp:txBody>
      <dsp:txXfrm>
        <a:off x="2052339" y="1219200"/>
        <a:ext cx="1991320" cy="1219200"/>
      </dsp:txXfrm>
    </dsp:sp>
    <dsp:sp modelId="{8CBE8D9F-48D4-4A91-90C9-853D6773490F}">
      <dsp:nvSpPr>
        <dsp:cNvPr id="0" name=""/>
        <dsp:cNvSpPr/>
      </dsp:nvSpPr>
      <dsp:spPr>
        <a:xfrm>
          <a:off x="2687706" y="324033"/>
          <a:ext cx="720587" cy="732676"/>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69A145-702B-418B-A44F-D446F6BBFD36}">
      <dsp:nvSpPr>
        <dsp:cNvPr id="0" name=""/>
        <dsp:cNvSpPr/>
      </dsp:nvSpPr>
      <dsp:spPr>
        <a:xfrm>
          <a:off x="4103399" y="0"/>
          <a:ext cx="1991320" cy="3048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tr-TR" sz="1300" kern="1200" dirty="0" smtClean="0">
              <a:solidFill>
                <a:srgbClr val="FF0000"/>
              </a:solidFill>
            </a:rPr>
            <a:t>Toplumsal savunu mekanizmaları</a:t>
          </a:r>
          <a:endParaRPr lang="tr-TR" sz="1300" kern="1200" dirty="0">
            <a:solidFill>
              <a:srgbClr val="FF0000"/>
            </a:solidFill>
          </a:endParaRPr>
        </a:p>
      </dsp:txBody>
      <dsp:txXfrm>
        <a:off x="4103399" y="1219200"/>
        <a:ext cx="1991320" cy="1219200"/>
      </dsp:txXfrm>
    </dsp:sp>
    <dsp:sp modelId="{BFF1EE9E-38D6-4A83-9B22-C82E48B2E161}">
      <dsp:nvSpPr>
        <dsp:cNvPr id="0" name=""/>
        <dsp:cNvSpPr/>
      </dsp:nvSpPr>
      <dsp:spPr>
        <a:xfrm>
          <a:off x="4591567" y="182879"/>
          <a:ext cx="1014984" cy="101498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ED97B4-25E4-43CF-A499-A1AB1BBCC539}">
      <dsp:nvSpPr>
        <dsp:cNvPr id="0" name=""/>
        <dsp:cNvSpPr/>
      </dsp:nvSpPr>
      <dsp:spPr>
        <a:xfrm>
          <a:off x="243839" y="2438400"/>
          <a:ext cx="5608320" cy="45720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28.08.2023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48131"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
        <p:nvSpPr>
          <p:cNvPr id="4" name="Slayt Numarası Yer Tutucusu 3"/>
          <p:cNvSpPr>
            <a:spLocks noGrp="1"/>
          </p:cNvSpPr>
          <p:nvPr>
            <p:ph type="sldNum" sz="quarter" idx="5"/>
          </p:nvPr>
        </p:nvSpPr>
        <p:spPr/>
        <p:txBody>
          <a:bodyPr/>
          <a:lstStyle/>
          <a:p>
            <a:pPr>
              <a:defRPr/>
            </a:pPr>
            <a:fld id="{1C3D6423-6F22-48F7-80BE-EAE1D9324C10}" type="slidenum">
              <a:rPr lang="tr-TR" smtClean="0"/>
              <a:pPr>
                <a:defRPr/>
              </a:pPr>
              <a:t>5</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r>
              <a:rPr lang="tr-TR" smtClean="0">
                <a:cs typeface="Arial" charset="0"/>
              </a:rPr>
              <a:t>Çocuklar sırlarını en yakın arkadaşları ile paylaşmak isteyebilir;</a:t>
            </a:r>
          </a:p>
          <a:p>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tr-TR" smtClean="0"/>
              <a:t>Birçok aile için çocuğuyla cinsel konuları paylaşımda bulunmak güç bir durumdur.Kimi aileler çocukları ile bu konuyu hiç konuşmazken kimi aileler de çocuğun cinsel konulara ait sorularını “Aa ne kadar ayıp!”diye nitelemelerle çocuğu kınamakta ve suçlamaktadır. Neticede çocuk cinsel öğeler içeren konularda aileden yardım için geride duracaktır. Okul öncesi dönemde aileler çocuğun cinselliğe ait merakını giderirken detaya inmeden,cinsel organların değerli olduğu,vücutta birtakım fonksiyonlarının olduğu ve bu sayede kız-erkek,anne-baba gibi özelliklerinin oluştuğu anlatılmalıdır</a:t>
            </a:r>
          </a:p>
          <a:p>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1203"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
        <p:nvSpPr>
          <p:cNvPr id="4" name="Slayt Numarası Yer Tutucusu 3"/>
          <p:cNvSpPr>
            <a:spLocks noGrp="1"/>
          </p:cNvSpPr>
          <p:nvPr>
            <p:ph type="sldNum" sz="quarter" idx="5"/>
          </p:nvPr>
        </p:nvSpPr>
        <p:spPr/>
        <p:txBody>
          <a:bodyPr/>
          <a:lstStyle/>
          <a:p>
            <a:pPr>
              <a:defRPr/>
            </a:pPr>
            <a:fld id="{C9090662-645C-4679-A739-DC9F7F547FF0}" type="slidenum">
              <a:rPr lang="tr-TR" smtClean="0"/>
              <a:pPr>
                <a:defRPr/>
              </a:pPr>
              <a:t>28</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2227" name="Not Yer Tutucusu 2"/>
          <p:cNvSpPr>
            <a:spLocks noGrp="1"/>
          </p:cNvSpPr>
          <p:nvPr>
            <p:ph type="body" idx="1"/>
          </p:nvPr>
        </p:nvSpPr>
        <p:spPr bwMode="auto">
          <a:noFill/>
        </p:spPr>
        <p:txBody>
          <a:bodyPr wrap="square" numCol="1" anchor="t" anchorCtr="0" compatLnSpc="1">
            <a:prstTxWarp prst="textNoShape">
              <a:avLst/>
            </a:prstTxWarp>
          </a:bodyPr>
          <a:lstStyle/>
          <a:p>
            <a:endParaRPr lang="tr-TR" smtClean="0"/>
          </a:p>
        </p:txBody>
      </p:sp>
      <p:sp>
        <p:nvSpPr>
          <p:cNvPr id="4" name="Slayt Numarası Yer Tutucusu 3"/>
          <p:cNvSpPr>
            <a:spLocks noGrp="1"/>
          </p:cNvSpPr>
          <p:nvPr>
            <p:ph type="sldNum" sz="quarter" idx="5"/>
          </p:nvPr>
        </p:nvSpPr>
        <p:spPr/>
        <p:txBody>
          <a:bodyPr/>
          <a:lstStyle/>
          <a:p>
            <a:pPr>
              <a:defRPr/>
            </a:pPr>
            <a:fld id="{DDE49659-BE14-4B26-8195-4BB07B2B0C02}" type="slidenum">
              <a:rPr lang="tr-TR" smtClean="0"/>
              <a:pPr>
                <a:defRPr/>
              </a:pPr>
              <a:t>30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28.08.2023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28.08.2023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28.08.2023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28.08.2023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28.08.2023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28.08.2023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28.08.2023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hyperlink" Target="http://images.google.com/imgres?imgurl=http://www.maxandmaudes.com/images/products/2311.jpg&amp;imgrefurl=http://www.maxandmaudes.com/swimwear.htm&amp;h=214&amp;w=176&amp;sz=40&amp;hl=en&amp;start=1&amp;tbnid=uUmbP3mbU1ALvM:&amp;tbnh=106&amp;tbnw=87&amp;prev=/images?q=bathing+suit+for+kids&amp;svnum=10&amp;hl=en&amp;l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1569660"/>
          </a:xfrm>
          <a:prstGeom prst="rect">
            <a:avLst/>
          </a:prstGeom>
          <a:noFill/>
        </p:spPr>
        <p:txBody>
          <a:bodyPr wrap="square" rtlCol="0">
            <a:spAutoFit/>
          </a:bodyPr>
          <a:lstStyle/>
          <a:p>
            <a:pPr algn="ctr"/>
            <a:r>
              <a:rPr lang="tr-TR" sz="2400" b="1" dirty="0">
                <a:solidFill>
                  <a:srgbClr val="FF0000"/>
                </a:solidFill>
              </a:rPr>
              <a:t>İHMAL </a:t>
            </a:r>
          </a:p>
          <a:p>
            <a:pPr algn="ctr"/>
            <a:r>
              <a:rPr lang="tr-TR" sz="2400" b="1" dirty="0">
                <a:solidFill>
                  <a:srgbClr val="FF0000"/>
                </a:solidFill>
              </a:rPr>
              <a:t>İSTİSMARDAN</a:t>
            </a:r>
          </a:p>
          <a:p>
            <a:pPr algn="ctr"/>
            <a:r>
              <a:rPr lang="tr-TR" sz="2400" b="1" dirty="0">
                <a:solidFill>
                  <a:srgbClr val="FF0000"/>
                </a:solidFill>
              </a:rPr>
              <a:t>KORUNMA</a:t>
            </a:r>
          </a:p>
          <a:p>
            <a:pPr algn="ctr"/>
            <a:r>
              <a:rPr lang="tr-TR" sz="2400" b="1" dirty="0" smtClean="0">
                <a:solidFill>
                  <a:srgbClr val="FF0000"/>
                </a:solidFill>
              </a:rPr>
              <a:t>(</a:t>
            </a:r>
            <a:r>
              <a:rPr lang="tr-TR" sz="2400" b="1" dirty="0">
                <a:solidFill>
                  <a:srgbClr val="FF0000"/>
                </a:solidFill>
              </a:rPr>
              <a:t>VELİLERE YÖNELİK)</a:t>
            </a: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D:\Users\Hp\Desktop\image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2240" y="224341"/>
            <a:ext cx="1952625" cy="233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334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idx="4294967295"/>
          </p:nvPr>
        </p:nvSpPr>
        <p:spPr>
          <a:xfrm>
            <a:off x="468313" y="86916"/>
            <a:ext cx="8229600" cy="857250"/>
          </a:xfrm>
        </p:spPr>
        <p:txBody>
          <a:bodyPr>
            <a:normAutofit fontScale="90000"/>
          </a:bodyPr>
          <a:lstStyle/>
          <a:p>
            <a:r>
              <a:rPr lang="tr-TR" sz="4000" b="1" dirty="0" smtClean="0">
                <a:solidFill>
                  <a:srgbClr val="FF0000"/>
                </a:solidFill>
              </a:rPr>
              <a:t>Çocuklar yaşadıklarını neden anlatmak istemezler…</a:t>
            </a:r>
          </a:p>
        </p:txBody>
      </p:sp>
      <p:sp>
        <p:nvSpPr>
          <p:cNvPr id="23555" name="2 Metin Yer Tutucusu"/>
          <p:cNvSpPr>
            <a:spLocks noGrp="1"/>
          </p:cNvSpPr>
          <p:nvPr>
            <p:ph type="body" sz="half" idx="4294967295"/>
          </p:nvPr>
        </p:nvSpPr>
        <p:spPr>
          <a:xfrm>
            <a:off x="714348" y="1357304"/>
            <a:ext cx="7162800" cy="3132534"/>
          </a:xfrm>
        </p:spPr>
        <p:txBody>
          <a:bodyPr>
            <a:normAutofit fontScale="85000" lnSpcReduction="20000"/>
          </a:bodyPr>
          <a:lstStyle/>
          <a:p>
            <a:pPr>
              <a:lnSpc>
                <a:spcPct val="70000"/>
              </a:lnSpc>
            </a:pPr>
            <a:r>
              <a:rPr lang="tr-TR" sz="2800" dirty="0" smtClean="0">
                <a:cs typeface="Arial" charset="0"/>
              </a:rPr>
              <a:t>Kendilerine inanılmayacağından korkarlar. </a:t>
            </a:r>
          </a:p>
          <a:p>
            <a:pPr>
              <a:lnSpc>
                <a:spcPct val="70000"/>
              </a:lnSpc>
            </a:pPr>
            <a:endParaRPr lang="tr-TR" sz="1000" dirty="0" smtClean="0">
              <a:cs typeface="Arial" charset="0"/>
            </a:endParaRPr>
          </a:p>
          <a:p>
            <a:pPr>
              <a:lnSpc>
                <a:spcPct val="70000"/>
              </a:lnSpc>
            </a:pPr>
            <a:r>
              <a:rPr lang="tr-TR" sz="2800" dirty="0" smtClean="0">
                <a:cs typeface="Arial" charset="0"/>
              </a:rPr>
              <a:t>Başlarının belaya gireceğinden korkarlar. </a:t>
            </a:r>
          </a:p>
          <a:p>
            <a:pPr>
              <a:lnSpc>
                <a:spcPct val="70000"/>
              </a:lnSpc>
            </a:pPr>
            <a:endParaRPr lang="tr-TR" sz="1000" dirty="0" smtClean="0">
              <a:cs typeface="Arial" charset="0"/>
            </a:endParaRPr>
          </a:p>
          <a:p>
            <a:pPr>
              <a:lnSpc>
                <a:spcPct val="70000"/>
              </a:lnSpc>
            </a:pPr>
            <a:r>
              <a:rPr lang="tr-TR" sz="2800" dirty="0" smtClean="0">
                <a:cs typeface="Arial" charset="0"/>
              </a:rPr>
              <a:t>İstismarcının tehditlerinden korkarlar. </a:t>
            </a:r>
          </a:p>
          <a:p>
            <a:pPr>
              <a:lnSpc>
                <a:spcPct val="70000"/>
              </a:lnSpc>
            </a:pPr>
            <a:endParaRPr lang="tr-TR" sz="1000" dirty="0" smtClean="0">
              <a:cs typeface="Arial" charset="0"/>
            </a:endParaRPr>
          </a:p>
          <a:p>
            <a:pPr>
              <a:lnSpc>
                <a:spcPct val="70000"/>
              </a:lnSpc>
            </a:pPr>
            <a:r>
              <a:rPr lang="tr-TR" sz="2800" dirty="0" smtClean="0">
                <a:cs typeface="Arial" charset="0"/>
              </a:rPr>
              <a:t>İstismarcıyı korumak isteyebilir. </a:t>
            </a:r>
          </a:p>
          <a:p>
            <a:pPr eaLnBrk="1" hangingPunct="1">
              <a:lnSpc>
                <a:spcPct val="90000"/>
              </a:lnSpc>
            </a:pPr>
            <a:r>
              <a:rPr lang="tr-TR" sz="2800" dirty="0" smtClean="0">
                <a:cs typeface="Arial" charset="0"/>
              </a:rPr>
              <a:t>Nasıl anlatılacağını bilmeyebilirler. </a:t>
            </a:r>
          </a:p>
          <a:p>
            <a:pPr eaLnBrk="1" hangingPunct="1">
              <a:lnSpc>
                <a:spcPct val="90000"/>
              </a:lnSpc>
            </a:pPr>
            <a:r>
              <a:rPr lang="tr-TR" sz="2800" dirty="0" smtClean="0">
                <a:cs typeface="Arial" charset="0"/>
              </a:rPr>
              <a:t>Cinsel davranışların yanlış olduğunu bilmeyebilirler. </a:t>
            </a:r>
          </a:p>
          <a:p>
            <a:pPr eaLnBrk="1" hangingPunct="1">
              <a:lnSpc>
                <a:spcPct val="90000"/>
              </a:lnSpc>
            </a:pPr>
            <a:r>
              <a:rPr lang="tr-TR" sz="2800" dirty="0" smtClean="0">
                <a:cs typeface="Arial" charset="0"/>
              </a:rPr>
              <a:t>Büyüklerle cinsel konuları konuşmaktan utanırlar. </a:t>
            </a:r>
            <a:endParaRPr lang="tr-TR" sz="2800" dirty="0" smtClean="0"/>
          </a:p>
          <a:p>
            <a:pPr eaLnBrk="1" hangingPunct="1">
              <a:lnSpc>
                <a:spcPct val="90000"/>
              </a:lnSpc>
            </a:pPr>
            <a:endParaRPr lang="tr-TR" sz="2800" dirty="0" smtClean="0">
              <a:cs typeface="Arial" charset="0"/>
            </a:endParaRPr>
          </a:p>
          <a:p>
            <a:pPr>
              <a:lnSpc>
                <a:spcPct val="70000"/>
              </a:lnSpc>
            </a:pPr>
            <a:endParaRPr lang="tr-TR" sz="2800" dirty="0" smtClean="0">
              <a:cs typeface="Arial" charset="0"/>
            </a:endParaRPr>
          </a:p>
          <a:p>
            <a:pPr>
              <a:lnSpc>
                <a:spcPct val="70000"/>
              </a:lnSpc>
            </a:pPr>
            <a:endParaRPr lang="tr-TR" sz="2800" dirty="0" smtClean="0">
              <a:cs typeface="Arial" charset="0"/>
            </a:endParaRPr>
          </a:p>
          <a:p>
            <a:pPr>
              <a:lnSpc>
                <a:spcPct val="70000"/>
              </a:lnSpc>
            </a:pPr>
            <a:endParaRPr lang="tr-TR" sz="2800" dirty="0" smtClean="0">
              <a:cs typeface="Arial" charset="0"/>
            </a:endParaRPr>
          </a:p>
          <a:p>
            <a:pPr>
              <a:lnSpc>
                <a:spcPct val="70000"/>
              </a:lnSpc>
            </a:pPr>
            <a:endParaRPr lang="tr-TR" sz="2800" dirty="0" smtClean="0">
              <a:cs typeface="Arial" charset="0"/>
            </a:endParaRPr>
          </a:p>
        </p:txBody>
      </p:sp>
      <p:pic>
        <p:nvPicPr>
          <p:cNvPr id="23556" name="3 Resim" descr="slide0001_image004.jpg"/>
          <p:cNvPicPr>
            <a:picLocks noChangeAspect="1"/>
          </p:cNvPicPr>
          <p:nvPr/>
        </p:nvPicPr>
        <p:blipFill>
          <a:blip r:embed="rId2"/>
          <a:srcRect b="19118"/>
          <a:stretch>
            <a:fillRect/>
          </a:stretch>
        </p:blipFill>
        <p:spPr bwMode="auto">
          <a:xfrm rot="9454851" flipV="1">
            <a:off x="6442076" y="2677717"/>
            <a:ext cx="2136775" cy="983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Başlık"/>
          <p:cNvSpPr>
            <a:spLocks noGrp="1"/>
          </p:cNvSpPr>
          <p:nvPr>
            <p:ph type="title" idx="4294967295"/>
          </p:nvPr>
        </p:nvSpPr>
        <p:spPr/>
        <p:txBody>
          <a:bodyPr>
            <a:normAutofit fontScale="90000"/>
          </a:bodyPr>
          <a:lstStyle/>
          <a:p>
            <a:r>
              <a:rPr lang="tr-TR" sz="4000" b="1" dirty="0" smtClean="0">
                <a:solidFill>
                  <a:srgbClr val="FF0000"/>
                </a:solidFill>
              </a:rPr>
              <a:t>Çocuklar sonunda nasıl söylerler</a:t>
            </a:r>
            <a:r>
              <a:rPr lang="tr-TR" sz="4000" dirty="0" smtClean="0">
                <a:solidFill>
                  <a:srgbClr val="FF0000"/>
                </a:solidFill>
              </a:rPr>
              <a:t>…</a:t>
            </a:r>
          </a:p>
        </p:txBody>
      </p:sp>
      <p:sp>
        <p:nvSpPr>
          <p:cNvPr id="24579" name="4 Metin Yer Tutucusu"/>
          <p:cNvSpPr>
            <a:spLocks noGrp="1"/>
          </p:cNvSpPr>
          <p:nvPr>
            <p:ph type="body" sz="half" idx="4294967295"/>
          </p:nvPr>
        </p:nvSpPr>
        <p:spPr>
          <a:xfrm>
            <a:off x="503238" y="1383506"/>
            <a:ext cx="7848600" cy="2628900"/>
          </a:xfrm>
        </p:spPr>
        <p:txBody>
          <a:bodyPr/>
          <a:lstStyle/>
          <a:p>
            <a:pPr>
              <a:lnSpc>
                <a:spcPct val="80000"/>
              </a:lnSpc>
            </a:pPr>
            <a:r>
              <a:rPr lang="tr-TR" sz="2800" dirty="0" smtClean="0">
                <a:cs typeface="Arial" charset="0"/>
              </a:rPr>
              <a:t>Bilgi alırsa ve kendisine yapılanın doğru olmadığını fark ederse</a:t>
            </a:r>
          </a:p>
          <a:p>
            <a:pPr>
              <a:lnSpc>
                <a:spcPct val="80000"/>
              </a:lnSpc>
            </a:pPr>
            <a:r>
              <a:rPr lang="tr-TR" sz="2800" dirty="0" smtClean="0">
                <a:cs typeface="Arial" charset="0"/>
              </a:rPr>
              <a:t>Söylenmesi gerektiğini öğrenirse, </a:t>
            </a:r>
          </a:p>
          <a:p>
            <a:pPr>
              <a:lnSpc>
                <a:spcPct val="80000"/>
              </a:lnSpc>
            </a:pPr>
            <a:r>
              <a:rPr lang="tr-TR" sz="2800" dirty="0" smtClean="0">
                <a:cs typeface="Arial" charset="0"/>
              </a:rPr>
              <a:t>Yakın bulduğu biri ile sırrını paylaşırsa.</a:t>
            </a:r>
          </a:p>
        </p:txBody>
      </p:sp>
      <p:pic>
        <p:nvPicPr>
          <p:cNvPr id="24580" name="3 Resim" descr="slide0001_image004.jpg"/>
          <p:cNvPicPr>
            <a:picLocks noChangeAspect="1"/>
          </p:cNvPicPr>
          <p:nvPr/>
        </p:nvPicPr>
        <p:blipFill>
          <a:blip r:embed="rId3"/>
          <a:srcRect b="19118"/>
          <a:stretch>
            <a:fillRect/>
          </a:stretch>
        </p:blipFill>
        <p:spPr bwMode="auto">
          <a:xfrm rot="9836578" flipV="1">
            <a:off x="6080126" y="3368279"/>
            <a:ext cx="2136775" cy="983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Metin Yer Tutucusu"/>
          <p:cNvSpPr>
            <a:spLocks noGrp="1"/>
          </p:cNvSpPr>
          <p:nvPr>
            <p:ph type="body" idx="1"/>
          </p:nvPr>
        </p:nvSpPr>
        <p:spPr>
          <a:xfrm>
            <a:off x="530225" y="1401366"/>
            <a:ext cx="8229600" cy="3398044"/>
          </a:xfrm>
        </p:spPr>
        <p:txBody>
          <a:bodyPr/>
          <a:lstStyle/>
          <a:p>
            <a:pPr marL="0" indent="0" defTabSz="449263" eaLnBrk="1" hangingPunct="1">
              <a:buFont typeface="Wingdings" pitchFamily="2" charset="2"/>
              <a:buNone/>
            </a:pPr>
            <a:r>
              <a:rPr lang="tr-TR" smtClean="0"/>
              <a:t>        </a:t>
            </a:r>
            <a:endParaRPr lang="tr-TR" b="1" smtClean="0"/>
          </a:p>
        </p:txBody>
      </p:sp>
      <p:sp>
        <p:nvSpPr>
          <p:cNvPr id="25603" name="2 Metin Yer Tutucusu"/>
          <p:cNvSpPr>
            <a:spLocks/>
          </p:cNvSpPr>
          <p:nvPr/>
        </p:nvSpPr>
        <p:spPr bwMode="auto">
          <a:xfrm>
            <a:off x="457200" y="1401367"/>
            <a:ext cx="4040188" cy="478631"/>
          </a:xfrm>
          <a:prstGeom prst="rect">
            <a:avLst/>
          </a:prstGeom>
          <a:noFill/>
          <a:ln w="9525">
            <a:noFill/>
            <a:miter lim="800000"/>
            <a:headEnd/>
            <a:tailEnd/>
          </a:ln>
        </p:spPr>
        <p:txBody>
          <a:bodyPr lIns="90000" tIns="46800" rIns="90000" bIns="46800" anchor="b"/>
          <a:lstStyle/>
          <a:p>
            <a:pPr algn="ctr">
              <a:spcBef>
                <a:spcPct val="20000"/>
              </a:spcBef>
              <a:buClr>
                <a:schemeClr val="bg2"/>
              </a:buClr>
              <a:buSzPct val="75000"/>
              <a:buFont typeface="Wingdings" pitchFamily="2" charset="2"/>
              <a:buNone/>
            </a:pPr>
            <a:r>
              <a:rPr lang="tr-TR" sz="2200" b="1"/>
              <a:t>Doğru Bilinen Yanlışlar</a:t>
            </a:r>
          </a:p>
        </p:txBody>
      </p:sp>
      <p:sp>
        <p:nvSpPr>
          <p:cNvPr id="25604" name="4 Metin Yer Tutucusu"/>
          <p:cNvSpPr>
            <a:spLocks/>
          </p:cNvSpPr>
          <p:nvPr/>
        </p:nvSpPr>
        <p:spPr bwMode="auto">
          <a:xfrm>
            <a:off x="4611689" y="1403748"/>
            <a:ext cx="4041775" cy="478631"/>
          </a:xfrm>
          <a:prstGeom prst="rect">
            <a:avLst/>
          </a:prstGeom>
          <a:noFill/>
          <a:ln w="9525">
            <a:noFill/>
            <a:miter lim="800000"/>
            <a:headEnd/>
            <a:tailEnd/>
          </a:ln>
        </p:spPr>
        <p:txBody>
          <a:bodyPr lIns="90000" tIns="46800" rIns="90000" bIns="46800" anchor="b"/>
          <a:lstStyle/>
          <a:p>
            <a:pPr algn="ctr">
              <a:spcBef>
                <a:spcPct val="20000"/>
              </a:spcBef>
              <a:buClr>
                <a:schemeClr val="bg2"/>
              </a:buClr>
              <a:buSzPct val="75000"/>
              <a:buFont typeface="Wingdings" pitchFamily="2" charset="2"/>
              <a:buNone/>
            </a:pPr>
            <a:r>
              <a:rPr lang="tr-TR" sz="2200" b="1"/>
              <a:t>Doğrular</a:t>
            </a:r>
          </a:p>
        </p:txBody>
      </p:sp>
      <p:sp>
        <p:nvSpPr>
          <p:cNvPr id="4" name="3 İçerik Yer Tutucusu"/>
          <p:cNvSpPr>
            <a:spLocks/>
          </p:cNvSpPr>
          <p:nvPr/>
        </p:nvSpPr>
        <p:spPr bwMode="auto">
          <a:xfrm>
            <a:off x="-15875" y="2031206"/>
            <a:ext cx="4497388" cy="2052638"/>
          </a:xfrm>
          <a:prstGeom prst="rect">
            <a:avLst/>
          </a:prstGeom>
          <a:noFill/>
          <a:ln>
            <a:noFill/>
          </a:ln>
          <a:extLst/>
        </p:spPr>
        <p:txBody>
          <a:bodyPr lIns="90000" tIns="46800" rIns="90000" bIns="46800"/>
          <a:lstStyle/>
          <a:p>
            <a:pPr fontAlgn="auto">
              <a:spcBef>
                <a:spcPct val="20000"/>
              </a:spcBef>
              <a:spcAft>
                <a:spcPts val="0"/>
              </a:spcAft>
              <a:buClr>
                <a:schemeClr val="bg2"/>
              </a:buClr>
              <a:buSzPct val="75000"/>
              <a:defRPr/>
            </a:pPr>
            <a:r>
              <a:rPr lang="tr-TR" sz="1700" noProof="1"/>
              <a:t>Cinsel istismar yalnızca çocuğun hayal gücünün uydurmasıdır. Çocuklar hikayeler uydururlar</a:t>
            </a:r>
          </a:p>
          <a:p>
            <a:pPr marL="468313" indent="-468313" fontAlgn="auto">
              <a:spcBef>
                <a:spcPct val="20000"/>
              </a:spcBef>
              <a:spcAft>
                <a:spcPts val="0"/>
              </a:spcAft>
              <a:buClr>
                <a:schemeClr val="bg2"/>
              </a:buClr>
              <a:buSzPct val="75000"/>
              <a:buFont typeface="Wingdings" pitchFamily="2" charset="2"/>
              <a:buChar char="p"/>
              <a:defRPr/>
            </a:pPr>
            <a:endParaRPr lang="tr-TR" sz="1700" noProof="1"/>
          </a:p>
          <a:p>
            <a:pPr fontAlgn="auto">
              <a:spcBef>
                <a:spcPct val="20000"/>
              </a:spcBef>
              <a:spcAft>
                <a:spcPts val="0"/>
              </a:spcAft>
              <a:buClr>
                <a:schemeClr val="bg2"/>
              </a:buClr>
              <a:buSzPct val="75000"/>
              <a:defRPr/>
            </a:pPr>
            <a:r>
              <a:rPr lang="tr-TR" sz="1700" noProof="1"/>
              <a:t>Sadece çekici,tatlı,güzel,  açık giyinen çocuklar;onay bekleyen kendine güveni olamayan pasif;yaramaz çocuklar İstismara  maruz kalır</a:t>
            </a:r>
          </a:p>
          <a:p>
            <a:pPr marL="468313" indent="-468313" fontAlgn="auto">
              <a:spcBef>
                <a:spcPct val="20000"/>
              </a:spcBef>
              <a:spcAft>
                <a:spcPts val="0"/>
              </a:spcAft>
              <a:buClr>
                <a:schemeClr val="bg2"/>
              </a:buClr>
              <a:buSzPct val="75000"/>
              <a:buFont typeface="Wingdings" pitchFamily="2" charset="2"/>
              <a:buChar char="p"/>
              <a:defRPr/>
            </a:pPr>
            <a:endParaRPr lang="tr-TR" sz="1700" noProof="1"/>
          </a:p>
          <a:p>
            <a:pPr fontAlgn="auto">
              <a:spcBef>
                <a:spcPct val="20000"/>
              </a:spcBef>
              <a:spcAft>
                <a:spcPts val="0"/>
              </a:spcAft>
              <a:buClr>
                <a:schemeClr val="bg2"/>
              </a:buClr>
              <a:buSzPct val="75000"/>
              <a:defRPr/>
            </a:pPr>
            <a:endParaRPr lang="tr-TR" sz="1700" noProof="1"/>
          </a:p>
        </p:txBody>
      </p:sp>
      <p:sp>
        <p:nvSpPr>
          <p:cNvPr id="6" name="5 İçerik Yer Tutucusu"/>
          <p:cNvSpPr>
            <a:spLocks/>
          </p:cNvSpPr>
          <p:nvPr/>
        </p:nvSpPr>
        <p:spPr bwMode="auto">
          <a:xfrm>
            <a:off x="4462464" y="2041922"/>
            <a:ext cx="4498975" cy="3208734"/>
          </a:xfrm>
          <a:prstGeom prst="rect">
            <a:avLst/>
          </a:prstGeom>
          <a:noFill/>
          <a:ln w="9525">
            <a:noFill/>
            <a:miter lim="800000"/>
            <a:headEnd/>
            <a:tailEnd/>
          </a:ln>
        </p:spPr>
        <p:txBody>
          <a:bodyPr lIns="90000" tIns="46800" rIns="90000" bIns="46800"/>
          <a:lstStyle/>
          <a:p>
            <a:pPr marL="468313" indent="-468313">
              <a:spcBef>
                <a:spcPct val="20000"/>
              </a:spcBef>
              <a:buClr>
                <a:schemeClr val="bg2"/>
              </a:buClr>
              <a:buSzPct val="75000"/>
              <a:buFont typeface="Wingdings" pitchFamily="2" charset="2"/>
              <a:buChar char="p"/>
            </a:pPr>
            <a:r>
              <a:rPr lang="tr-TR" sz="1700" dirty="0"/>
              <a:t>Çocuklar istismar hakkında yalan söylemezler. Bu konuda hikaye uyduranlara çok az rastlanır.</a:t>
            </a:r>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r>
              <a:rPr lang="tr-TR" sz="1700" dirty="0"/>
              <a:t>Çocukların görünüşü yada davranışı istismara sebep olmaz. Anlamını dahi bilmedikleri olayları provoke etmekten dolayı çocuklar asla suçlanamazlar</a:t>
            </a:r>
          </a:p>
          <a:p>
            <a:pPr marL="468313" indent="-468313">
              <a:spcBef>
                <a:spcPct val="20000"/>
              </a:spcBef>
              <a:buClr>
                <a:schemeClr val="bg2"/>
              </a:buClr>
              <a:buSzPct val="75000"/>
              <a:buFont typeface="Wingdings" pitchFamily="2" charset="2"/>
              <a:buChar char="p"/>
            </a:pPr>
            <a:endParaRPr lang="tr-TR" sz="1700" dirty="0"/>
          </a:p>
        </p:txBody>
      </p:sp>
      <p:sp>
        <p:nvSpPr>
          <p:cNvPr id="25607" name="Rectangle 2"/>
          <p:cNvSpPr>
            <a:spLocks noChangeArrowheads="1"/>
          </p:cNvSpPr>
          <p:nvPr/>
        </p:nvSpPr>
        <p:spPr bwMode="auto">
          <a:xfrm>
            <a:off x="457200" y="205979"/>
            <a:ext cx="8229600" cy="857250"/>
          </a:xfrm>
          <a:prstGeom prst="rect">
            <a:avLst/>
          </a:prstGeom>
          <a:noFill/>
          <a:ln w="9525">
            <a:noFill/>
            <a:miter lim="800000"/>
            <a:headEnd/>
            <a:tailEnd/>
          </a:ln>
        </p:spPr>
        <p:txBody>
          <a:bodyPr anchor="ctr"/>
          <a:lstStyle/>
          <a:p>
            <a:pPr algn="ctr" eaLnBrk="0" hangingPunct="0"/>
            <a:r>
              <a:rPr lang="tr-TR" sz="4000" b="1">
                <a:solidFill>
                  <a:srgbClr val="FF0000"/>
                </a:solidFill>
                <a:latin typeface="Calibri" pitchFamily="34" charset="0"/>
              </a:rPr>
              <a:t>Cinsel İstismar İle İlgili </a:t>
            </a:r>
            <a:br>
              <a:rPr lang="tr-TR" sz="4000" b="1">
                <a:solidFill>
                  <a:srgbClr val="FF0000"/>
                </a:solidFill>
                <a:latin typeface="Calibri" pitchFamily="34" charset="0"/>
              </a:rPr>
            </a:br>
            <a:r>
              <a:rPr lang="tr-TR" sz="4000" b="1">
                <a:solidFill>
                  <a:srgbClr val="FF0000"/>
                </a:solidFill>
                <a:latin typeface="Calibri" pitchFamily="34" charset="0"/>
              </a:rPr>
              <a:t>Doğru Bilinen Yanlışlar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Metin Yer Tutucusu"/>
          <p:cNvSpPr>
            <a:spLocks noGrp="1"/>
          </p:cNvSpPr>
          <p:nvPr>
            <p:ph type="body" idx="1"/>
          </p:nvPr>
        </p:nvSpPr>
        <p:spPr/>
        <p:txBody>
          <a:bodyPr/>
          <a:lstStyle/>
          <a:p>
            <a:pPr marL="0" indent="0" defTabSz="449263" eaLnBrk="1" hangingPunct="1">
              <a:buFont typeface="Wingdings" pitchFamily="2" charset="2"/>
              <a:buNone/>
            </a:pPr>
            <a:r>
              <a:rPr lang="tr-TR" smtClean="0"/>
              <a:t>          </a:t>
            </a:r>
            <a:endParaRPr lang="tr-TR" b="1" smtClean="0"/>
          </a:p>
        </p:txBody>
      </p:sp>
      <p:sp>
        <p:nvSpPr>
          <p:cNvPr id="26627" name="4 Metin Yer Tutucusu"/>
          <p:cNvSpPr>
            <a:spLocks/>
          </p:cNvSpPr>
          <p:nvPr/>
        </p:nvSpPr>
        <p:spPr bwMode="auto">
          <a:xfrm>
            <a:off x="4645026" y="1151335"/>
            <a:ext cx="4041775" cy="479822"/>
          </a:xfrm>
          <a:prstGeom prst="rect">
            <a:avLst/>
          </a:prstGeom>
          <a:noFill/>
          <a:ln w="9525">
            <a:noFill/>
            <a:miter lim="800000"/>
            <a:headEnd/>
            <a:tailEnd/>
          </a:ln>
        </p:spPr>
        <p:txBody>
          <a:bodyPr lIns="90000" tIns="46800" rIns="90000" bIns="46800" anchor="b"/>
          <a:lstStyle/>
          <a:p>
            <a:pPr>
              <a:spcBef>
                <a:spcPct val="20000"/>
              </a:spcBef>
              <a:buClr>
                <a:schemeClr val="bg2"/>
              </a:buClr>
              <a:buSzPct val="75000"/>
              <a:buFont typeface="Wingdings" pitchFamily="2" charset="2"/>
              <a:buNone/>
            </a:pPr>
            <a:r>
              <a:rPr lang="tr-TR" sz="2300" b="1"/>
              <a:t>           Doğrular</a:t>
            </a:r>
          </a:p>
        </p:txBody>
      </p:sp>
      <p:sp>
        <p:nvSpPr>
          <p:cNvPr id="26628" name="2 Metin Yer Tutucusu"/>
          <p:cNvSpPr>
            <a:spLocks/>
          </p:cNvSpPr>
          <p:nvPr/>
        </p:nvSpPr>
        <p:spPr bwMode="auto">
          <a:xfrm>
            <a:off x="457200" y="1151335"/>
            <a:ext cx="4040188" cy="479822"/>
          </a:xfrm>
          <a:prstGeom prst="rect">
            <a:avLst/>
          </a:prstGeom>
          <a:noFill/>
          <a:ln w="9525">
            <a:noFill/>
            <a:miter lim="800000"/>
            <a:headEnd/>
            <a:tailEnd/>
          </a:ln>
        </p:spPr>
        <p:txBody>
          <a:bodyPr lIns="90000" tIns="46800" rIns="90000" bIns="46800" anchor="b"/>
          <a:lstStyle/>
          <a:p>
            <a:pPr>
              <a:spcBef>
                <a:spcPct val="20000"/>
              </a:spcBef>
              <a:buClr>
                <a:schemeClr val="bg2"/>
              </a:buClr>
              <a:buSzPct val="75000"/>
              <a:buFont typeface="Wingdings" pitchFamily="2" charset="2"/>
              <a:buNone/>
            </a:pPr>
            <a:r>
              <a:rPr lang="tr-TR" sz="2200" b="1"/>
              <a:t>          Doğru Bilinen Yanlışlar</a:t>
            </a:r>
          </a:p>
        </p:txBody>
      </p:sp>
      <p:sp>
        <p:nvSpPr>
          <p:cNvPr id="4" name="3 İçerik Yer Tutucusu"/>
          <p:cNvSpPr>
            <a:spLocks/>
          </p:cNvSpPr>
          <p:nvPr/>
        </p:nvSpPr>
        <p:spPr bwMode="auto">
          <a:xfrm>
            <a:off x="323850" y="1869281"/>
            <a:ext cx="4173538" cy="2725341"/>
          </a:xfrm>
          <a:prstGeom prst="rect">
            <a:avLst/>
          </a:prstGeom>
          <a:noFill/>
          <a:ln w="9525">
            <a:noFill/>
            <a:miter lim="800000"/>
            <a:headEnd/>
            <a:tailEnd/>
          </a:ln>
        </p:spPr>
        <p:txBody>
          <a:bodyPr lIns="90000" tIns="46800" rIns="90000" bIns="46800"/>
          <a:lstStyle/>
          <a:p>
            <a:pPr marL="468313" indent="-468313">
              <a:spcBef>
                <a:spcPct val="20000"/>
              </a:spcBef>
              <a:buClr>
                <a:schemeClr val="bg2"/>
              </a:buClr>
              <a:buSzPct val="75000"/>
              <a:buFont typeface="Wingdings" pitchFamily="2" charset="2"/>
              <a:buChar char="p"/>
            </a:pPr>
            <a:r>
              <a:rPr lang="tr-TR" sz="1700" dirty="0"/>
              <a:t>Genellikle tehlikeli yerler, özellikle karanlık bastıktan sonra, parklar, umumi tuvaletler ve boş sokaklardır.</a:t>
            </a:r>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r>
              <a:rPr lang="tr-TR" sz="1700" dirty="0"/>
              <a:t>Çocuk; cinsel istismarı  büyüyünce unutur. Fazla kurcalanmamalı.</a:t>
            </a:r>
          </a:p>
          <a:p>
            <a:pPr marL="468313" indent="-468313">
              <a:spcBef>
                <a:spcPct val="20000"/>
              </a:spcBef>
              <a:buClr>
                <a:schemeClr val="bg2"/>
              </a:buClr>
              <a:buSzPct val="75000"/>
              <a:buFont typeface="Wingdings" pitchFamily="2" charset="2"/>
              <a:buChar char="p"/>
            </a:pPr>
            <a:endParaRPr lang="tr-TR" sz="1700" dirty="0"/>
          </a:p>
        </p:txBody>
      </p:sp>
      <p:sp>
        <p:nvSpPr>
          <p:cNvPr id="6" name="5 İçerik Yer Tutucusu"/>
          <p:cNvSpPr>
            <a:spLocks/>
          </p:cNvSpPr>
          <p:nvPr/>
        </p:nvSpPr>
        <p:spPr bwMode="auto">
          <a:xfrm>
            <a:off x="4645026" y="1869282"/>
            <a:ext cx="4498975" cy="1999060"/>
          </a:xfrm>
          <a:prstGeom prst="rect">
            <a:avLst/>
          </a:prstGeom>
          <a:noFill/>
          <a:ln w="9525">
            <a:noFill/>
            <a:miter lim="800000"/>
            <a:headEnd/>
            <a:tailEnd/>
          </a:ln>
        </p:spPr>
        <p:txBody>
          <a:bodyPr lIns="90000" tIns="46800" rIns="90000" bIns="46800"/>
          <a:lstStyle/>
          <a:p>
            <a:pPr marL="468313" indent="-468313">
              <a:spcBef>
                <a:spcPct val="20000"/>
              </a:spcBef>
              <a:buClr>
                <a:schemeClr val="bg2"/>
              </a:buClr>
              <a:buSzPct val="75000"/>
              <a:buFont typeface="Wingdings" pitchFamily="2" charset="2"/>
              <a:buChar char="p"/>
            </a:pPr>
            <a:r>
              <a:rPr lang="tr-TR" sz="1700" dirty="0"/>
              <a:t>İstismarcının tercih ettiği yerler genellikle çocuğun tanıdığı, bildiği yerledir: Okul ve çevresi, evle okul arasındaki yol, bir arkadaş yada akrabanın evi, çocuğun kendi evidir.</a:t>
            </a:r>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r>
              <a:rPr lang="tr-TR" sz="1700" dirty="0"/>
              <a:t>Çocuklar </a:t>
            </a:r>
            <a:r>
              <a:rPr lang="tr-TR" sz="1700" dirty="0" smtClean="0"/>
              <a:t>cinsel istismarı </a:t>
            </a:r>
            <a:r>
              <a:rPr lang="tr-TR" sz="1700" dirty="0"/>
              <a:t>asla unutmazlar…  </a:t>
            </a:r>
          </a:p>
          <a:p>
            <a:pPr marL="468313" indent="-468313">
              <a:spcBef>
                <a:spcPct val="20000"/>
              </a:spcBef>
              <a:buClr>
                <a:schemeClr val="bg2"/>
              </a:buClr>
              <a:buSzPct val="75000"/>
              <a:buFont typeface="Wingdings" pitchFamily="2" charset="2"/>
              <a:buChar char="p"/>
            </a:pPr>
            <a:endParaRPr lang="tr-TR" sz="1700" dirty="0"/>
          </a:p>
        </p:txBody>
      </p:sp>
      <p:pic>
        <p:nvPicPr>
          <p:cNvPr id="26631" name="3 Resim" descr="slide0001_image004.jpg"/>
          <p:cNvPicPr>
            <a:picLocks noChangeAspect="1"/>
          </p:cNvPicPr>
          <p:nvPr/>
        </p:nvPicPr>
        <p:blipFill>
          <a:blip r:embed="rId2"/>
          <a:srcRect b="19118"/>
          <a:stretch>
            <a:fillRect/>
          </a:stretch>
        </p:blipFill>
        <p:spPr bwMode="auto">
          <a:xfrm rot="10800000" flipV="1">
            <a:off x="6786578" y="3929072"/>
            <a:ext cx="2136775" cy="983456"/>
          </a:xfrm>
          <a:prstGeom prst="rect">
            <a:avLst/>
          </a:prstGeom>
          <a:noFill/>
          <a:ln w="9525">
            <a:noFill/>
            <a:miter lim="800000"/>
            <a:headEnd/>
            <a:tailEnd/>
          </a:ln>
        </p:spPr>
      </p:pic>
      <p:sp>
        <p:nvSpPr>
          <p:cNvPr id="26632" name="Rectangle 2"/>
          <p:cNvSpPr>
            <a:spLocks noChangeArrowheads="1"/>
          </p:cNvSpPr>
          <p:nvPr/>
        </p:nvSpPr>
        <p:spPr bwMode="auto">
          <a:xfrm>
            <a:off x="457200" y="205979"/>
            <a:ext cx="8229600" cy="857250"/>
          </a:xfrm>
          <a:prstGeom prst="rect">
            <a:avLst/>
          </a:prstGeom>
          <a:noFill/>
          <a:ln w="9525">
            <a:noFill/>
            <a:miter lim="800000"/>
            <a:headEnd/>
            <a:tailEnd/>
          </a:ln>
        </p:spPr>
        <p:txBody>
          <a:bodyPr anchor="ctr"/>
          <a:lstStyle/>
          <a:p>
            <a:pPr algn="ctr" eaLnBrk="0" hangingPunct="0"/>
            <a:r>
              <a:rPr lang="tr-TR" sz="4000" b="1">
                <a:solidFill>
                  <a:srgbClr val="FF0000"/>
                </a:solidFill>
                <a:latin typeface="Calibri" pitchFamily="34" charset="0"/>
              </a:rPr>
              <a:t>Cinsel İstismar İle İlgili </a:t>
            </a:r>
            <a:br>
              <a:rPr lang="tr-TR" sz="4000" b="1">
                <a:solidFill>
                  <a:srgbClr val="FF0000"/>
                </a:solidFill>
                <a:latin typeface="Calibri" pitchFamily="34" charset="0"/>
              </a:rPr>
            </a:br>
            <a:r>
              <a:rPr lang="tr-TR" sz="4000" b="1">
                <a:solidFill>
                  <a:srgbClr val="FF0000"/>
                </a:solidFill>
                <a:latin typeface="Calibri" pitchFamily="34" charset="0"/>
              </a:rPr>
              <a:t>Doğru Bilinen Yanlışlar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1" y="205979"/>
            <a:ext cx="8435975" cy="857250"/>
          </a:xfrm>
        </p:spPr>
        <p:txBody>
          <a:bodyPr rtlCol="0">
            <a:normAutofit fontScale="90000"/>
          </a:bodyPr>
          <a:lstStyle/>
          <a:p>
            <a:pPr eaLnBrk="1" fontAlgn="auto" hangingPunct="1">
              <a:spcAft>
                <a:spcPts val="0"/>
              </a:spcAft>
              <a:defRPr/>
            </a:pPr>
            <a:r>
              <a:rPr lang="tr-TR" b="1" dirty="0" smtClean="0">
                <a:solidFill>
                  <a:srgbClr val="FF0000"/>
                </a:solidFill>
              </a:rPr>
              <a:t>Cinsel İstismar İle İlgili </a:t>
            </a:r>
            <a:br>
              <a:rPr lang="tr-TR" b="1" dirty="0" smtClean="0">
                <a:solidFill>
                  <a:srgbClr val="FF0000"/>
                </a:solidFill>
              </a:rPr>
            </a:br>
            <a:r>
              <a:rPr lang="tr-TR" b="1" dirty="0" smtClean="0">
                <a:solidFill>
                  <a:srgbClr val="FF0000"/>
                </a:solidFill>
              </a:rPr>
              <a:t>Doğru Bilinen Yanlışlar</a:t>
            </a:r>
          </a:p>
        </p:txBody>
      </p:sp>
      <p:sp>
        <p:nvSpPr>
          <p:cNvPr id="27651" name="2 Metin Yer Tutucusu"/>
          <p:cNvSpPr>
            <a:spLocks noGrp="1"/>
          </p:cNvSpPr>
          <p:nvPr>
            <p:ph type="body" idx="1"/>
          </p:nvPr>
        </p:nvSpPr>
        <p:spPr/>
        <p:txBody>
          <a:bodyPr/>
          <a:lstStyle/>
          <a:p>
            <a:pPr marL="0" indent="0" defTabSz="449263" eaLnBrk="1" hangingPunct="1">
              <a:buFont typeface="Wingdings" pitchFamily="2" charset="2"/>
              <a:buNone/>
            </a:pPr>
            <a:r>
              <a:rPr lang="tr-TR" smtClean="0"/>
              <a:t>          </a:t>
            </a:r>
            <a:endParaRPr lang="tr-TR" b="1" smtClean="0"/>
          </a:p>
        </p:txBody>
      </p:sp>
      <p:sp>
        <p:nvSpPr>
          <p:cNvPr id="27652" name="4 Metin Yer Tutucusu"/>
          <p:cNvSpPr>
            <a:spLocks/>
          </p:cNvSpPr>
          <p:nvPr/>
        </p:nvSpPr>
        <p:spPr bwMode="auto">
          <a:xfrm>
            <a:off x="4645026" y="1151335"/>
            <a:ext cx="4041775" cy="479822"/>
          </a:xfrm>
          <a:prstGeom prst="rect">
            <a:avLst/>
          </a:prstGeom>
          <a:noFill/>
          <a:ln w="9525">
            <a:noFill/>
            <a:miter lim="800000"/>
            <a:headEnd/>
            <a:tailEnd/>
          </a:ln>
        </p:spPr>
        <p:txBody>
          <a:bodyPr lIns="90000" tIns="46800" rIns="90000" bIns="46800" anchor="b"/>
          <a:lstStyle/>
          <a:p>
            <a:pPr>
              <a:spcBef>
                <a:spcPct val="20000"/>
              </a:spcBef>
              <a:buClr>
                <a:schemeClr val="bg2"/>
              </a:buClr>
              <a:buSzPct val="75000"/>
              <a:buFont typeface="Wingdings" pitchFamily="2" charset="2"/>
              <a:buNone/>
            </a:pPr>
            <a:r>
              <a:rPr lang="tr-TR" sz="2300" b="1"/>
              <a:t>           Doğrular</a:t>
            </a:r>
          </a:p>
        </p:txBody>
      </p:sp>
      <p:sp>
        <p:nvSpPr>
          <p:cNvPr id="4" name="3 İçerik Yer Tutucusu"/>
          <p:cNvSpPr>
            <a:spLocks/>
          </p:cNvSpPr>
          <p:nvPr/>
        </p:nvSpPr>
        <p:spPr bwMode="auto">
          <a:xfrm>
            <a:off x="0" y="1815704"/>
            <a:ext cx="4497388" cy="2755106"/>
          </a:xfrm>
          <a:prstGeom prst="rect">
            <a:avLst/>
          </a:prstGeom>
          <a:noFill/>
          <a:ln w="9525">
            <a:noFill/>
            <a:miter lim="800000"/>
            <a:headEnd/>
            <a:tailEnd/>
          </a:ln>
        </p:spPr>
        <p:txBody>
          <a:bodyPr lIns="90000" tIns="46800" rIns="90000" bIns="46800"/>
          <a:lstStyle/>
          <a:p>
            <a:pPr marL="468313" indent="-468313">
              <a:spcBef>
                <a:spcPct val="20000"/>
              </a:spcBef>
              <a:buClr>
                <a:schemeClr val="bg2"/>
              </a:buClr>
              <a:buSzPct val="75000"/>
              <a:buFont typeface="Wingdings" pitchFamily="2" charset="2"/>
              <a:buChar char="p"/>
            </a:pPr>
            <a:r>
              <a:rPr lang="tr-TR" sz="1700" dirty="0"/>
              <a:t>Çocuklar kötü görünümlü, yabancı kişilerden uzak durmalı çünkü onlar istismarcı kişilerdir.</a:t>
            </a:r>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endParaRPr lang="tr-TR" sz="1700" dirty="0"/>
          </a:p>
          <a:p>
            <a:pPr marL="468313" indent="-468313">
              <a:spcBef>
                <a:spcPct val="20000"/>
              </a:spcBef>
              <a:buClr>
                <a:schemeClr val="bg2"/>
              </a:buClr>
              <a:buSzPct val="75000"/>
              <a:buFont typeface="Wingdings" pitchFamily="2" charset="2"/>
              <a:buChar char="p"/>
            </a:pPr>
            <a:r>
              <a:rPr lang="tr-TR" sz="1700" dirty="0"/>
              <a:t>Cinsel istismar vakaları her yerde yaşanmaz, bazı kültürlerde, ülkelerde yaşanır.</a:t>
            </a:r>
          </a:p>
        </p:txBody>
      </p:sp>
      <p:sp>
        <p:nvSpPr>
          <p:cNvPr id="6" name="5 İçerik Yer Tutucusu"/>
          <p:cNvSpPr>
            <a:spLocks/>
          </p:cNvSpPr>
          <p:nvPr/>
        </p:nvSpPr>
        <p:spPr bwMode="auto">
          <a:xfrm>
            <a:off x="4497388" y="1815704"/>
            <a:ext cx="4646612" cy="2778919"/>
          </a:xfrm>
          <a:prstGeom prst="rect">
            <a:avLst/>
          </a:prstGeom>
          <a:noFill/>
          <a:ln w="9525">
            <a:noFill/>
            <a:miter lim="800000"/>
            <a:headEnd/>
            <a:tailEnd/>
          </a:ln>
        </p:spPr>
        <p:txBody>
          <a:bodyPr lIns="90000" tIns="46800" rIns="90000" bIns="46800"/>
          <a:lstStyle/>
          <a:p>
            <a:pPr marL="468313" indent="-468313">
              <a:spcBef>
                <a:spcPct val="20000"/>
              </a:spcBef>
              <a:buClr>
                <a:schemeClr val="bg2"/>
              </a:buClr>
              <a:buSzPct val="75000"/>
              <a:buFont typeface="Wingdings" pitchFamily="2" charset="2"/>
              <a:buChar char="p"/>
            </a:pPr>
            <a:r>
              <a:rPr lang="tr-TR" sz="1700" noProof="1"/>
              <a:t>Olguların %80-95’inde istismarcı çocuğun tanıdığı,normal görünüşlü biridir.Genellikle 20-45 yaş arası evli sosyal hayatı olan şüphe çekmeyen bir aile babasıdır.</a:t>
            </a:r>
          </a:p>
          <a:p>
            <a:pPr marL="468313" indent="-468313">
              <a:spcBef>
                <a:spcPct val="20000"/>
              </a:spcBef>
              <a:buClr>
                <a:schemeClr val="bg2"/>
              </a:buClr>
              <a:buSzPct val="75000"/>
              <a:buFont typeface="Wingdings" pitchFamily="2" charset="2"/>
              <a:buChar char="p"/>
            </a:pPr>
            <a:endParaRPr lang="tr-TR" sz="1700" noProof="1"/>
          </a:p>
          <a:p>
            <a:pPr marL="468313" indent="-468313">
              <a:spcBef>
                <a:spcPct val="20000"/>
              </a:spcBef>
              <a:buClr>
                <a:schemeClr val="bg2"/>
              </a:buClr>
              <a:buSzPct val="75000"/>
              <a:buFont typeface="Wingdings" pitchFamily="2" charset="2"/>
              <a:buChar char="p"/>
            </a:pPr>
            <a:r>
              <a:rPr lang="tr-TR" sz="1700" noProof="1"/>
              <a:t>Cinsel istismara her kültürde,her ülkede ve her sosyo-ekonomik grupta rastlanmaktadır.</a:t>
            </a:r>
          </a:p>
        </p:txBody>
      </p:sp>
      <p:pic>
        <p:nvPicPr>
          <p:cNvPr id="27655" name="3 Resim" descr="slide0001_image004.jpg"/>
          <p:cNvPicPr>
            <a:picLocks noChangeAspect="1"/>
          </p:cNvPicPr>
          <p:nvPr/>
        </p:nvPicPr>
        <p:blipFill>
          <a:blip r:embed="rId2"/>
          <a:srcRect b="19118"/>
          <a:stretch>
            <a:fillRect/>
          </a:stretch>
        </p:blipFill>
        <p:spPr bwMode="auto">
          <a:xfrm rot="10413856" flipV="1">
            <a:off x="6940551" y="4073129"/>
            <a:ext cx="2136775" cy="983456"/>
          </a:xfrm>
          <a:prstGeom prst="rect">
            <a:avLst/>
          </a:prstGeom>
          <a:noFill/>
          <a:ln w="9525">
            <a:noFill/>
            <a:miter lim="800000"/>
            <a:headEnd/>
            <a:tailEnd/>
          </a:ln>
        </p:spPr>
      </p:pic>
      <p:sp>
        <p:nvSpPr>
          <p:cNvPr id="27656" name="2 Metin Yer Tutucusu"/>
          <p:cNvSpPr>
            <a:spLocks/>
          </p:cNvSpPr>
          <p:nvPr/>
        </p:nvSpPr>
        <p:spPr bwMode="auto">
          <a:xfrm>
            <a:off x="457200" y="1143001"/>
            <a:ext cx="4040188" cy="479822"/>
          </a:xfrm>
          <a:prstGeom prst="rect">
            <a:avLst/>
          </a:prstGeom>
          <a:noFill/>
          <a:ln w="9525">
            <a:noFill/>
            <a:miter lim="800000"/>
            <a:headEnd/>
            <a:tailEnd/>
          </a:ln>
        </p:spPr>
        <p:txBody>
          <a:bodyPr lIns="90000" tIns="46800" rIns="90000" bIns="46800" anchor="b"/>
          <a:lstStyle/>
          <a:p>
            <a:pPr algn="ctr">
              <a:spcBef>
                <a:spcPct val="20000"/>
              </a:spcBef>
              <a:buClr>
                <a:schemeClr val="bg2"/>
              </a:buClr>
              <a:buSzPct val="75000"/>
              <a:buFont typeface="Wingdings" pitchFamily="2" charset="2"/>
              <a:buNone/>
            </a:pPr>
            <a:r>
              <a:rPr lang="tr-TR" sz="2200" b="1"/>
              <a:t>Doğru Bilinen Yanlışlar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p:cNvSpPr>
            <a:spLocks noGrp="1"/>
          </p:cNvSpPr>
          <p:nvPr>
            <p:ph idx="4294967295"/>
          </p:nvPr>
        </p:nvSpPr>
        <p:spPr>
          <a:xfrm>
            <a:off x="457200" y="171451"/>
            <a:ext cx="8229600" cy="4423172"/>
          </a:xfrm>
        </p:spPr>
        <p:txBody>
          <a:bodyPr anchor="ctr"/>
          <a:lstStyle/>
          <a:p>
            <a:pPr algn="ctr" eaLnBrk="1" hangingPunct="1">
              <a:buFont typeface="Arial" charset="0"/>
              <a:buNone/>
            </a:pPr>
            <a:r>
              <a:rPr lang="tr-TR" b="1" smtClean="0">
                <a:solidFill>
                  <a:srgbClr val="FF0000"/>
                </a:solidFill>
              </a:rPr>
              <a:t>Çocuklarımızı cinsel istismardan korumak için nasıl güçlendirebiliriz?</a:t>
            </a:r>
            <a:endParaRPr lang="tr-TR" smtClean="0">
              <a:solidFill>
                <a:srgbClr val="FF0000"/>
              </a:solidFill>
            </a:endParaRPr>
          </a:p>
        </p:txBody>
      </p:sp>
      <p:pic>
        <p:nvPicPr>
          <p:cNvPr id="28675" name="3 Resim" descr="slide0001_image004.jpg"/>
          <p:cNvPicPr>
            <a:picLocks noChangeAspect="1"/>
          </p:cNvPicPr>
          <p:nvPr/>
        </p:nvPicPr>
        <p:blipFill>
          <a:blip r:embed="rId2"/>
          <a:srcRect b="19118"/>
          <a:stretch>
            <a:fillRect/>
          </a:stretch>
        </p:blipFill>
        <p:spPr bwMode="auto">
          <a:xfrm rot="10413856" flipV="1">
            <a:off x="5994401" y="3283744"/>
            <a:ext cx="3044825" cy="1541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457200" y="205979"/>
            <a:ext cx="8686800" cy="857250"/>
          </a:xfrm>
        </p:spPr>
        <p:txBody>
          <a:bodyPr>
            <a:normAutofit fontScale="90000"/>
          </a:bodyPr>
          <a:lstStyle/>
          <a:p>
            <a:pPr eaLnBrk="1" hangingPunct="1"/>
            <a:r>
              <a:rPr lang="tr-TR" b="1" smtClean="0">
                <a:solidFill>
                  <a:srgbClr val="FF0000"/>
                </a:solidFill>
              </a:rPr>
              <a:t>1.</a:t>
            </a:r>
            <a:r>
              <a:rPr lang="tr-TR" b="1" smtClean="0"/>
              <a:t> </a:t>
            </a:r>
            <a:r>
              <a:rPr lang="tr-TR" sz="4000" b="1" smtClean="0">
                <a:solidFill>
                  <a:srgbClr val="FF0000"/>
                </a:solidFill>
              </a:rPr>
              <a:t>Cinsellik konusunda çocuklarınızı  bilgilendirin.</a:t>
            </a:r>
          </a:p>
        </p:txBody>
      </p:sp>
      <p:sp>
        <p:nvSpPr>
          <p:cNvPr id="23555" name="Rectangle 3"/>
          <p:cNvSpPr>
            <a:spLocks noGrp="1" noChangeArrowheads="1"/>
          </p:cNvSpPr>
          <p:nvPr>
            <p:ph type="body" idx="4294967295"/>
          </p:nvPr>
        </p:nvSpPr>
        <p:spPr>
          <a:xfrm>
            <a:off x="428596" y="1643056"/>
            <a:ext cx="8305800" cy="2556272"/>
          </a:xfrm>
        </p:spPr>
        <p:txBody>
          <a:bodyPr>
            <a:normAutofit fontScale="92500"/>
          </a:bodyPr>
          <a:lstStyle/>
          <a:p>
            <a:pPr eaLnBrk="1" hangingPunct="1">
              <a:lnSpc>
                <a:spcPct val="90000"/>
              </a:lnSpc>
              <a:defRPr/>
            </a:pPr>
            <a:r>
              <a:rPr lang="tr-TR" dirty="0" smtClean="0"/>
              <a:t>Çocuğun muhtemel tacizlere karşı korunabilmesi için sağlıklı bir cinsel bilgiye ve aile içerisinde şartsız sevgiye ihtiyacı vardır.</a:t>
            </a:r>
          </a:p>
          <a:p>
            <a:pPr eaLnBrk="1" hangingPunct="1">
              <a:lnSpc>
                <a:spcPct val="90000"/>
              </a:lnSpc>
              <a:defRPr/>
            </a:pPr>
            <a:r>
              <a:rPr lang="tr-TR" dirty="0" smtClean="0"/>
              <a:t>Cinsel konuları paylaşmaktan çocuklarınızın sorularını cevaplamaktan çekinmeyin.</a:t>
            </a:r>
          </a:p>
          <a:p>
            <a:pPr marL="0" indent="0" eaLnBrk="1" hangingPunct="1">
              <a:lnSpc>
                <a:spcPct val="90000"/>
              </a:lnSpc>
              <a:buFont typeface="Arial" charset="0"/>
              <a:buNone/>
              <a:defRPr/>
            </a:pPr>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2000"/>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fade">
                                      <p:cBhvr>
                                        <p:cTn id="12" dur="2000"/>
                                        <p:tgtEl>
                                          <p:spTgt spid="235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fade">
                                      <p:cBhvr>
                                        <p:cTn id="17" dur="20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457200" y="205978"/>
            <a:ext cx="6043613" cy="1347788"/>
          </a:xfrm>
        </p:spPr>
        <p:txBody>
          <a:bodyPr/>
          <a:lstStyle/>
          <a:p>
            <a:pPr eaLnBrk="1" hangingPunct="1">
              <a:buFont typeface="Wingdings" pitchFamily="2" charset="2"/>
              <a:buNone/>
            </a:pPr>
            <a:r>
              <a:rPr lang="tr-TR" sz="4000" b="1" smtClean="0">
                <a:solidFill>
                  <a:srgbClr val="FF0000"/>
                </a:solidFill>
              </a:rPr>
              <a:t>2-Güvenliklerini sağlamayı öğretin:</a:t>
            </a:r>
          </a:p>
        </p:txBody>
      </p:sp>
      <p:sp>
        <p:nvSpPr>
          <p:cNvPr id="26627" name="Rectangle 3"/>
          <p:cNvSpPr>
            <a:spLocks noGrp="1" noChangeArrowheads="1"/>
          </p:cNvSpPr>
          <p:nvPr>
            <p:ph type="body" idx="4294967295"/>
          </p:nvPr>
        </p:nvSpPr>
        <p:spPr>
          <a:xfrm>
            <a:off x="433389" y="1815704"/>
            <a:ext cx="8281987" cy="2268140"/>
          </a:xfrm>
        </p:spPr>
        <p:txBody>
          <a:bodyPr>
            <a:normAutofit fontScale="92500" lnSpcReduction="20000"/>
          </a:bodyPr>
          <a:lstStyle/>
          <a:p>
            <a:pPr marL="0" indent="0" eaLnBrk="1" hangingPunct="1">
              <a:buFont typeface="Arial" charset="0"/>
              <a:buNone/>
              <a:defRPr/>
            </a:pPr>
            <a:endParaRPr lang="tr-TR" sz="2800" dirty="0" smtClean="0">
              <a:solidFill>
                <a:srgbClr val="FF0000"/>
              </a:solidFill>
            </a:endParaRPr>
          </a:p>
          <a:p>
            <a:pPr lvl="1" eaLnBrk="1" hangingPunct="1">
              <a:buFont typeface="Arial" charset="0"/>
              <a:buChar char="•"/>
              <a:defRPr/>
            </a:pPr>
            <a:r>
              <a:rPr lang="tr-TR" dirty="0" smtClean="0"/>
              <a:t>Çocuklarınıza, güvenliklerini korumak için gerekirse kendilerine zarar veren kişiden kaçmak, yüksek sesle bağırmak ve onu tekmelemek gibi bazı kural dışı davranışlarda bulunabileceklerini anlatın.</a:t>
            </a:r>
          </a:p>
          <a:p>
            <a:pPr marL="457200" lvl="1" indent="0" eaLnBrk="1" hangingPunct="1">
              <a:buFont typeface="Arial" charset="0"/>
              <a:buNone/>
              <a:defRPr/>
            </a:pPr>
            <a:endParaRPr lang="tr-TR" sz="2400" dirty="0" smtClean="0">
              <a:solidFill>
                <a:srgbClr val="FF0000"/>
              </a:solidFill>
            </a:endParaRPr>
          </a:p>
        </p:txBody>
      </p:sp>
      <p:pic>
        <p:nvPicPr>
          <p:cNvPr id="30724" name="Picture 5" descr="C:\Users\user\Desktop\ci resimler\i (44).jpg"/>
          <p:cNvPicPr>
            <a:picLocks noChangeAspect="1" noChangeArrowheads="1"/>
          </p:cNvPicPr>
          <p:nvPr/>
        </p:nvPicPr>
        <p:blipFill>
          <a:blip r:embed="rId2"/>
          <a:srcRect/>
          <a:stretch>
            <a:fillRect/>
          </a:stretch>
        </p:blipFill>
        <p:spPr bwMode="auto">
          <a:xfrm>
            <a:off x="6929439" y="267891"/>
            <a:ext cx="1785937"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5" descr="C:\Users\user\Desktop\ci resimler\i (45).jpg"/>
          <p:cNvPicPr>
            <a:picLocks noChangeAspect="1" noChangeArrowheads="1"/>
          </p:cNvPicPr>
          <p:nvPr/>
        </p:nvPicPr>
        <p:blipFill>
          <a:blip r:embed="rId2"/>
          <a:srcRect/>
          <a:stretch>
            <a:fillRect/>
          </a:stretch>
        </p:blipFill>
        <p:spPr bwMode="auto">
          <a:xfrm>
            <a:off x="214314" y="1768079"/>
            <a:ext cx="2071687" cy="1446609"/>
          </a:xfrm>
          <a:prstGeom prst="rect">
            <a:avLst/>
          </a:prstGeom>
          <a:noFill/>
          <a:ln w="9525">
            <a:noFill/>
            <a:miter lim="800000"/>
            <a:headEnd/>
            <a:tailEnd/>
          </a:ln>
        </p:spPr>
      </p:pic>
      <p:sp>
        <p:nvSpPr>
          <p:cNvPr id="31747" name="Rectangle 3"/>
          <p:cNvSpPr>
            <a:spLocks noGrp="1" noChangeArrowheads="1"/>
          </p:cNvSpPr>
          <p:nvPr>
            <p:ph type="body" idx="4294967295"/>
          </p:nvPr>
        </p:nvSpPr>
        <p:spPr>
          <a:xfrm>
            <a:off x="2195513" y="573882"/>
            <a:ext cx="6481762" cy="3394472"/>
          </a:xfrm>
        </p:spPr>
        <p:txBody>
          <a:bodyPr>
            <a:normAutofit fontScale="92500" lnSpcReduction="10000"/>
          </a:bodyPr>
          <a:lstStyle/>
          <a:p>
            <a:pPr eaLnBrk="1" hangingPunct="1"/>
            <a:r>
              <a:rPr lang="tr-TR" sz="2800" smtClean="0"/>
              <a:t>İnşaatlarda, boş, terk edilmiş evlerde, bodrumlarda, ailenin bilgisi olmadan oynamaması gerektiğini, ayrıca ailenden izinsiz arkadaş ve komşu evlerine gitmemesi gerektiğini öğretin.</a:t>
            </a:r>
          </a:p>
          <a:p>
            <a:pPr eaLnBrk="1" hangingPunct="1"/>
            <a:r>
              <a:rPr lang="tr-TR" sz="2800" smtClean="0"/>
              <a:t>Çevrede kötü insanlar olabileceği ve  kandırmak için çeşitli hikayelerle anlatabileceklerini ama buna inanmaması  gerektiğini öğretin.  </a:t>
            </a:r>
          </a:p>
        </p:txBody>
      </p:sp>
      <p:pic>
        <p:nvPicPr>
          <p:cNvPr id="31749" name="3 Resim" descr="slide0001_image004.jpg"/>
          <p:cNvPicPr>
            <a:picLocks noChangeAspect="1"/>
          </p:cNvPicPr>
          <p:nvPr/>
        </p:nvPicPr>
        <p:blipFill>
          <a:blip r:embed="rId3" cstate="print"/>
          <a:srcRect b="19118"/>
          <a:stretch>
            <a:fillRect/>
          </a:stretch>
        </p:blipFill>
        <p:spPr bwMode="auto">
          <a:xfrm rot="9222809" flipV="1">
            <a:off x="6929438" y="3933826"/>
            <a:ext cx="2049462" cy="9167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normAutofit fontScale="90000"/>
          </a:bodyPr>
          <a:lstStyle/>
          <a:p>
            <a:pPr eaLnBrk="1" hangingPunct="1"/>
            <a:r>
              <a:rPr lang="tr-TR" sz="4000" b="1" smtClean="0">
                <a:solidFill>
                  <a:srgbClr val="FF0000"/>
                </a:solidFill>
              </a:rPr>
              <a:t>3-Bedenlerini korumayı öğretin;</a:t>
            </a:r>
          </a:p>
        </p:txBody>
      </p:sp>
      <p:sp>
        <p:nvSpPr>
          <p:cNvPr id="32771" name="Rectangle 3"/>
          <p:cNvSpPr>
            <a:spLocks noGrp="1" noChangeArrowheads="1"/>
          </p:cNvSpPr>
          <p:nvPr>
            <p:ph type="body" idx="4294967295"/>
          </p:nvPr>
        </p:nvSpPr>
        <p:spPr>
          <a:xfrm>
            <a:off x="539750" y="1059656"/>
            <a:ext cx="8229600" cy="1771650"/>
          </a:xfrm>
        </p:spPr>
        <p:txBody>
          <a:bodyPr>
            <a:normAutofit fontScale="85000" lnSpcReduction="20000"/>
          </a:bodyPr>
          <a:lstStyle/>
          <a:p>
            <a:pPr eaLnBrk="1" hangingPunct="1">
              <a:buFont typeface="Wingdings" pitchFamily="2" charset="2"/>
              <a:buNone/>
            </a:pPr>
            <a:r>
              <a:rPr lang="tr-TR" smtClean="0"/>
              <a:t>    </a:t>
            </a:r>
            <a:r>
              <a:rPr lang="tr-TR" sz="2800" smtClean="0"/>
              <a:t>Çocuklarınıza bedenlerinin kendilerine ait olduğunu,özellikle iç çamaşırları ile kapatılan bölgelerin çok özel bölgeler olduğunu ve kimsenin bu bölgelere dokunma hakkının olmadığını anlatın. </a:t>
            </a:r>
          </a:p>
          <a:p>
            <a:pPr eaLnBrk="1" hangingPunct="1">
              <a:buFont typeface="Wingdings" pitchFamily="2" charset="2"/>
              <a:buNone/>
            </a:pPr>
            <a:r>
              <a:rPr lang="tr-TR" sz="2800" smtClean="0"/>
              <a:t>        </a:t>
            </a:r>
            <a:r>
              <a:rPr lang="tr-TR" sz="2800" i="1" smtClean="0">
                <a:solidFill>
                  <a:srgbClr val="FF0000"/>
                </a:solidFill>
              </a:rPr>
              <a:t>İYİ DOKUNMA VE KÖTÜ DOKUNMAYI ANLATIN</a:t>
            </a:r>
            <a:endParaRPr lang="tr-TR" sz="2800" i="1" smtClean="0"/>
          </a:p>
        </p:txBody>
      </p:sp>
      <p:pic>
        <p:nvPicPr>
          <p:cNvPr id="32772" name="3 Resim" descr="slide0001_image004.jpg"/>
          <p:cNvPicPr>
            <a:picLocks noChangeAspect="1"/>
          </p:cNvPicPr>
          <p:nvPr/>
        </p:nvPicPr>
        <p:blipFill>
          <a:blip r:embed="rId2"/>
          <a:srcRect b="19118"/>
          <a:stretch>
            <a:fillRect/>
          </a:stretch>
        </p:blipFill>
        <p:spPr bwMode="auto">
          <a:xfrm rot="9447613" flipV="1">
            <a:off x="6645276" y="3765948"/>
            <a:ext cx="2136775" cy="983456"/>
          </a:xfrm>
          <a:prstGeom prst="rect">
            <a:avLst/>
          </a:prstGeom>
          <a:noFill/>
          <a:ln w="9525">
            <a:noFill/>
            <a:miter lim="800000"/>
            <a:headEnd/>
            <a:tailEnd/>
          </a:ln>
        </p:spPr>
      </p:pic>
      <p:pic>
        <p:nvPicPr>
          <p:cNvPr id="32774" name="Picture 2" descr="C:\Users\SerdaL\Desktop\emerson-jrb_medium.jpg"/>
          <p:cNvPicPr>
            <a:picLocks noChangeAspect="1" noChangeArrowheads="1"/>
          </p:cNvPicPr>
          <p:nvPr/>
        </p:nvPicPr>
        <p:blipFill>
          <a:blip r:embed="rId3"/>
          <a:srcRect/>
          <a:stretch>
            <a:fillRect/>
          </a:stretch>
        </p:blipFill>
        <p:spPr bwMode="auto">
          <a:xfrm>
            <a:off x="1781175" y="3112294"/>
            <a:ext cx="1905000" cy="1428750"/>
          </a:xfrm>
          <a:prstGeom prst="rect">
            <a:avLst/>
          </a:prstGeom>
          <a:noFill/>
          <a:ln w="9525">
            <a:noFill/>
            <a:miter lim="800000"/>
            <a:headEnd/>
            <a:tailEnd/>
          </a:ln>
        </p:spPr>
      </p:pic>
      <p:pic>
        <p:nvPicPr>
          <p:cNvPr id="32775" name="Picture 5" descr="2311">
            <a:hlinkClick r:id="rId4"/>
          </p:cNvPr>
          <p:cNvPicPr>
            <a:picLocks noChangeAspect="1" noChangeArrowheads="1"/>
          </p:cNvPicPr>
          <p:nvPr/>
        </p:nvPicPr>
        <p:blipFill>
          <a:blip r:embed="rId5"/>
          <a:srcRect/>
          <a:stretch>
            <a:fillRect/>
          </a:stretch>
        </p:blipFill>
        <p:spPr bwMode="auto">
          <a:xfrm>
            <a:off x="4724401" y="3026569"/>
            <a:ext cx="1751013"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İHMAL </a:t>
            </a: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İSTİSMARDAN </a:t>
            </a: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KORUNMA</a:t>
            </a:r>
          </a:p>
        </p:txBody>
      </p:sp>
      <p:sp>
        <p:nvSpPr>
          <p:cNvPr id="6" name="Dikdörtgen 5"/>
          <p:cNvSpPr/>
          <p:nvPr/>
        </p:nvSpPr>
        <p:spPr>
          <a:xfrm>
            <a:off x="1331640" y="1224782"/>
            <a:ext cx="3356399" cy="3293209"/>
          </a:xfrm>
          <a:prstGeom prst="rect">
            <a:avLst/>
          </a:prstGeom>
        </p:spPr>
        <p:txBody>
          <a:bodyPr wrap="square">
            <a:spAutoFit/>
          </a:bodyPr>
          <a:lstStyle/>
          <a:p>
            <a:r>
              <a:rPr lang="tr-TR" sz="1600" b="1" i="1" dirty="0">
                <a:solidFill>
                  <a:srgbClr val="FF0000"/>
                </a:solidFill>
              </a:rPr>
              <a:t>Ç</a:t>
            </a:r>
            <a:r>
              <a:rPr lang="tr-TR" sz="1600" b="1" i="1" dirty="0" smtClean="0">
                <a:solidFill>
                  <a:srgbClr val="FF0000"/>
                </a:solidFill>
              </a:rPr>
              <a:t>ocuk istismarı; </a:t>
            </a:r>
            <a:r>
              <a:rPr lang="tr-TR" sz="1600" dirty="0"/>
              <a:t>çocuğun fiziksel ya da psikolojik gelişimini olumsuz olarak etkileyen davranışlardır. Çocuk istismarı, 18 yaşın altındaki çocukların ya da ergenlerin ana-babaları, onları bakıp gözetmek ve eğitmekle görevli öğretmen, usta, koruyucu aile fertleri, vasi gibi kişiler ya da yabancı kişiler tarafından yapılan, bedensel </a:t>
            </a:r>
            <a:r>
              <a:rPr lang="tr-TR" sz="1600" dirty="0" smtClean="0"/>
              <a:t>veya </a:t>
            </a:r>
            <a:r>
              <a:rPr lang="tr-TR" sz="1600" dirty="0"/>
              <a:t>psikolojik olarak sağlıklarına zarar veren, fiziksel, duygusal, cinsel ya da zihinsel gelişimlerini engelleyen tutum ve davranışlardır.</a:t>
            </a:r>
            <a:endParaRPr lang="tr-TR" sz="1600" dirty="0">
              <a:cs typeface="Times New Roman" panose="02020603050405020304" pitchFamily="18" charset="0"/>
            </a:endParaRPr>
          </a:p>
        </p:txBody>
      </p:sp>
      <p:pic>
        <p:nvPicPr>
          <p:cNvPr id="2050" name="Picture 2" descr="D:\Users\Hp\Desktop\image_14_s_1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1489530"/>
            <a:ext cx="2440682" cy="2429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eaLnBrk="1" hangingPunct="1"/>
            <a:r>
              <a:rPr lang="tr-TR" sz="4000" b="1" smtClean="0">
                <a:solidFill>
                  <a:srgbClr val="FF0000"/>
                </a:solidFill>
              </a:rPr>
              <a:t>4-’Hayır’ demeyi öğretin:</a:t>
            </a:r>
          </a:p>
        </p:txBody>
      </p:sp>
      <p:sp>
        <p:nvSpPr>
          <p:cNvPr id="33795" name="Rectangle 3"/>
          <p:cNvSpPr>
            <a:spLocks noGrp="1" noChangeArrowheads="1"/>
          </p:cNvSpPr>
          <p:nvPr>
            <p:ph type="body" idx="4294967295"/>
          </p:nvPr>
        </p:nvSpPr>
        <p:spPr>
          <a:xfrm>
            <a:off x="2000250" y="1285876"/>
            <a:ext cx="6686550" cy="2527697"/>
          </a:xfrm>
        </p:spPr>
        <p:txBody>
          <a:bodyPr>
            <a:normAutofit fontScale="92500" lnSpcReduction="20000"/>
          </a:bodyPr>
          <a:lstStyle/>
          <a:p>
            <a:pPr eaLnBrk="1" hangingPunct="1">
              <a:buFont typeface="Wingdings" pitchFamily="2" charset="2"/>
              <a:buNone/>
            </a:pPr>
            <a:r>
              <a:rPr lang="tr-TR" sz="2800" dirty="0" smtClean="0"/>
              <a:t>     Çocuklara herhangi birisi onları incitmeye kalkarsa hayır demeleri gerektiğini söyleyin.</a:t>
            </a:r>
          </a:p>
          <a:p>
            <a:pPr lvl="1" eaLnBrk="1" hangingPunct="1">
              <a:lnSpc>
                <a:spcPct val="80000"/>
              </a:lnSpc>
              <a:buFontTx/>
              <a:buChar char="•"/>
            </a:pPr>
            <a:endParaRPr lang="tr-TR" dirty="0" smtClean="0">
              <a:cs typeface="Arial" charset="0"/>
            </a:endParaRPr>
          </a:p>
          <a:p>
            <a:pPr lvl="1" eaLnBrk="1" hangingPunct="1">
              <a:lnSpc>
                <a:spcPct val="80000"/>
              </a:lnSpc>
              <a:buFont typeface="Arial" charset="0"/>
              <a:buNone/>
            </a:pPr>
            <a:r>
              <a:rPr lang="tr-TR" sz="3200" dirty="0" smtClean="0">
                <a:solidFill>
                  <a:srgbClr val="FF0000"/>
                </a:solidFill>
                <a:cs typeface="Arial" charset="0"/>
              </a:rPr>
              <a:t>  </a:t>
            </a:r>
            <a:r>
              <a:rPr lang="tr-TR" sz="3200" i="1" dirty="0" smtClean="0">
                <a:solidFill>
                  <a:srgbClr val="FF0000"/>
                </a:solidFill>
                <a:cs typeface="Arial" charset="0"/>
              </a:rPr>
              <a:t>Çünkü </a:t>
            </a:r>
            <a:r>
              <a:rPr lang="tr-TR" sz="3200" i="1" dirty="0" smtClean="0">
                <a:solidFill>
                  <a:srgbClr val="FF0000"/>
                </a:solidFill>
                <a:cs typeface="Arial" charset="0"/>
              </a:rPr>
              <a:t>birçok çocuğa büyüklerin söylediklerine itaat etmeleri öğretilmiştir</a:t>
            </a:r>
            <a:r>
              <a:rPr lang="tr-TR" sz="3200" i="1" dirty="0" smtClean="0">
                <a:solidFill>
                  <a:srgbClr val="FF0000"/>
                </a:solidFill>
              </a:rPr>
              <a:t>. </a:t>
            </a:r>
          </a:p>
        </p:txBody>
      </p:sp>
      <p:pic>
        <p:nvPicPr>
          <p:cNvPr id="33796" name="3 Resim" descr="slide0001_image004.jpg"/>
          <p:cNvPicPr>
            <a:picLocks noChangeAspect="1"/>
          </p:cNvPicPr>
          <p:nvPr/>
        </p:nvPicPr>
        <p:blipFill>
          <a:blip r:embed="rId2"/>
          <a:srcRect b="19118"/>
          <a:stretch>
            <a:fillRect/>
          </a:stretch>
        </p:blipFill>
        <p:spPr bwMode="auto">
          <a:xfrm rot="9365663" flipV="1">
            <a:off x="6940551" y="3801667"/>
            <a:ext cx="2136775" cy="983456"/>
          </a:xfrm>
          <a:prstGeom prst="rect">
            <a:avLst/>
          </a:prstGeom>
          <a:noFill/>
          <a:ln w="9525">
            <a:noFill/>
            <a:miter lim="800000"/>
            <a:headEnd/>
            <a:tailEnd/>
          </a:ln>
        </p:spPr>
      </p:pic>
      <p:pic>
        <p:nvPicPr>
          <p:cNvPr id="33797" name="Picture 5" descr="C:\Users\user\Desktop\ci resimler\i (37).jpg"/>
          <p:cNvPicPr>
            <a:picLocks noChangeAspect="1" noChangeArrowheads="1"/>
          </p:cNvPicPr>
          <p:nvPr/>
        </p:nvPicPr>
        <p:blipFill>
          <a:blip r:embed="rId3"/>
          <a:srcRect/>
          <a:stretch>
            <a:fillRect/>
          </a:stretch>
        </p:blipFill>
        <p:spPr bwMode="auto">
          <a:xfrm>
            <a:off x="1331640" y="3757613"/>
            <a:ext cx="1476375" cy="1071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609600" y="171450"/>
            <a:ext cx="8229600" cy="857250"/>
          </a:xfrm>
        </p:spPr>
        <p:txBody>
          <a:bodyPr/>
          <a:lstStyle/>
          <a:p>
            <a:pPr eaLnBrk="1" hangingPunct="1"/>
            <a:r>
              <a:rPr lang="tr-TR" sz="4000" b="1" smtClean="0">
                <a:solidFill>
                  <a:srgbClr val="FF0000"/>
                </a:solidFill>
              </a:rPr>
              <a:t>5-Yardım istemeyi öğretin:</a:t>
            </a:r>
          </a:p>
        </p:txBody>
      </p:sp>
      <p:sp>
        <p:nvSpPr>
          <p:cNvPr id="34819" name="Rectangle 3"/>
          <p:cNvSpPr>
            <a:spLocks noGrp="1" noChangeArrowheads="1"/>
          </p:cNvSpPr>
          <p:nvPr>
            <p:ph type="body" idx="4294967295"/>
          </p:nvPr>
        </p:nvSpPr>
        <p:spPr>
          <a:xfrm>
            <a:off x="457200" y="1028700"/>
            <a:ext cx="8229600" cy="2743200"/>
          </a:xfrm>
        </p:spPr>
        <p:txBody>
          <a:bodyPr>
            <a:normAutofit lnSpcReduction="10000"/>
          </a:bodyPr>
          <a:lstStyle/>
          <a:p>
            <a:pPr eaLnBrk="1" hangingPunct="1"/>
            <a:r>
              <a:rPr lang="tr-TR" sz="2800" smtClean="0"/>
              <a:t>Biri onlara kötü, rahatsız edici bir şey yaparsa arkadaşlarından ya da büyüklerinden yardım istemeyi öğretin.</a:t>
            </a:r>
            <a:r>
              <a:rPr lang="tr-TR" sz="2800" smtClean="0">
                <a:solidFill>
                  <a:srgbClr val="002060"/>
                </a:solidFill>
              </a:rPr>
              <a:t> </a:t>
            </a:r>
            <a:endParaRPr lang="tr-TR" sz="2800" smtClean="0"/>
          </a:p>
          <a:p>
            <a:pPr eaLnBrk="1" hangingPunct="1"/>
            <a:r>
              <a:rPr lang="tr-TR" sz="2800" smtClean="0"/>
              <a:t>Onlara sizinle her türlü sorunu paylaşabileceği inancını yerleştirin</a:t>
            </a:r>
          </a:p>
          <a:p>
            <a:pPr eaLnBrk="1" hangingPunct="1"/>
            <a:r>
              <a:rPr lang="tr-TR" sz="2800" smtClean="0"/>
              <a:t>Etkili aile içi iletişim işinizi kolaylaştıracaktır.</a:t>
            </a:r>
          </a:p>
          <a:p>
            <a:pPr eaLnBrk="1" hangingPunct="1"/>
            <a:endParaRPr lang="tr-TR" sz="2800" smtClean="0"/>
          </a:p>
          <a:p>
            <a:pPr eaLnBrk="1" hangingPunct="1">
              <a:buFont typeface="Wingdings" pitchFamily="2" charset="2"/>
              <a:buNone/>
            </a:pPr>
            <a:endParaRPr lang="tr-TR" sz="2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228600" y="205979"/>
            <a:ext cx="8458200" cy="857250"/>
          </a:xfrm>
        </p:spPr>
        <p:txBody>
          <a:bodyPr>
            <a:normAutofit fontScale="90000"/>
          </a:bodyPr>
          <a:lstStyle/>
          <a:p>
            <a:pPr eaLnBrk="1" hangingPunct="1"/>
            <a:r>
              <a:rPr lang="tr-TR" sz="4000" b="1" smtClean="0">
                <a:solidFill>
                  <a:srgbClr val="FF0000"/>
                </a:solidFill>
              </a:rPr>
              <a:t>6-Her zaman sır saklanmayacağını öğretin</a:t>
            </a:r>
          </a:p>
        </p:txBody>
      </p:sp>
      <p:sp>
        <p:nvSpPr>
          <p:cNvPr id="35843" name="Rectangle 3"/>
          <p:cNvSpPr>
            <a:spLocks noGrp="1" noChangeArrowheads="1"/>
          </p:cNvSpPr>
          <p:nvPr>
            <p:ph type="body" idx="4294967295"/>
          </p:nvPr>
        </p:nvSpPr>
        <p:spPr>
          <a:xfrm>
            <a:off x="571500" y="1714500"/>
            <a:ext cx="8229600" cy="1559719"/>
          </a:xfrm>
        </p:spPr>
        <p:txBody>
          <a:bodyPr>
            <a:normAutofit fontScale="85000" lnSpcReduction="10000"/>
          </a:bodyPr>
          <a:lstStyle/>
          <a:p>
            <a:pPr eaLnBrk="1" hangingPunct="1">
              <a:buFont typeface="Wingdings" pitchFamily="2" charset="2"/>
              <a:buNone/>
            </a:pPr>
            <a:endParaRPr lang="tr-TR" sz="2800" smtClean="0"/>
          </a:p>
          <a:p>
            <a:pPr algn="ctr" eaLnBrk="1" hangingPunct="1">
              <a:buFont typeface="Wingdings" pitchFamily="2" charset="2"/>
              <a:buNone/>
            </a:pPr>
            <a:r>
              <a:rPr lang="tr-TR" sz="4000" smtClean="0"/>
              <a:t>Çocuklarınıza bazı sırların hiçbir zaman saklanmaması gerektiğini öğretin.</a:t>
            </a:r>
          </a:p>
        </p:txBody>
      </p:sp>
      <p:pic>
        <p:nvPicPr>
          <p:cNvPr id="35844" name="3 Resim" descr="slide0001_image004.jpg"/>
          <p:cNvPicPr>
            <a:picLocks noChangeAspect="1"/>
          </p:cNvPicPr>
          <p:nvPr/>
        </p:nvPicPr>
        <p:blipFill>
          <a:blip r:embed="rId2"/>
          <a:srcRect b="19118"/>
          <a:stretch>
            <a:fillRect/>
          </a:stretch>
        </p:blipFill>
        <p:spPr bwMode="auto">
          <a:xfrm rot="9059011" flipV="1">
            <a:off x="6390927" y="3528328"/>
            <a:ext cx="2136775" cy="983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idx="4294967295"/>
          </p:nvPr>
        </p:nvSpPr>
        <p:spPr/>
        <p:txBody>
          <a:bodyPr>
            <a:normAutofit fontScale="90000"/>
          </a:bodyPr>
          <a:lstStyle/>
          <a:p>
            <a:pPr eaLnBrk="1" hangingPunct="1"/>
            <a:r>
              <a:rPr lang="tr-TR" sz="4000" b="1" smtClean="0">
                <a:solidFill>
                  <a:srgbClr val="FF0000"/>
                </a:solidFill>
              </a:rPr>
              <a:t>Bu bilgileri çocuğa verirken çok dikkatli olmamız gerekmektedir.</a:t>
            </a:r>
          </a:p>
        </p:txBody>
      </p:sp>
      <p:sp>
        <p:nvSpPr>
          <p:cNvPr id="36867" name="Rectangle 5"/>
          <p:cNvSpPr>
            <a:spLocks noGrp="1" noChangeArrowheads="1"/>
          </p:cNvSpPr>
          <p:nvPr>
            <p:ph type="body" sz="half" idx="4294967295"/>
          </p:nvPr>
        </p:nvSpPr>
        <p:spPr>
          <a:xfrm>
            <a:off x="468313" y="1815704"/>
            <a:ext cx="8401050" cy="2418159"/>
          </a:xfrm>
        </p:spPr>
        <p:txBody>
          <a:bodyPr>
            <a:normAutofit fontScale="92500" lnSpcReduction="10000"/>
          </a:bodyPr>
          <a:lstStyle/>
          <a:p>
            <a:pPr eaLnBrk="1" hangingPunct="1"/>
            <a:r>
              <a:rPr lang="tr-TR" sz="3600" smtClean="0"/>
              <a:t>Çünkü panik havasında sıkça yapılan hatırlatmalarla  verilen bilgiler çocukları insanlardan korkan, her şeye şüpheyle bakan saplantılı kişilikler haline getirebilmektedir.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normAutofit fontScale="90000"/>
          </a:bodyPr>
          <a:lstStyle/>
          <a:p>
            <a:pPr eaLnBrk="1" hangingPunct="1"/>
            <a:r>
              <a:rPr lang="tr-TR" sz="4000" b="1" smtClean="0">
                <a:solidFill>
                  <a:srgbClr val="FF0000"/>
                </a:solidFill>
              </a:rPr>
              <a:t>Cinsel İstismara uğrayanlara nasıl yardım edebilirsiniz? </a:t>
            </a:r>
          </a:p>
        </p:txBody>
      </p:sp>
      <p:sp>
        <p:nvSpPr>
          <p:cNvPr id="37892" name="4 İçerik Yer Tutucusu"/>
          <p:cNvSpPr>
            <a:spLocks noGrp="1"/>
          </p:cNvSpPr>
          <p:nvPr>
            <p:ph sz="half" idx="4294967295"/>
          </p:nvPr>
        </p:nvSpPr>
        <p:spPr>
          <a:xfrm>
            <a:off x="609600" y="1200151"/>
            <a:ext cx="8077200" cy="3394472"/>
          </a:xfrm>
        </p:spPr>
        <p:txBody>
          <a:bodyPr>
            <a:normAutofit fontScale="92500" lnSpcReduction="20000"/>
          </a:bodyPr>
          <a:lstStyle/>
          <a:p>
            <a:pPr eaLnBrk="1" hangingPunct="1">
              <a:lnSpc>
                <a:spcPct val="80000"/>
              </a:lnSpc>
            </a:pPr>
            <a:r>
              <a:rPr lang="tr-TR" sz="2800" dirty="0" smtClean="0"/>
              <a:t>Yapacağınız en iyi şey onu dinlemeye hazır olduğunuzu göstermeniz, </a:t>
            </a:r>
          </a:p>
          <a:p>
            <a:pPr eaLnBrk="1" hangingPunct="1">
              <a:lnSpc>
                <a:spcPct val="80000"/>
              </a:lnSpc>
            </a:pPr>
            <a:endParaRPr lang="tr-TR" sz="2800" dirty="0" smtClean="0"/>
          </a:p>
          <a:p>
            <a:pPr eaLnBrk="1" hangingPunct="1">
              <a:lnSpc>
                <a:spcPct val="80000"/>
              </a:lnSpc>
            </a:pPr>
            <a:r>
              <a:rPr lang="tr-TR" sz="2800" dirty="0" smtClean="0"/>
              <a:t>Onu dinleyerek inandığınızı, </a:t>
            </a:r>
          </a:p>
          <a:p>
            <a:pPr eaLnBrk="1" hangingPunct="1">
              <a:lnSpc>
                <a:spcPct val="80000"/>
              </a:lnSpc>
            </a:pPr>
            <a:endParaRPr lang="tr-TR" sz="2800" dirty="0" smtClean="0"/>
          </a:p>
          <a:p>
            <a:pPr eaLnBrk="1" hangingPunct="1">
              <a:lnSpc>
                <a:spcPct val="80000"/>
              </a:lnSpc>
            </a:pPr>
            <a:r>
              <a:rPr lang="tr-TR" sz="2800" dirty="0" smtClean="0"/>
              <a:t>Bunun onun suçu olmadığını, </a:t>
            </a:r>
          </a:p>
          <a:p>
            <a:pPr eaLnBrk="1" hangingPunct="1">
              <a:lnSpc>
                <a:spcPct val="80000"/>
              </a:lnSpc>
            </a:pPr>
            <a:endParaRPr lang="tr-TR" sz="2800" dirty="0" smtClean="0"/>
          </a:p>
          <a:p>
            <a:pPr eaLnBrk="1" hangingPunct="1">
              <a:lnSpc>
                <a:spcPct val="80000"/>
              </a:lnSpc>
            </a:pPr>
            <a:r>
              <a:rPr lang="tr-TR" sz="2800" dirty="0" smtClean="0"/>
              <a:t>Olanlardan dolayı üzüldüğünüzü, </a:t>
            </a:r>
          </a:p>
          <a:p>
            <a:pPr eaLnBrk="1" hangingPunct="1">
              <a:lnSpc>
                <a:spcPct val="80000"/>
              </a:lnSpc>
            </a:pPr>
            <a:endParaRPr lang="tr-TR" sz="2800" dirty="0" smtClean="0"/>
          </a:p>
          <a:p>
            <a:pPr eaLnBrk="1" hangingPunct="1">
              <a:lnSpc>
                <a:spcPct val="80000"/>
              </a:lnSpc>
            </a:pPr>
            <a:r>
              <a:rPr lang="tr-TR" sz="2800" dirty="0" smtClean="0"/>
              <a:t>Yardıma hazır olduğunuzu belirtmektir. </a:t>
            </a:r>
          </a:p>
          <a:p>
            <a:pPr eaLnBrk="1" hangingPunct="1">
              <a:lnSpc>
                <a:spcPct val="80000"/>
              </a:lnSpc>
            </a:pPr>
            <a:endParaRPr lang="tr-TR" sz="2800" dirty="0" smtClean="0">
              <a:solidFill>
                <a:schemeClr val="bg1"/>
              </a:solidFill>
            </a:endParaRPr>
          </a:p>
          <a:p>
            <a:endParaRPr lang="tr-T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2 İçerik Yer Tutucusu"/>
          <p:cNvSpPr>
            <a:spLocks noGrp="1"/>
          </p:cNvSpPr>
          <p:nvPr>
            <p:ph idx="1"/>
          </p:nvPr>
        </p:nvSpPr>
        <p:spPr>
          <a:xfrm>
            <a:off x="457200" y="1314450"/>
            <a:ext cx="6635750" cy="3543300"/>
          </a:xfrm>
        </p:spPr>
        <p:txBody>
          <a:bodyPr>
            <a:normAutofit fontScale="92500" lnSpcReduction="20000"/>
          </a:bodyPr>
          <a:lstStyle/>
          <a:p>
            <a:r>
              <a:rPr lang="tr-TR" sz="2800" smtClean="0"/>
              <a:t>Cinsel istismar oluşmuşsa mutlaka önce ilgili kurumlara başvurulmalı  vücutta ve giysilerde hiçbir temizlik yapılmadan muayeneye gidilmelidir. </a:t>
            </a:r>
          </a:p>
          <a:p>
            <a:r>
              <a:rPr lang="tr-TR" sz="2800" smtClean="0"/>
              <a:t>Deliller için ilk 72 saat çok önemlidir.</a:t>
            </a:r>
          </a:p>
          <a:p>
            <a:r>
              <a:rPr lang="tr-TR" sz="2800" smtClean="0"/>
              <a:t>Banyo yapmak, giysileri değiştirmek gibi davranışlar saldırganın ve suçun belirlenmesinde yardımcı olabilecek ipucu ve kanıtların yok olmasına yol açabilir.</a:t>
            </a:r>
          </a:p>
        </p:txBody>
      </p:sp>
      <p:sp>
        <p:nvSpPr>
          <p:cNvPr id="38916" name="Rectangle 2"/>
          <p:cNvSpPr>
            <a:spLocks noChangeArrowheads="1"/>
          </p:cNvSpPr>
          <p:nvPr/>
        </p:nvSpPr>
        <p:spPr bwMode="auto">
          <a:xfrm>
            <a:off x="457200" y="205979"/>
            <a:ext cx="8229600" cy="857250"/>
          </a:xfrm>
          <a:prstGeom prst="rect">
            <a:avLst/>
          </a:prstGeom>
          <a:noFill/>
          <a:ln w="9525">
            <a:noFill/>
            <a:miter lim="800000"/>
            <a:headEnd/>
            <a:tailEnd/>
          </a:ln>
        </p:spPr>
        <p:txBody>
          <a:bodyPr anchor="ctr"/>
          <a:lstStyle/>
          <a:p>
            <a:pPr algn="ctr"/>
            <a:r>
              <a:rPr lang="tr-TR" sz="4000" b="1">
                <a:solidFill>
                  <a:srgbClr val="FF0000"/>
                </a:solidFill>
                <a:latin typeface="Calibri" pitchFamily="34" charset="0"/>
              </a:rPr>
              <a:t>Cinsel İstismara uğrayanlara nasıl yardım edebilirsiniz?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Başlık"/>
          <p:cNvSpPr>
            <a:spLocks noGrp="1"/>
          </p:cNvSpPr>
          <p:nvPr>
            <p:ph type="title"/>
          </p:nvPr>
        </p:nvSpPr>
        <p:spPr/>
        <p:txBody>
          <a:bodyPr>
            <a:normAutofit fontScale="90000"/>
          </a:bodyPr>
          <a:lstStyle/>
          <a:p>
            <a:r>
              <a:rPr lang="tr-TR" sz="4000" b="1" smtClean="0">
                <a:solidFill>
                  <a:srgbClr val="FF0000"/>
                </a:solidFill>
              </a:rPr>
              <a:t>Cinsel İstismara uğrayanlara nasıl yardım edebilirsiniz? </a:t>
            </a:r>
            <a:endParaRPr lang="tr-TR" sz="4000" smtClean="0">
              <a:solidFill>
                <a:srgbClr val="FF0000"/>
              </a:solidFill>
            </a:endParaRPr>
          </a:p>
        </p:txBody>
      </p:sp>
      <p:sp>
        <p:nvSpPr>
          <p:cNvPr id="39939" name="2 İçerik Yer Tutucusu"/>
          <p:cNvSpPr>
            <a:spLocks noGrp="1"/>
          </p:cNvSpPr>
          <p:nvPr>
            <p:ph idx="1"/>
          </p:nvPr>
        </p:nvSpPr>
        <p:spPr/>
        <p:txBody>
          <a:bodyPr/>
          <a:lstStyle/>
          <a:p>
            <a:pPr eaLnBrk="1" hangingPunct="1">
              <a:lnSpc>
                <a:spcPct val="80000"/>
              </a:lnSpc>
            </a:pPr>
            <a:endParaRPr lang="tr-TR" sz="2800" smtClean="0"/>
          </a:p>
          <a:p>
            <a:pPr eaLnBrk="1" hangingPunct="1">
              <a:lnSpc>
                <a:spcPct val="80000"/>
              </a:lnSpc>
            </a:pPr>
            <a:r>
              <a:rPr lang="tr-TR" sz="2800" smtClean="0"/>
              <a:t>Eğer çocuğunuz böyle bir duruma maruz kalmışsa mutlaka uzman yardımı alması için destek verin.Unutmayın bu onun suçu değil…</a:t>
            </a:r>
            <a:r>
              <a:rPr lang="tr-TR" sz="2800" smtClean="0">
                <a:solidFill>
                  <a:schemeClr val="bg1"/>
                </a:solidFill>
              </a:rPr>
              <a:t> </a:t>
            </a:r>
          </a:p>
          <a:p>
            <a:pPr eaLnBrk="1" hangingPunct="1">
              <a:lnSpc>
                <a:spcPct val="80000"/>
              </a:lnSpc>
            </a:pPr>
            <a:endParaRPr lang="tr-TR" sz="2800" smtClean="0">
              <a:solidFill>
                <a:schemeClr val="bg1"/>
              </a:solidFill>
            </a:endParaRPr>
          </a:p>
          <a:p>
            <a:pPr marL="342900" lvl="1" indent="-342900" eaLnBrk="1" hangingPunct="1">
              <a:lnSpc>
                <a:spcPct val="80000"/>
              </a:lnSpc>
              <a:buFont typeface="Arial" charset="0"/>
              <a:buChar char="•"/>
            </a:pPr>
            <a:r>
              <a:rPr lang="tr-TR" smtClean="0"/>
              <a:t>Anne ve babaların da  olay sonunda destek almaları gerekmektedir.</a:t>
            </a:r>
          </a:p>
          <a:p>
            <a:endParaRPr 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05979"/>
            <a:ext cx="8229600" cy="745331"/>
          </a:xfrm>
        </p:spPr>
        <p:txBody>
          <a:bodyPr>
            <a:normAutofit fontScale="90000"/>
          </a:bodyPr>
          <a:lstStyle/>
          <a:p>
            <a:pPr eaLnBrk="1" hangingPunct="1">
              <a:defRPr/>
            </a:pPr>
            <a:r>
              <a:rPr lang="tr-TR" sz="3800" dirty="0">
                <a:solidFill>
                  <a:srgbClr val="C00000"/>
                </a:solidFill>
                <a:latin typeface="Verdana" pitchFamily="34" charset="0"/>
                <a:ea typeface="MS Gothic" pitchFamily="49" charset="-128"/>
                <a:cs typeface="+mn-cs"/>
              </a:rPr>
              <a:t>Bildirimin </a:t>
            </a:r>
            <a:r>
              <a:rPr lang="en-GB" sz="3800" dirty="0">
                <a:solidFill>
                  <a:srgbClr val="C00000"/>
                </a:solidFill>
                <a:latin typeface="Verdana" pitchFamily="34" charset="0"/>
                <a:ea typeface="MS Gothic" pitchFamily="49" charset="-128"/>
                <a:cs typeface="+mn-cs"/>
              </a:rPr>
              <a:t>Yasal </a:t>
            </a:r>
            <a:r>
              <a:rPr lang="tr-TR" sz="3800" dirty="0">
                <a:solidFill>
                  <a:srgbClr val="C00000"/>
                </a:solidFill>
                <a:latin typeface="Verdana" pitchFamily="34" charset="0"/>
                <a:ea typeface="MS Gothic" pitchFamily="49" charset="-128"/>
                <a:cs typeface="+mn-cs"/>
              </a:rPr>
              <a:t>S</a:t>
            </a:r>
            <a:r>
              <a:rPr lang="en-GB" sz="3800" dirty="0">
                <a:solidFill>
                  <a:srgbClr val="C00000"/>
                </a:solidFill>
                <a:latin typeface="Verdana" pitchFamily="34" charset="0"/>
                <a:ea typeface="MS Gothic" pitchFamily="49" charset="-128"/>
                <a:cs typeface="+mn-cs"/>
              </a:rPr>
              <a:t>orumlulu</a:t>
            </a:r>
            <a:r>
              <a:rPr lang="tr-TR" sz="3800" dirty="0">
                <a:solidFill>
                  <a:srgbClr val="C00000"/>
                </a:solidFill>
                <a:latin typeface="Verdana" pitchFamily="34" charset="0"/>
                <a:ea typeface="MS Gothic" pitchFamily="49" charset="-128"/>
                <a:cs typeface="+mn-cs"/>
              </a:rPr>
              <a:t>ğu</a:t>
            </a:r>
            <a:r>
              <a:rPr lang="en-GB" sz="3800" dirty="0">
                <a:solidFill>
                  <a:srgbClr val="C00000"/>
                </a:solidFill>
                <a:latin typeface="Verdana" pitchFamily="34" charset="0"/>
                <a:ea typeface="MS Gothic" pitchFamily="49" charset="-128"/>
                <a:cs typeface="+mn-cs"/>
              </a:rPr>
              <a:t> !</a:t>
            </a:r>
            <a:br>
              <a:rPr lang="en-GB" sz="3800" dirty="0">
                <a:solidFill>
                  <a:srgbClr val="C00000"/>
                </a:solidFill>
                <a:latin typeface="Verdana" pitchFamily="34" charset="0"/>
                <a:ea typeface="MS Gothic" pitchFamily="49" charset="-128"/>
                <a:cs typeface="+mn-cs"/>
              </a:rPr>
            </a:br>
            <a:endParaRPr lang="tr-TR" dirty="0"/>
          </a:p>
        </p:txBody>
      </p:sp>
      <p:sp>
        <p:nvSpPr>
          <p:cNvPr id="3" name="İçerik Yer Tutucusu 2"/>
          <p:cNvSpPr>
            <a:spLocks noGrp="1"/>
          </p:cNvSpPr>
          <p:nvPr>
            <p:ph idx="1"/>
          </p:nvPr>
        </p:nvSpPr>
        <p:spPr>
          <a:xfrm>
            <a:off x="179388" y="977503"/>
            <a:ext cx="8229600" cy="3394472"/>
          </a:xfrm>
        </p:spPr>
        <p:txBody>
          <a:bodyPr>
            <a:normAutofit fontScale="92500" lnSpcReduction="10000"/>
          </a:bodyPr>
          <a:lstStyle/>
          <a:p>
            <a:pPr marL="0" indent="0" algn="ctr" eaLnBrk="1" hangingPunct="1">
              <a:lnSpc>
                <a:spcPct val="80000"/>
              </a:lnSpc>
              <a:spcBef>
                <a:spcPts val="748"/>
              </a:spcBef>
              <a:buClr>
                <a:srgbClr val="FFFFCC"/>
              </a:buClr>
              <a:buSzPct val="70000"/>
              <a:buFont typeface="Arial" pitchFamily="34" charset="0"/>
              <a:buNone/>
              <a:defRPr/>
            </a:pPr>
            <a:r>
              <a:rPr lang="en-GB" sz="2000" dirty="0">
                <a:solidFill>
                  <a:srgbClr val="000000"/>
                </a:solidFill>
                <a:latin typeface="Verdana" pitchFamily="34" charset="0"/>
                <a:ea typeface="MS Gothic" pitchFamily="49" charset="-128"/>
              </a:rPr>
              <a:t>Çocukların cinsel istismara uğraması, fuhuşa teşvik edilmesi, dilendirilmesi, terki, kötü muameleye maruz kalması, ihmal edilerek yaralanması, ölmesi Türk Ceza Kanunu’na göre </a:t>
            </a:r>
            <a:r>
              <a:rPr lang="en-GB" sz="2000" b="1" dirty="0">
                <a:solidFill>
                  <a:srgbClr val="000000"/>
                </a:solidFill>
                <a:latin typeface="Verdana" pitchFamily="34" charset="0"/>
                <a:ea typeface="MS Gothic" pitchFamily="49" charset="-128"/>
              </a:rPr>
              <a:t>suçtur</a:t>
            </a:r>
            <a:r>
              <a:rPr lang="en-GB" sz="2000" dirty="0">
                <a:solidFill>
                  <a:srgbClr val="000000"/>
                </a:solidFill>
                <a:latin typeface="Verdana" pitchFamily="34" charset="0"/>
                <a:ea typeface="MS Gothic" pitchFamily="49" charset="-128"/>
              </a:rPr>
              <a:t>.</a:t>
            </a:r>
          </a:p>
          <a:p>
            <a:pPr marL="0" indent="0" eaLnBrk="1" hangingPunct="1">
              <a:lnSpc>
                <a:spcPct val="80000"/>
              </a:lnSpc>
              <a:spcBef>
                <a:spcPts val="499"/>
              </a:spcBef>
              <a:buClr>
                <a:srgbClr val="C00000"/>
              </a:buClr>
              <a:buFont typeface="Arial" pitchFamily="34" charset="0"/>
              <a:buNone/>
              <a:defRPr/>
            </a:pPr>
            <a:endParaRPr lang="tr-TR" sz="2400" u="sng" dirty="0">
              <a:solidFill>
                <a:srgbClr val="000000"/>
              </a:solidFill>
              <a:latin typeface="Verdana" pitchFamily="34" charset="0"/>
              <a:ea typeface="MS Gothic" pitchFamily="49" charset="-128"/>
            </a:endParaRPr>
          </a:p>
          <a:p>
            <a:pPr marL="0" indent="0" eaLnBrk="1" hangingPunct="1">
              <a:lnSpc>
                <a:spcPct val="80000"/>
              </a:lnSpc>
              <a:spcBef>
                <a:spcPts val="499"/>
              </a:spcBef>
              <a:buClr>
                <a:srgbClr val="C00000"/>
              </a:buClr>
              <a:buFont typeface="Wingdings" pitchFamily="2" charset="2"/>
              <a:buChar char=""/>
              <a:defRPr/>
            </a:pPr>
            <a:r>
              <a:rPr lang="en-GB" sz="1800" u="sng" dirty="0">
                <a:solidFill>
                  <a:srgbClr val="C00000"/>
                </a:solidFill>
                <a:latin typeface="Verdana" pitchFamily="34" charset="0"/>
                <a:ea typeface="MS Gothic" pitchFamily="49" charset="-128"/>
              </a:rPr>
              <a:t>Devlet memurları görevleri sırasında ve görevlerine ilişkin bir suç öğrendiklerinde bildirmekle yükümlüdürler (TCK 279).</a:t>
            </a:r>
          </a:p>
          <a:p>
            <a:pPr marL="0" indent="0" eaLnBrk="1" hangingPunct="1">
              <a:lnSpc>
                <a:spcPct val="80000"/>
              </a:lnSpc>
              <a:spcBef>
                <a:spcPts val="499"/>
              </a:spcBef>
              <a:buClr>
                <a:srgbClr val="C00000"/>
              </a:buClr>
              <a:buFont typeface="Arial" pitchFamily="34" charset="0"/>
              <a:buNone/>
              <a:defRPr/>
            </a:pPr>
            <a:endParaRPr lang="tr-TR" sz="1800" dirty="0">
              <a:solidFill>
                <a:srgbClr val="000000"/>
              </a:solidFill>
              <a:latin typeface="Verdana" pitchFamily="34" charset="0"/>
              <a:ea typeface="MS Gothic" pitchFamily="49" charset="-128"/>
            </a:endParaRPr>
          </a:p>
          <a:p>
            <a:pPr marL="0" indent="0" eaLnBrk="1" hangingPunct="1">
              <a:lnSpc>
                <a:spcPct val="80000"/>
              </a:lnSpc>
              <a:spcBef>
                <a:spcPts val="499"/>
              </a:spcBef>
              <a:buClr>
                <a:srgbClr val="C00000"/>
              </a:buClr>
              <a:buFont typeface="Wingdings" pitchFamily="2" charset="2"/>
              <a:buChar char=""/>
              <a:defRPr/>
            </a:pPr>
            <a:r>
              <a:rPr lang="en-GB" sz="1800" dirty="0">
                <a:solidFill>
                  <a:srgbClr val="000000"/>
                </a:solidFill>
                <a:latin typeface="Verdana" pitchFamily="34" charset="0"/>
                <a:ea typeface="MS Gothic" pitchFamily="49" charset="-128"/>
              </a:rPr>
              <a:t>Korunmaya, bakıma, yardıma gereksinimi olan çocukları </a:t>
            </a:r>
            <a:r>
              <a:rPr lang="en-GB" sz="1800" dirty="0" smtClean="0">
                <a:solidFill>
                  <a:srgbClr val="000000"/>
                </a:solidFill>
                <a:latin typeface="Verdana" pitchFamily="34" charset="0"/>
                <a:ea typeface="MS Gothic" pitchFamily="49" charset="-128"/>
              </a:rPr>
              <a:t>vali</a:t>
            </a:r>
            <a:r>
              <a:rPr lang="tr-TR" sz="1800" dirty="0" smtClean="0">
                <a:solidFill>
                  <a:srgbClr val="000000"/>
                </a:solidFill>
                <a:latin typeface="Verdana" pitchFamily="34" charset="0"/>
                <a:ea typeface="MS Gothic" pitchFamily="49" charset="-128"/>
              </a:rPr>
              <a:t>,</a:t>
            </a:r>
            <a:r>
              <a:rPr lang="en-GB" sz="1800" dirty="0" smtClean="0">
                <a:solidFill>
                  <a:srgbClr val="000000"/>
                </a:solidFill>
                <a:latin typeface="Verdana" pitchFamily="34" charset="0"/>
                <a:ea typeface="MS Gothic" pitchFamily="49" charset="-128"/>
              </a:rPr>
              <a:t>kaymakam</a:t>
            </a:r>
            <a:r>
              <a:rPr lang="en-GB" sz="1800" dirty="0">
                <a:solidFill>
                  <a:srgbClr val="000000"/>
                </a:solidFill>
                <a:latin typeface="Verdana" pitchFamily="34" charset="0"/>
                <a:ea typeface="MS Gothic" pitchFamily="49" charset="-128"/>
              </a:rPr>
              <a:t>, köy muhtarı ve polis SHÇEK’na bildirmekle yükümlüdür.</a:t>
            </a:r>
          </a:p>
          <a:p>
            <a:pPr marL="0" indent="0" eaLnBrk="1" hangingPunct="1">
              <a:lnSpc>
                <a:spcPct val="80000"/>
              </a:lnSpc>
              <a:spcBef>
                <a:spcPts val="499"/>
              </a:spcBef>
              <a:buClr>
                <a:srgbClr val="C00000"/>
              </a:buClr>
              <a:buFont typeface="Arial" pitchFamily="34" charset="0"/>
              <a:buNone/>
              <a:defRPr/>
            </a:pPr>
            <a:endParaRPr lang="tr-TR" sz="1800" dirty="0">
              <a:solidFill>
                <a:srgbClr val="000000"/>
              </a:solidFill>
              <a:latin typeface="Verdana" pitchFamily="34" charset="0"/>
              <a:ea typeface="MS Gothic" pitchFamily="49" charset="-128"/>
            </a:endParaRPr>
          </a:p>
          <a:p>
            <a:pPr marL="0" indent="0" eaLnBrk="1" hangingPunct="1">
              <a:lnSpc>
                <a:spcPct val="80000"/>
              </a:lnSpc>
              <a:spcBef>
                <a:spcPts val="499"/>
              </a:spcBef>
              <a:buClr>
                <a:srgbClr val="C00000"/>
              </a:buClr>
              <a:buFont typeface="Wingdings" pitchFamily="2" charset="2"/>
              <a:buChar char=""/>
              <a:defRPr/>
            </a:pPr>
            <a:r>
              <a:rPr lang="en-GB" sz="1800" dirty="0">
                <a:solidFill>
                  <a:srgbClr val="C00000"/>
                </a:solidFill>
                <a:latin typeface="Verdana" pitchFamily="34" charset="0"/>
                <a:ea typeface="MS Gothic" pitchFamily="49" charset="-128"/>
              </a:rPr>
              <a:t>Hekim ve diğer sağlık çalışanlarının memur olmasalar bile bildirim yükümlülükleri vardır.</a:t>
            </a:r>
          </a:p>
          <a:p>
            <a:pPr marL="0" indent="0" eaLnBrk="1" hangingPunct="1">
              <a:lnSpc>
                <a:spcPct val="80000"/>
              </a:lnSpc>
              <a:spcBef>
                <a:spcPts val="499"/>
              </a:spcBef>
              <a:buClr>
                <a:srgbClr val="C00000"/>
              </a:buClr>
              <a:buFont typeface="Arial" pitchFamily="34" charset="0"/>
              <a:buNone/>
              <a:defRPr/>
            </a:pPr>
            <a:endParaRPr lang="tr-TR" sz="1800" dirty="0">
              <a:solidFill>
                <a:srgbClr val="000000"/>
              </a:solidFill>
              <a:latin typeface="Verdana" pitchFamily="34" charset="0"/>
              <a:ea typeface="MS Gothic" pitchFamily="49" charset="-128"/>
            </a:endParaRPr>
          </a:p>
          <a:p>
            <a:pPr marL="0" indent="0" eaLnBrk="1" hangingPunct="1">
              <a:lnSpc>
                <a:spcPct val="80000"/>
              </a:lnSpc>
              <a:spcBef>
                <a:spcPts val="499"/>
              </a:spcBef>
              <a:buClr>
                <a:srgbClr val="C00000"/>
              </a:buClr>
              <a:buFont typeface="Wingdings" pitchFamily="2" charset="2"/>
              <a:buChar char=""/>
              <a:defRPr/>
            </a:pPr>
            <a:r>
              <a:rPr lang="en-GB" sz="1800" dirty="0">
                <a:solidFill>
                  <a:srgbClr val="000000"/>
                </a:solidFill>
                <a:latin typeface="Verdana" pitchFamily="34" charset="0"/>
                <a:ea typeface="MS Gothic" pitchFamily="49" charset="-128"/>
              </a:rPr>
              <a:t>Bu düzenlemeler dışında “Gönüllü Bildirim Sistemi” geçerlidir. </a:t>
            </a:r>
          </a:p>
          <a:p>
            <a:pPr>
              <a:buFont typeface="Arial" pitchFamily="34" charset="0"/>
              <a:buChar char="•"/>
              <a:defRPr/>
            </a:pP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1"/>
          <p:cNvSpPr>
            <a:spLocks noGrp="1"/>
          </p:cNvSpPr>
          <p:nvPr>
            <p:ph type="title"/>
          </p:nvPr>
        </p:nvSpPr>
        <p:spPr>
          <a:xfrm>
            <a:off x="457200" y="141685"/>
            <a:ext cx="6707188" cy="756047"/>
          </a:xfrm>
        </p:spPr>
        <p:txBody>
          <a:bodyPr>
            <a:normAutofit fontScale="90000"/>
          </a:bodyPr>
          <a:lstStyle/>
          <a:p>
            <a:r>
              <a:rPr lang="tr-TR" sz="4000" smtClean="0">
                <a:solidFill>
                  <a:srgbClr val="FF0000"/>
                </a:solidFill>
              </a:rPr>
              <a:t>Bildirim Süreci</a:t>
            </a:r>
            <a:r>
              <a:rPr lang="tr-TR" smtClean="0"/>
              <a:t/>
            </a:r>
            <a:br>
              <a:rPr lang="tr-TR" smtClean="0"/>
            </a:br>
            <a:endParaRPr lang="tr-TR" smtClean="0"/>
          </a:p>
        </p:txBody>
      </p:sp>
      <p:sp>
        <p:nvSpPr>
          <p:cNvPr id="41988" name="4 Dikdörtgen"/>
          <p:cNvSpPr>
            <a:spLocks noChangeArrowheads="1"/>
          </p:cNvSpPr>
          <p:nvPr/>
        </p:nvSpPr>
        <p:spPr bwMode="auto">
          <a:xfrm>
            <a:off x="515938" y="1109663"/>
            <a:ext cx="8013700" cy="655768"/>
          </a:xfrm>
          <a:prstGeom prst="rect">
            <a:avLst/>
          </a:prstGeom>
          <a:noFill/>
          <a:ln w="9525">
            <a:noFill/>
            <a:miter lim="800000"/>
            <a:headEnd/>
            <a:tailEnd/>
          </a:ln>
        </p:spPr>
        <p:txBody>
          <a:bodyPr lIns="100785" tIns="50393" rIns="100785" bIns="50393">
            <a:spAutoFit/>
          </a:bodyPr>
          <a:lstStyle/>
          <a:p>
            <a:pPr defTabSz="1006475"/>
            <a:endParaRPr lang="tr-TR" dirty="0">
              <a:solidFill>
                <a:srgbClr val="000000"/>
              </a:solidFill>
              <a:latin typeface="Trebuchet MS" pitchFamily="34" charset="0"/>
            </a:endParaRPr>
          </a:p>
          <a:p>
            <a:pPr defTabSz="1006475"/>
            <a:r>
              <a:rPr lang="tr-TR" dirty="0">
                <a:solidFill>
                  <a:srgbClr val="000000"/>
                </a:solidFill>
                <a:latin typeface="Trebuchet MS" pitchFamily="34" charset="0"/>
              </a:rPr>
              <a:t>İstismara uğradığı öğrenilen ya da kuşkulanılan çocuğun en kısa sürede ; </a:t>
            </a:r>
            <a:endParaRPr lang="tr-TR" dirty="0">
              <a:latin typeface="Trebuchet MS" pitchFamily="34" charset="0"/>
            </a:endParaRPr>
          </a:p>
        </p:txBody>
      </p:sp>
      <p:sp>
        <p:nvSpPr>
          <p:cNvPr id="41989" name="İkizkenar Üçgen 5"/>
          <p:cNvSpPr>
            <a:spLocks noChangeArrowheads="1"/>
          </p:cNvSpPr>
          <p:nvPr/>
        </p:nvSpPr>
        <p:spPr bwMode="auto">
          <a:xfrm>
            <a:off x="928662" y="1857370"/>
            <a:ext cx="4292625" cy="2453888"/>
          </a:xfrm>
          <a:prstGeom prst="triangle">
            <a:avLst>
              <a:gd name="adj" fmla="val 50000"/>
            </a:avLst>
          </a:prstGeom>
          <a:solidFill>
            <a:srgbClr val="7FD13B"/>
          </a:solidFill>
          <a:ln w="25400" algn="ctr">
            <a:solidFill>
              <a:srgbClr val="FFFFFF"/>
            </a:solidFill>
            <a:miter lim="800000"/>
            <a:headEnd/>
            <a:tailEnd/>
          </a:ln>
        </p:spPr>
        <p:txBody>
          <a:bodyPr/>
          <a:lstStyle/>
          <a:p>
            <a:endParaRPr lang="tr-TR"/>
          </a:p>
        </p:txBody>
      </p:sp>
      <p:pic>
        <p:nvPicPr>
          <p:cNvPr id="41990" name="Picture 2"/>
          <p:cNvPicPr>
            <a:picLocks noChangeAspect="1" noChangeArrowheads="1"/>
          </p:cNvPicPr>
          <p:nvPr/>
        </p:nvPicPr>
        <p:blipFill>
          <a:blip r:embed="rId3"/>
          <a:srcRect/>
          <a:stretch>
            <a:fillRect/>
          </a:stretch>
        </p:blipFill>
        <p:spPr bwMode="auto">
          <a:xfrm>
            <a:off x="3059114" y="1869282"/>
            <a:ext cx="4219575" cy="594122"/>
          </a:xfrm>
          <a:prstGeom prst="rect">
            <a:avLst/>
          </a:prstGeom>
          <a:noFill/>
          <a:ln w="9525">
            <a:noFill/>
            <a:miter lim="800000"/>
            <a:headEnd/>
            <a:tailEnd/>
          </a:ln>
        </p:spPr>
      </p:pic>
      <p:pic>
        <p:nvPicPr>
          <p:cNvPr id="41991" name="Picture 3"/>
          <p:cNvPicPr>
            <a:picLocks noChangeAspect="1" noChangeArrowheads="1"/>
          </p:cNvPicPr>
          <p:nvPr/>
        </p:nvPicPr>
        <p:blipFill>
          <a:blip r:embed="rId4"/>
          <a:srcRect/>
          <a:stretch>
            <a:fillRect/>
          </a:stretch>
        </p:blipFill>
        <p:spPr bwMode="auto">
          <a:xfrm>
            <a:off x="2949576" y="3121819"/>
            <a:ext cx="4329113" cy="539354"/>
          </a:xfrm>
          <a:prstGeom prst="rect">
            <a:avLst/>
          </a:prstGeom>
          <a:noFill/>
          <a:ln w="9525">
            <a:noFill/>
            <a:miter lim="800000"/>
            <a:headEnd/>
            <a:tailEnd/>
          </a:ln>
        </p:spPr>
      </p:pic>
      <p:grpSp>
        <p:nvGrpSpPr>
          <p:cNvPr id="2" name="Grup 8"/>
          <p:cNvGrpSpPr>
            <a:grpSpLocks/>
          </p:cNvGrpSpPr>
          <p:nvPr/>
        </p:nvGrpSpPr>
        <p:grpSpPr bwMode="auto">
          <a:xfrm>
            <a:off x="3059114" y="2508647"/>
            <a:ext cx="4224337" cy="590550"/>
            <a:chOff x="3331770" y="2088186"/>
            <a:chExt cx="4223881" cy="787218"/>
          </a:xfrm>
        </p:grpSpPr>
        <p:sp>
          <p:nvSpPr>
            <p:cNvPr id="41997" name="Yuvarlatılmış Dikdörtgen 9"/>
            <p:cNvSpPr>
              <a:spLocks noChangeArrowheads="1"/>
            </p:cNvSpPr>
            <p:nvPr/>
          </p:nvSpPr>
          <p:spPr bwMode="auto">
            <a:xfrm>
              <a:off x="3331770" y="2088186"/>
              <a:ext cx="4223881" cy="787218"/>
            </a:xfrm>
            <a:prstGeom prst="roundRect">
              <a:avLst>
                <a:gd name="adj" fmla="val 16667"/>
              </a:avLst>
            </a:prstGeom>
            <a:solidFill>
              <a:srgbClr val="FFFFFF">
                <a:alpha val="90195"/>
              </a:srgbClr>
            </a:solidFill>
            <a:ln w="25400" algn="ctr">
              <a:solidFill>
                <a:srgbClr val="7FD13B"/>
              </a:solidFill>
              <a:round/>
              <a:headEnd/>
              <a:tailEnd/>
            </a:ln>
          </p:spPr>
          <p:txBody>
            <a:bodyPr/>
            <a:lstStyle/>
            <a:p>
              <a:endParaRPr lang="tr-TR"/>
            </a:p>
          </p:txBody>
        </p:sp>
        <p:sp>
          <p:nvSpPr>
            <p:cNvPr id="41998" name="Yuvarlatılmış Dikdörtgen 4"/>
            <p:cNvSpPr>
              <a:spLocks noChangeArrowheads="1"/>
            </p:cNvSpPr>
            <p:nvPr/>
          </p:nvSpPr>
          <p:spPr bwMode="auto">
            <a:xfrm>
              <a:off x="3370199" y="2126615"/>
              <a:ext cx="4147023" cy="710360"/>
            </a:xfrm>
            <a:prstGeom prst="rect">
              <a:avLst/>
            </a:prstGeom>
            <a:noFill/>
            <a:ln w="9525">
              <a:noFill/>
              <a:miter lim="800000"/>
              <a:headEnd/>
              <a:tailEnd/>
            </a:ln>
          </p:spPr>
          <p:txBody>
            <a:bodyPr lIns="68580" tIns="68580" rIns="68580" bIns="68580" anchor="ctr"/>
            <a:lstStyle/>
            <a:p>
              <a:pPr defTabSz="800100">
                <a:lnSpc>
                  <a:spcPct val="90000"/>
                </a:lnSpc>
                <a:spcAft>
                  <a:spcPct val="35000"/>
                </a:spcAft>
              </a:pPr>
              <a:r>
                <a:rPr lang="tr-TR">
                  <a:solidFill>
                    <a:srgbClr val="000000"/>
                  </a:solidFill>
                  <a:latin typeface="Trebuchet MS" pitchFamily="34" charset="0"/>
                </a:rPr>
                <a:t>Adli sürecin başlatılması</a:t>
              </a:r>
            </a:p>
          </p:txBody>
        </p:sp>
      </p:grpSp>
      <p:grpSp>
        <p:nvGrpSpPr>
          <p:cNvPr id="3" name="Grup 11"/>
          <p:cNvGrpSpPr>
            <a:grpSpLocks/>
          </p:cNvGrpSpPr>
          <p:nvPr/>
        </p:nvGrpSpPr>
        <p:grpSpPr bwMode="auto">
          <a:xfrm>
            <a:off x="3021014" y="3699272"/>
            <a:ext cx="4224337" cy="622697"/>
            <a:chOff x="3331770" y="2951513"/>
            <a:chExt cx="4223881" cy="829650"/>
          </a:xfrm>
        </p:grpSpPr>
        <p:sp>
          <p:nvSpPr>
            <p:cNvPr id="41995" name="Yuvarlatılmış Dikdörtgen 12"/>
            <p:cNvSpPr>
              <a:spLocks noChangeArrowheads="1"/>
            </p:cNvSpPr>
            <p:nvPr/>
          </p:nvSpPr>
          <p:spPr bwMode="auto">
            <a:xfrm>
              <a:off x="3331770" y="2951513"/>
              <a:ext cx="4223881" cy="829650"/>
            </a:xfrm>
            <a:prstGeom prst="roundRect">
              <a:avLst>
                <a:gd name="adj" fmla="val 16667"/>
              </a:avLst>
            </a:prstGeom>
            <a:solidFill>
              <a:srgbClr val="FFFFFF">
                <a:alpha val="90195"/>
              </a:srgbClr>
            </a:solidFill>
            <a:ln w="25400" algn="ctr">
              <a:solidFill>
                <a:srgbClr val="7FD13B"/>
              </a:solidFill>
              <a:round/>
              <a:headEnd/>
              <a:tailEnd/>
            </a:ln>
          </p:spPr>
          <p:txBody>
            <a:bodyPr/>
            <a:lstStyle/>
            <a:p>
              <a:endParaRPr lang="tr-TR"/>
            </a:p>
          </p:txBody>
        </p:sp>
        <p:sp>
          <p:nvSpPr>
            <p:cNvPr id="41996" name="Yuvarlatılmış Dikdörtgen 4"/>
            <p:cNvSpPr>
              <a:spLocks noChangeArrowheads="1"/>
            </p:cNvSpPr>
            <p:nvPr/>
          </p:nvSpPr>
          <p:spPr bwMode="auto">
            <a:xfrm>
              <a:off x="3372270" y="2992013"/>
              <a:ext cx="4142881" cy="748650"/>
            </a:xfrm>
            <a:prstGeom prst="rect">
              <a:avLst/>
            </a:prstGeom>
            <a:noFill/>
            <a:ln w="9525">
              <a:noFill/>
              <a:miter lim="800000"/>
              <a:headEnd/>
              <a:tailEnd/>
            </a:ln>
          </p:spPr>
          <p:txBody>
            <a:bodyPr lIns="68580" tIns="68580" rIns="68580" bIns="68580" anchor="ctr"/>
            <a:lstStyle/>
            <a:p>
              <a:pPr defTabSz="800100">
                <a:lnSpc>
                  <a:spcPct val="90000"/>
                </a:lnSpc>
                <a:spcAft>
                  <a:spcPct val="35000"/>
                </a:spcAft>
              </a:pPr>
              <a:r>
                <a:rPr lang="tr-TR" sz="1600" dirty="0">
                  <a:solidFill>
                    <a:srgbClr val="000000"/>
                  </a:solidFill>
                  <a:latin typeface="Trebuchet MS" pitchFamily="34" charset="0"/>
                </a:rPr>
                <a:t>Çocuğun tedavisinin ve rehabilitasyonunun da hızla başlatılması gerekmektedir</a:t>
              </a:r>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p:txBody>
          <a:bodyPr>
            <a:normAutofit fontScale="90000"/>
          </a:bodyPr>
          <a:lstStyle/>
          <a:p>
            <a:pPr eaLnBrk="1" hangingPunct="1">
              <a:defRPr/>
            </a:pPr>
            <a:r>
              <a:rPr lang="tr-TR" sz="3100" dirty="0">
                <a:solidFill>
                  <a:srgbClr val="FF0000"/>
                </a:solidFill>
                <a:effectLst>
                  <a:outerShdw blurRad="38100" dist="38100" dir="2700000" algn="tl">
                    <a:srgbClr val="C0C0C0"/>
                  </a:outerShdw>
                </a:effectLst>
              </a:rPr>
              <a:t>Bildirim Öncesi </a:t>
            </a:r>
            <a:r>
              <a:rPr lang="tr-TR" sz="2800" dirty="0">
                <a:solidFill>
                  <a:srgbClr val="FF0000"/>
                </a:solidFill>
                <a:effectLst>
                  <a:outerShdw blurRad="38100" dist="38100" dir="2700000" algn="tl">
                    <a:srgbClr val="C0C0C0"/>
                  </a:outerShdw>
                </a:effectLst>
              </a:rPr>
              <a:t/>
            </a:r>
            <a:br>
              <a:rPr lang="tr-TR" sz="2800" dirty="0">
                <a:solidFill>
                  <a:srgbClr val="FF0000"/>
                </a:solidFill>
                <a:effectLst>
                  <a:outerShdw blurRad="38100" dist="38100" dir="2700000" algn="tl">
                    <a:srgbClr val="C0C0C0"/>
                  </a:outerShdw>
                </a:effectLst>
              </a:rPr>
            </a:br>
            <a:r>
              <a:rPr lang="tr-TR" sz="2800" dirty="0">
                <a:solidFill>
                  <a:srgbClr val="FF0000"/>
                </a:solidFill>
                <a:effectLst>
                  <a:outerShdw blurRad="38100" dist="38100" dir="2700000" algn="tl">
                    <a:srgbClr val="C0C0C0"/>
                  </a:outerShdw>
                </a:effectLst>
              </a:rPr>
              <a:t>Çocuk istismarı konusunda bildirimlerin yetersizliğinin temel nedenleri</a:t>
            </a:r>
          </a:p>
        </p:txBody>
      </p:sp>
      <p:graphicFrame>
        <p:nvGraphicFramePr>
          <p:cNvPr id="5" name="4 Diyagram"/>
          <p:cNvGraphicFramePr/>
          <p:nvPr/>
        </p:nvGraphicFramePr>
        <p:xfrm>
          <a:off x="1331640" y="1437626"/>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İHMAL İSTİSMARDAN </a:t>
            </a: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KORUNMA</a:t>
            </a:r>
          </a:p>
        </p:txBody>
      </p:sp>
      <p:sp>
        <p:nvSpPr>
          <p:cNvPr id="6" name="Dikdörtgen 5"/>
          <p:cNvSpPr/>
          <p:nvPr/>
        </p:nvSpPr>
        <p:spPr>
          <a:xfrm>
            <a:off x="1331640" y="1419622"/>
            <a:ext cx="3356399" cy="2062103"/>
          </a:xfrm>
          <a:prstGeom prst="rect">
            <a:avLst/>
          </a:prstGeom>
        </p:spPr>
        <p:txBody>
          <a:bodyPr wrap="square">
            <a:spAutoFit/>
          </a:bodyPr>
          <a:lstStyle/>
          <a:p>
            <a:r>
              <a:rPr lang="tr-TR" sz="1600" b="1" i="1" dirty="0">
                <a:solidFill>
                  <a:srgbClr val="FF0000"/>
                </a:solidFill>
              </a:rPr>
              <a:t>Ç</a:t>
            </a:r>
            <a:r>
              <a:rPr lang="tr-TR" sz="1600" b="1" i="1" dirty="0" smtClean="0">
                <a:solidFill>
                  <a:srgbClr val="FF0000"/>
                </a:solidFill>
              </a:rPr>
              <a:t>ocuk </a:t>
            </a:r>
            <a:r>
              <a:rPr lang="tr-TR" sz="1600" b="1" i="1" dirty="0">
                <a:solidFill>
                  <a:srgbClr val="FF0000"/>
                </a:solidFill>
              </a:rPr>
              <a:t>ihmali</a:t>
            </a:r>
            <a:r>
              <a:rPr lang="tr-TR" sz="1600" dirty="0"/>
              <a:t> </a:t>
            </a:r>
            <a:r>
              <a:rPr lang="tr-TR" sz="1600" dirty="0" smtClean="0"/>
              <a:t>ise;18 </a:t>
            </a:r>
            <a:r>
              <a:rPr lang="tr-TR" sz="1600" dirty="0"/>
              <a:t>yaşın altındaki çocukların ya da ergenlerin fiziksel ve psikolojik sağlıkları ve gelişmeleri için temel olan beslenme, korunma, sevgi, gözetim, eğitim ve yol gösterme gibi gereksinimlerinin kendilerine bakıp onları gözetmekle yükümlü kişilerce yeterince karşılanmamasıdır.</a:t>
            </a:r>
            <a:endParaRPr lang="tr-TR" sz="1600" dirty="0">
              <a:cs typeface="Times New Roman" panose="02020603050405020304" pitchFamily="18" charset="0"/>
            </a:endParaRPr>
          </a:p>
        </p:txBody>
      </p:sp>
      <p:pic>
        <p:nvPicPr>
          <p:cNvPr id="3074" name="Picture 2" descr="D:\Users\Hp\Desktop\25093240_r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0231" y="1275606"/>
            <a:ext cx="4299887" cy="2561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0097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6 Metin Yer Tutucusu"/>
          <p:cNvSpPr>
            <a:spLocks noGrp="1"/>
          </p:cNvSpPr>
          <p:nvPr>
            <p:ph type="body" sz="half" idx="4294967295"/>
          </p:nvPr>
        </p:nvSpPr>
        <p:spPr>
          <a:xfrm>
            <a:off x="0" y="0"/>
            <a:ext cx="3962400" cy="5143500"/>
          </a:xfrm>
        </p:spPr>
        <p:txBody>
          <a:bodyPr/>
          <a:lstStyle/>
          <a:p>
            <a:pPr eaLnBrk="1" hangingPunct="1"/>
            <a:endParaRPr lang="tr-TR" dirty="0" smtClean="0"/>
          </a:p>
          <a:p>
            <a:pPr eaLnBrk="1" hangingPunct="1"/>
            <a:endParaRPr lang="tr-TR" dirty="0" smtClean="0"/>
          </a:p>
          <a:p>
            <a:pPr eaLnBrk="1" hangingPunct="1"/>
            <a:endParaRPr lang="tr-TR" dirty="0" smtClean="0"/>
          </a:p>
          <a:p>
            <a:pPr eaLnBrk="1" hangingPunct="1"/>
            <a:endParaRPr lang="tr-TR" dirty="0" smtClean="0"/>
          </a:p>
          <a:p>
            <a:pPr algn="ctr" eaLnBrk="1" hangingPunct="1">
              <a:buFont typeface="Arial" charset="0"/>
              <a:buNone/>
            </a:pPr>
            <a:r>
              <a:rPr lang="tr-TR" dirty="0" smtClean="0"/>
              <a:t>BİZİ DİNLEDİĞİNİZ İÇİN </a:t>
            </a:r>
          </a:p>
          <a:p>
            <a:pPr algn="ctr" eaLnBrk="1" hangingPunct="1">
              <a:buFont typeface="Arial" charset="0"/>
              <a:buNone/>
            </a:pPr>
            <a:r>
              <a:rPr lang="tr-TR" dirty="0" smtClean="0"/>
              <a:t>TEŞEKKÜR EDERİM </a:t>
            </a:r>
          </a:p>
          <a:p>
            <a:pPr algn="ctr" eaLnBrk="1" hangingPunct="1">
              <a:buFont typeface="Arial" charset="0"/>
              <a:buNone/>
            </a:pPr>
            <a:endParaRPr lang="tr-TR" dirty="0" smtClean="0"/>
          </a:p>
          <a:p>
            <a:pPr algn="ctr" eaLnBrk="1" hangingPunct="1">
              <a:buFont typeface="Arial" charset="0"/>
              <a:buNone/>
            </a:pPr>
            <a:endParaRPr lang="tr-TR" i="1" dirty="0" smtClean="0"/>
          </a:p>
        </p:txBody>
      </p:sp>
      <p:pic>
        <p:nvPicPr>
          <p:cNvPr id="45059" name="Picture 2" descr="C:\Users\EXPER\Pictures\benikoru3.jpg"/>
          <p:cNvPicPr>
            <a:picLocks noChangeAspect="1" noChangeArrowheads="1"/>
          </p:cNvPicPr>
          <p:nvPr/>
        </p:nvPicPr>
        <p:blipFill>
          <a:blip r:embed="rId3"/>
          <a:srcRect/>
          <a:stretch>
            <a:fillRect/>
          </a:stretch>
        </p:blipFill>
        <p:spPr bwMode="auto">
          <a:xfrm>
            <a:off x="4357686" y="285734"/>
            <a:ext cx="4429124" cy="4599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08360"/>
            <a:ext cx="8229600" cy="1013222"/>
          </a:xfrm>
        </p:spPr>
        <p:txBody>
          <a:bodyPr rtlCol="0">
            <a:normAutofit fontScale="90000"/>
          </a:bodyPr>
          <a:lstStyle/>
          <a:p>
            <a:pPr eaLnBrk="1" fontAlgn="auto" hangingPunct="1">
              <a:spcAft>
                <a:spcPts val="0"/>
              </a:spcAft>
              <a:defRPr/>
            </a:pPr>
            <a:r>
              <a:rPr lang="tr-TR" b="1" dirty="0" smtClean="0">
                <a:solidFill>
                  <a:srgbClr val="FF0000"/>
                </a:solidFill>
              </a:rPr>
              <a:t>İhmalin çocuk üzerindeki etkileri nelerdir?</a:t>
            </a:r>
          </a:p>
        </p:txBody>
      </p:sp>
      <p:sp>
        <p:nvSpPr>
          <p:cNvPr id="16387" name="Rectangle 3"/>
          <p:cNvSpPr>
            <a:spLocks noGrp="1" noChangeArrowheads="1"/>
          </p:cNvSpPr>
          <p:nvPr>
            <p:ph type="body" idx="1"/>
          </p:nvPr>
        </p:nvSpPr>
        <p:spPr>
          <a:xfrm>
            <a:off x="1428728" y="1357304"/>
            <a:ext cx="7498080" cy="3600450"/>
          </a:xfrm>
        </p:spPr>
        <p:txBody>
          <a:bodyPr>
            <a:normAutofit fontScale="92500" lnSpcReduction="10000"/>
          </a:bodyPr>
          <a:lstStyle/>
          <a:p>
            <a:pPr eaLnBrk="1" hangingPunct="1"/>
            <a:r>
              <a:rPr lang="tr-TR" dirty="0" smtClean="0"/>
              <a:t>Gelişim geriliği</a:t>
            </a:r>
          </a:p>
          <a:p>
            <a:pPr eaLnBrk="1" hangingPunct="1"/>
            <a:r>
              <a:rPr lang="tr-TR" dirty="0" smtClean="0"/>
              <a:t>Ölüme kadar varabilen sağlık problemleri</a:t>
            </a:r>
          </a:p>
          <a:p>
            <a:pPr eaLnBrk="1" hangingPunct="1"/>
            <a:r>
              <a:rPr lang="tr-TR" dirty="0" smtClean="0"/>
              <a:t>Davranış problemleri</a:t>
            </a:r>
          </a:p>
          <a:p>
            <a:pPr eaLnBrk="1" hangingPunct="1"/>
            <a:r>
              <a:rPr lang="tr-TR" dirty="0" smtClean="0"/>
              <a:t>İletişim problemleri</a:t>
            </a:r>
          </a:p>
          <a:p>
            <a:pPr eaLnBrk="1" hangingPunct="1"/>
            <a:r>
              <a:rPr lang="tr-TR" dirty="0" smtClean="0"/>
              <a:t>Yalnızlık ve korunmasızlık hissi</a:t>
            </a:r>
          </a:p>
          <a:p>
            <a:pPr eaLnBrk="1" hangingPunct="1"/>
            <a:r>
              <a:rPr lang="tr-TR" dirty="0" smtClean="0"/>
              <a:t>Madde bağımlılığı</a:t>
            </a:r>
          </a:p>
          <a:p>
            <a:pPr eaLnBrk="1" hangingPunct="1"/>
            <a:r>
              <a:rPr lang="tr-TR" dirty="0" smtClean="0"/>
              <a:t>Suça yönelme riski</a:t>
            </a:r>
          </a:p>
        </p:txBody>
      </p:sp>
      <p:pic>
        <p:nvPicPr>
          <p:cNvPr id="16389" name="3 Resim" descr="slide0001_image004.jpg"/>
          <p:cNvPicPr>
            <a:picLocks noChangeAspect="1"/>
          </p:cNvPicPr>
          <p:nvPr/>
        </p:nvPicPr>
        <p:blipFill>
          <a:blip r:embed="rId2" cstate="print"/>
          <a:srcRect b="19118"/>
          <a:stretch>
            <a:fillRect/>
          </a:stretch>
        </p:blipFill>
        <p:spPr bwMode="auto">
          <a:xfrm rot="9222809" flipV="1">
            <a:off x="6812176" y="3820309"/>
            <a:ext cx="2049462" cy="9167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p:txBody>
          <a:bodyPr/>
          <a:lstStyle/>
          <a:p>
            <a:pPr eaLnBrk="1" hangingPunct="1"/>
            <a:r>
              <a:rPr lang="tr-TR" sz="4000" b="1" smtClean="0">
                <a:solidFill>
                  <a:srgbClr val="FF0000"/>
                </a:solidFill>
              </a:rPr>
              <a:t>CİNSEL İSTİSMAR</a:t>
            </a:r>
          </a:p>
        </p:txBody>
      </p:sp>
      <p:sp>
        <p:nvSpPr>
          <p:cNvPr id="4" name="Rectangle 2"/>
          <p:cNvSpPr>
            <a:spLocks noGrp="1" noChangeArrowheads="1"/>
          </p:cNvSpPr>
          <p:nvPr>
            <p:ph idx="1"/>
          </p:nvPr>
        </p:nvSpPr>
        <p:spPr>
          <a:xfrm>
            <a:off x="468313" y="1383506"/>
            <a:ext cx="8229600" cy="4606006"/>
          </a:xfrm>
        </p:spPr>
        <p:txBody>
          <a:bodyPr lIns="90000" tIns="46800" rIns="90000" bIns="46800" rtlCol="0">
            <a:spAutoFit/>
          </a:bodyPr>
          <a:lstStyle/>
          <a:p>
            <a:pPr eaLnBrk="1" fontAlgn="auto" hangingPunct="1">
              <a:spcBef>
                <a:spcPts val="700"/>
              </a:spcBef>
              <a:spcAft>
                <a:spcPts val="0"/>
              </a:spcAft>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sz="2400" dirty="0" smtClean="0"/>
              <a:t>    </a:t>
            </a:r>
            <a:r>
              <a:rPr lang="tr-TR" dirty="0" smtClean="0"/>
              <a:t> Gelişimsel </a:t>
            </a:r>
            <a:r>
              <a:rPr lang="tr-TR" dirty="0"/>
              <a:t>olarak tam olgunlaşmamış çocuk ya da ergenin, anlamını tam olarak kavrayamadığı cinsel etkinliklere katılmasıdır. </a:t>
            </a:r>
            <a:endParaRPr lang="tr-TR" dirty="0" smtClean="0"/>
          </a:p>
          <a:p>
            <a:pPr eaLnBrk="1" fontAlgn="auto" hangingPunct="1">
              <a:spcBef>
                <a:spcPts val="700"/>
              </a:spcBef>
              <a:spcAft>
                <a:spcPts val="0"/>
              </a:spcAft>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dirty="0"/>
          </a:p>
          <a:p>
            <a:pPr eaLnBrk="1" fontAlgn="auto" hangingPunct="1">
              <a:spcBef>
                <a:spcPts val="700"/>
              </a:spcBef>
              <a:spcAft>
                <a:spcPts val="0"/>
              </a:spcAft>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tr-TR" dirty="0" smtClean="0"/>
              <a:t>     Ülkemizde cinsel istismara uğrayan çocukların oranı %9 a ulaşmıştır.</a:t>
            </a:r>
            <a:endParaRPr lang="tr-TR" dirty="0"/>
          </a:p>
          <a:p>
            <a:pPr eaLnBrk="1" fontAlgn="auto" hangingPunct="1">
              <a:spcBef>
                <a:spcPts val="700"/>
              </a:spcBef>
              <a:spcAft>
                <a:spcPts val="0"/>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i="1" noProof="1" smtClean="0">
              <a:effectLst>
                <a:outerShdw blurRad="38100" dist="38100" dir="2700000" algn="tl">
                  <a:srgbClr val="C0C0C0"/>
                </a:outerShdw>
              </a:effectLst>
            </a:endParaRPr>
          </a:p>
          <a:p>
            <a:pPr eaLnBrk="1" fontAlgn="auto" hangingPunct="1">
              <a:spcBef>
                <a:spcPts val="700"/>
              </a:spcBef>
              <a:spcAft>
                <a:spcPts val="0"/>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tr-TR" sz="2400" i="1" noProof="1">
              <a:effectLst>
                <a:outerShdw blurRad="38100" dist="38100" dir="2700000" algn="tl">
                  <a:srgbClr val="C0C0C0"/>
                </a:outerShdw>
              </a:effectLst>
            </a:endParaRPr>
          </a:p>
          <a:p>
            <a:pPr eaLnBrk="1" fontAlgn="auto" hangingPunct="1">
              <a:spcBef>
                <a:spcPts val="700"/>
              </a:spcBef>
              <a:spcAft>
                <a:spcPts val="0"/>
              </a:spcAft>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400" i="1" noProof="1" smtClean="0">
              <a:effectLst>
                <a:outerShdw blurRad="38100" dist="38100" dir="2700000" algn="tl">
                  <a:srgbClr val="C0C0C0"/>
                </a:outerShdw>
              </a:effectLst>
            </a:endParaRPr>
          </a:p>
        </p:txBody>
      </p:sp>
      <p:pic>
        <p:nvPicPr>
          <p:cNvPr id="18437" name="3 Resim" descr="slide0001_image004.jpg"/>
          <p:cNvPicPr>
            <a:picLocks noChangeAspect="1"/>
          </p:cNvPicPr>
          <p:nvPr/>
        </p:nvPicPr>
        <p:blipFill>
          <a:blip r:embed="rId3" cstate="print"/>
          <a:srcRect b="19118"/>
          <a:stretch>
            <a:fillRect/>
          </a:stretch>
        </p:blipFill>
        <p:spPr bwMode="auto">
          <a:xfrm rot="9222809" flipV="1">
            <a:off x="6929438" y="3933826"/>
            <a:ext cx="2049462" cy="9167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a:xfrm>
            <a:off x="468313" y="411956"/>
            <a:ext cx="8229600" cy="529829"/>
          </a:xfrm>
        </p:spPr>
        <p:txBody>
          <a:bodyPr>
            <a:normAutofit fontScale="90000"/>
          </a:bodyPr>
          <a:lstStyle/>
          <a:p>
            <a:pPr eaLnBrk="1" hangingPunct="1"/>
            <a:r>
              <a:rPr lang="tr-TR" sz="4000" b="1" dirty="0" smtClean="0">
                <a:solidFill>
                  <a:srgbClr val="FF0000"/>
                </a:solidFill>
              </a:rPr>
              <a:t>Cinsel istismarcı kim olabilir?</a:t>
            </a:r>
          </a:p>
        </p:txBody>
      </p:sp>
      <p:sp>
        <p:nvSpPr>
          <p:cNvPr id="5" name="2 İçerik Yer Tutucusu"/>
          <p:cNvSpPr txBox="1">
            <a:spLocks/>
          </p:cNvSpPr>
          <p:nvPr/>
        </p:nvSpPr>
        <p:spPr>
          <a:xfrm>
            <a:off x="323851" y="2139554"/>
            <a:ext cx="8640763" cy="280273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endParaRPr lang="tr-TR" b="1" dirty="0" smtClean="0">
              <a:latin typeface="+mj-lt"/>
            </a:endParaRPr>
          </a:p>
        </p:txBody>
      </p:sp>
      <p:sp>
        <p:nvSpPr>
          <p:cNvPr id="19460" name="İçerik Yer Tutucusu 1"/>
          <p:cNvSpPr>
            <a:spLocks noGrp="1"/>
          </p:cNvSpPr>
          <p:nvPr>
            <p:ph idx="1"/>
          </p:nvPr>
        </p:nvSpPr>
        <p:spPr>
          <a:xfrm>
            <a:off x="457200" y="1221581"/>
            <a:ext cx="8229600" cy="3373041"/>
          </a:xfrm>
        </p:spPr>
        <p:txBody>
          <a:bodyPr>
            <a:normAutofit fontScale="85000" lnSpcReduction="10000"/>
          </a:bodyPr>
          <a:lstStyle/>
          <a:p>
            <a:pPr eaLnBrk="1" hangingPunct="1">
              <a:lnSpc>
                <a:spcPct val="200000"/>
              </a:lnSpc>
            </a:pPr>
            <a:r>
              <a:rPr lang="tr-TR" dirty="0" smtClean="0"/>
              <a:t>İstismarcıların %96’sı erkek</a:t>
            </a:r>
          </a:p>
          <a:p>
            <a:pPr eaLnBrk="1" hangingPunct="1">
              <a:lnSpc>
                <a:spcPct val="200000"/>
              </a:lnSpc>
            </a:pPr>
            <a:r>
              <a:rPr lang="tr-TR" dirty="0" smtClean="0"/>
              <a:t>%64’ü çocuğun tanıdığı, </a:t>
            </a:r>
          </a:p>
          <a:p>
            <a:pPr eaLnBrk="1" hangingPunct="1">
              <a:lnSpc>
                <a:spcPct val="200000"/>
              </a:lnSpc>
            </a:pPr>
            <a:r>
              <a:rPr lang="tr-TR" dirty="0" smtClean="0"/>
              <a:t>Hatta %25’nin de </a:t>
            </a:r>
            <a:r>
              <a:rPr lang="tr-TR" dirty="0" err="1" smtClean="0"/>
              <a:t>ensest</a:t>
            </a:r>
            <a:r>
              <a:rPr lang="tr-TR" dirty="0" smtClean="0"/>
              <a:t> dediğimiz 1. ve 2.derece akraba olduğu belirlenmiştir.</a:t>
            </a:r>
          </a:p>
        </p:txBody>
      </p:sp>
      <p:pic>
        <p:nvPicPr>
          <p:cNvPr id="19461" name="Picture 5" descr="C:\Users\user\Desktop\ci resimler\i (11).jpg"/>
          <p:cNvPicPr>
            <a:picLocks noChangeAspect="1" noChangeArrowheads="1"/>
          </p:cNvPicPr>
          <p:nvPr/>
        </p:nvPicPr>
        <p:blipFill>
          <a:blip r:embed="rId2"/>
          <a:srcRect/>
          <a:stretch>
            <a:fillRect/>
          </a:stretch>
        </p:blipFill>
        <p:spPr bwMode="auto">
          <a:xfrm>
            <a:off x="5940426" y="1113235"/>
            <a:ext cx="2881313" cy="1607344"/>
          </a:xfrm>
          <a:prstGeom prst="rect">
            <a:avLst/>
          </a:prstGeom>
          <a:noFill/>
          <a:ln w="9525">
            <a:noFill/>
            <a:miter lim="800000"/>
            <a:headEnd/>
            <a:tailEnd/>
          </a:ln>
        </p:spPr>
      </p:pic>
      <p:pic>
        <p:nvPicPr>
          <p:cNvPr id="19463" name="3 Resim" descr="slide0001_image004.jpg"/>
          <p:cNvPicPr>
            <a:picLocks noChangeAspect="1"/>
          </p:cNvPicPr>
          <p:nvPr/>
        </p:nvPicPr>
        <p:blipFill>
          <a:blip r:embed="rId3" cstate="print"/>
          <a:srcRect b="19118"/>
          <a:stretch>
            <a:fillRect/>
          </a:stretch>
        </p:blipFill>
        <p:spPr bwMode="auto">
          <a:xfrm rot="9222809" flipV="1">
            <a:off x="6812176" y="3820308"/>
            <a:ext cx="2049462" cy="9167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457200" y="1869281"/>
            <a:ext cx="8229600" cy="2268141"/>
          </a:xfrm>
          <a:prstGeom prst="rect">
            <a:avLst/>
          </a:prstGeom>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r>
              <a:rPr lang="tr-TR" sz="4000" dirty="0" smtClean="0">
                <a:effectLst>
                  <a:outerShdw blurRad="38100" dist="38100" dir="2700000" algn="tl">
                    <a:srgbClr val="C0C0C0"/>
                  </a:outerShdw>
                </a:effectLst>
                <a:latin typeface="Tahoma" pitchFamily="34" charset="0"/>
              </a:rPr>
              <a:t>Cinsel istimara uğrayanların </a:t>
            </a:r>
          </a:p>
          <a:p>
            <a:pPr algn="ctr">
              <a:lnSpc>
                <a:spcPct val="150000"/>
              </a:lnSpc>
              <a:defRPr/>
            </a:pPr>
            <a:r>
              <a:rPr lang="tr-TR" sz="4000" dirty="0" smtClean="0">
                <a:solidFill>
                  <a:srgbClr val="FF0000"/>
                </a:solidFill>
                <a:effectLst>
                  <a:outerShdw blurRad="38100" dist="38100" dir="2700000" algn="tl">
                    <a:srgbClr val="C0C0C0"/>
                  </a:outerShdw>
                </a:effectLst>
                <a:latin typeface="Tahoma" pitchFamily="34" charset="0"/>
              </a:rPr>
              <a:t>%71’i kız, </a:t>
            </a:r>
          </a:p>
          <a:p>
            <a:pPr algn="ctr">
              <a:lnSpc>
                <a:spcPct val="150000"/>
              </a:lnSpc>
              <a:defRPr/>
            </a:pPr>
            <a:r>
              <a:rPr lang="tr-TR" sz="4000" dirty="0" smtClean="0">
                <a:solidFill>
                  <a:srgbClr val="FF0000"/>
                </a:solidFill>
                <a:effectLst>
                  <a:outerShdw blurRad="38100" dist="38100" dir="2700000" algn="tl">
                    <a:srgbClr val="C0C0C0"/>
                  </a:outerShdw>
                </a:effectLst>
                <a:latin typeface="Tahoma" pitchFamily="34" charset="0"/>
              </a:rPr>
              <a:t>%29’u erkek </a:t>
            </a:r>
          </a:p>
          <a:p>
            <a:pPr algn="ctr">
              <a:lnSpc>
                <a:spcPct val="150000"/>
              </a:lnSpc>
              <a:defRPr/>
            </a:pPr>
            <a:r>
              <a:rPr lang="tr-TR" sz="4000" dirty="0" smtClean="0">
                <a:effectLst>
                  <a:outerShdw blurRad="38100" dist="38100" dir="2700000" algn="tl">
                    <a:srgbClr val="C0C0C0"/>
                  </a:outerShdw>
                </a:effectLst>
                <a:latin typeface="Tahoma" pitchFamily="34" charset="0"/>
              </a:rPr>
              <a:t>          çocuklardır.</a:t>
            </a:r>
          </a:p>
        </p:txBody>
      </p:sp>
      <p:sp>
        <p:nvSpPr>
          <p:cNvPr id="47108" name="Rectangle 4"/>
          <p:cNvSpPr>
            <a:spLocks noChangeArrowheads="1"/>
          </p:cNvSpPr>
          <p:nvPr/>
        </p:nvSpPr>
        <p:spPr bwMode="auto">
          <a:xfrm>
            <a:off x="1547814" y="465535"/>
            <a:ext cx="6263702" cy="707886"/>
          </a:xfrm>
          <a:prstGeom prst="rect">
            <a:avLst/>
          </a:prstGeom>
          <a:noFill/>
          <a:ln>
            <a:noFill/>
          </a:ln>
          <a:effectLst/>
          <a:extLst/>
        </p:spPr>
        <p:txBody>
          <a:bodyPr wrap="none">
            <a:spAutoFit/>
          </a:bodyPr>
          <a:lstStyle/>
          <a:p>
            <a:pPr>
              <a:defRPr/>
            </a:pPr>
            <a:r>
              <a:rPr lang="tr-TR" sz="4000" dirty="0">
                <a:solidFill>
                  <a:srgbClr val="FF0000"/>
                </a:solidFill>
                <a:effectLst>
                  <a:outerShdw blurRad="38100" dist="38100" dir="2700000" algn="tl">
                    <a:srgbClr val="C0C0C0"/>
                  </a:outerShdw>
                </a:effectLst>
                <a:latin typeface="Calibri" pitchFamily="34" charset="0"/>
              </a:rPr>
              <a:t>Kimler cinsel istismara uğrar?</a:t>
            </a:r>
          </a:p>
        </p:txBody>
      </p:sp>
      <p:pic>
        <p:nvPicPr>
          <p:cNvPr id="20485" name="3 Resim" descr="slide0001_image004.jpg"/>
          <p:cNvPicPr>
            <a:picLocks noChangeAspect="1"/>
          </p:cNvPicPr>
          <p:nvPr/>
        </p:nvPicPr>
        <p:blipFill>
          <a:blip r:embed="rId2" cstate="print"/>
          <a:srcRect b="19118"/>
          <a:stretch>
            <a:fillRect/>
          </a:stretch>
        </p:blipFill>
        <p:spPr bwMode="auto">
          <a:xfrm rot="9222809" flipV="1">
            <a:off x="6812177" y="3820309"/>
            <a:ext cx="2049462" cy="9167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457200" y="411957"/>
            <a:ext cx="8351838" cy="917972"/>
          </a:xfrm>
        </p:spPr>
        <p:txBody>
          <a:bodyPr>
            <a:normAutofit fontScale="90000"/>
          </a:bodyPr>
          <a:lstStyle/>
          <a:p>
            <a:r>
              <a:rPr lang="tr-TR" sz="3600" b="1" dirty="0" smtClean="0"/>
              <a:t>CİNSEL İSTİSMARA MARUZ KALAN ÇOCUKLARIN YAŞA GÖRE DAĞILIMLARI İNCELENDİĞİNDE;</a:t>
            </a:r>
          </a:p>
        </p:txBody>
      </p:sp>
      <p:sp>
        <p:nvSpPr>
          <p:cNvPr id="4" name="1 Başlık"/>
          <p:cNvSpPr txBox="1">
            <a:spLocks/>
          </p:cNvSpPr>
          <p:nvPr/>
        </p:nvSpPr>
        <p:spPr>
          <a:xfrm>
            <a:off x="458788" y="1762126"/>
            <a:ext cx="8362950" cy="3078956"/>
          </a:xfrm>
          <a:prstGeom prst="rect">
            <a:avLst/>
          </a:prstGeom>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r>
              <a:rPr lang="tr-TR" sz="2400" dirty="0" smtClean="0">
                <a:solidFill>
                  <a:srgbClr val="FF0000"/>
                </a:solidFill>
                <a:effectLst>
                  <a:outerShdw blurRad="38100" dist="38100" dir="2700000" algn="tl">
                    <a:srgbClr val="C0C0C0"/>
                  </a:outerShdw>
                </a:effectLst>
                <a:latin typeface="Tahoma" pitchFamily="34" charset="0"/>
              </a:rPr>
              <a:t>%30’unun 2-5 yaş</a:t>
            </a:r>
          </a:p>
          <a:p>
            <a:pPr algn="ctr">
              <a:defRPr/>
            </a:pPr>
            <a:r>
              <a:rPr lang="tr-TR" sz="2400" dirty="0" smtClean="0">
                <a:solidFill>
                  <a:srgbClr val="FF0000"/>
                </a:solidFill>
                <a:effectLst>
                  <a:outerShdw blurRad="38100" dist="38100" dir="2700000" algn="tl">
                    <a:srgbClr val="C0C0C0"/>
                  </a:outerShdw>
                </a:effectLst>
                <a:latin typeface="Tahoma" pitchFamily="34" charset="0"/>
              </a:rPr>
              <a:t>%40’ının 6-10 yaş</a:t>
            </a:r>
          </a:p>
          <a:p>
            <a:pPr algn="ctr">
              <a:defRPr/>
            </a:pPr>
            <a:r>
              <a:rPr lang="tr-TR" sz="2400" dirty="0" smtClean="0">
                <a:solidFill>
                  <a:srgbClr val="FF0000"/>
                </a:solidFill>
                <a:effectLst>
                  <a:outerShdw blurRad="38100" dist="38100" dir="2700000" algn="tl">
                    <a:srgbClr val="C0C0C0"/>
                  </a:outerShdw>
                </a:effectLst>
                <a:latin typeface="Tahoma" pitchFamily="34" charset="0"/>
              </a:rPr>
              <a:t>%30’unun 11-17 yaş</a:t>
            </a:r>
          </a:p>
          <a:p>
            <a:pPr algn="ctr">
              <a:defRPr/>
            </a:pPr>
            <a:r>
              <a:rPr lang="tr-TR" sz="2400" dirty="0" smtClean="0">
                <a:effectLst>
                  <a:outerShdw blurRad="38100" dist="38100" dir="2700000" algn="tl">
                    <a:srgbClr val="C0C0C0"/>
                  </a:outerShdw>
                </a:effectLst>
                <a:latin typeface="Tahoma" pitchFamily="34" charset="0"/>
              </a:rPr>
              <a:t>Yaş grubunda olduğunu görüyoruz.</a:t>
            </a:r>
          </a:p>
          <a:p>
            <a:pPr algn="ctr">
              <a:defRPr/>
            </a:pPr>
            <a:endParaRPr lang="tr-TR" sz="2400" dirty="0" smtClean="0">
              <a:effectLst>
                <a:outerShdw blurRad="38100" dist="38100" dir="2700000" algn="tl">
                  <a:srgbClr val="C0C0C0"/>
                </a:outerShdw>
              </a:effectLst>
              <a:latin typeface="Tahoma" pitchFamily="34" charset="0"/>
            </a:endParaRPr>
          </a:p>
          <a:p>
            <a:pPr algn="ctr">
              <a:defRPr/>
            </a:pPr>
            <a:r>
              <a:rPr lang="tr-TR" sz="2400" dirty="0" smtClean="0">
                <a:effectLst>
                  <a:outerShdw blurRad="38100" dist="38100" dir="2700000" algn="tl">
                    <a:srgbClr val="C0C0C0"/>
                  </a:outerShdw>
                </a:effectLst>
                <a:latin typeface="Tahoma" pitchFamily="34" charset="0"/>
              </a:rPr>
              <a:t>Bir başka deyişle</a:t>
            </a:r>
            <a:r>
              <a:rPr lang="tr-TR" sz="2400" dirty="0" smtClean="0">
                <a:solidFill>
                  <a:srgbClr val="FF0000"/>
                </a:solidFill>
                <a:effectLst>
                  <a:outerShdw blurRad="38100" dist="38100" dir="2700000" algn="tl">
                    <a:srgbClr val="C0C0C0"/>
                  </a:outerShdw>
                </a:effectLst>
                <a:latin typeface="Tahoma" pitchFamily="34" charset="0"/>
              </a:rPr>
              <a:t> kurbanların %70’ini küçük yaş grubu </a:t>
            </a:r>
            <a:r>
              <a:rPr lang="tr-TR" sz="2400" dirty="0" smtClean="0">
                <a:effectLst>
                  <a:outerShdw blurRad="38100" dist="38100" dir="2700000" algn="tl">
                    <a:srgbClr val="C0C0C0"/>
                  </a:outerShdw>
                </a:effectLst>
                <a:latin typeface="Tahoma" pitchFamily="34" charset="0"/>
              </a:rPr>
              <a:t>oluşturmaktadır.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3 Resim" descr="slide0001_image004.jpg"/>
          <p:cNvPicPr>
            <a:picLocks noChangeAspect="1"/>
          </p:cNvPicPr>
          <p:nvPr/>
        </p:nvPicPr>
        <p:blipFill>
          <a:blip r:embed="rId2"/>
          <a:srcRect b="19118"/>
          <a:stretch>
            <a:fillRect/>
          </a:stretch>
        </p:blipFill>
        <p:spPr bwMode="auto">
          <a:xfrm rot="10413856" flipV="1">
            <a:off x="6081714" y="3846910"/>
            <a:ext cx="2136775" cy="983456"/>
          </a:xfrm>
          <a:prstGeom prst="rect">
            <a:avLst/>
          </a:prstGeom>
          <a:noFill/>
          <a:ln w="9525">
            <a:noFill/>
            <a:miter lim="800000"/>
            <a:headEnd/>
            <a:tailEnd/>
          </a:ln>
        </p:spPr>
      </p:pic>
      <p:sp>
        <p:nvSpPr>
          <p:cNvPr id="24579" name="4 Dikdörtgen"/>
          <p:cNvSpPr>
            <a:spLocks noChangeArrowheads="1"/>
          </p:cNvSpPr>
          <p:nvPr/>
        </p:nvSpPr>
        <p:spPr bwMode="auto">
          <a:xfrm>
            <a:off x="500034" y="1285866"/>
            <a:ext cx="8496300" cy="3890296"/>
          </a:xfrm>
          <a:prstGeom prst="rect">
            <a:avLst/>
          </a:prstGeom>
          <a:noFill/>
          <a:ln>
            <a:noFill/>
          </a:ln>
          <a:extLst/>
        </p:spPr>
        <p:txBody>
          <a:bodyPr>
            <a:spAutoFit/>
          </a:bodyPr>
          <a:lstStyle/>
          <a:p>
            <a:pPr>
              <a:defRPr/>
            </a:pPr>
            <a:r>
              <a:rPr lang="tr-TR" sz="2400" dirty="0">
                <a:latin typeface="+mj-lt"/>
                <a:cs typeface="Tahoma" pitchFamily="34" charset="0"/>
              </a:rPr>
              <a:t>1. Olayla ilgili kabuslar, </a:t>
            </a:r>
          </a:p>
          <a:p>
            <a:pPr>
              <a:defRPr/>
            </a:pPr>
            <a:r>
              <a:rPr lang="tr-TR" sz="2400" dirty="0">
                <a:latin typeface="+mj-lt"/>
                <a:cs typeface="Tahoma" pitchFamily="34" charset="0"/>
              </a:rPr>
              <a:t>2. Uykuya dalma güçlüğü</a:t>
            </a:r>
          </a:p>
          <a:p>
            <a:pPr>
              <a:defRPr/>
            </a:pPr>
            <a:r>
              <a:rPr lang="tr-TR" sz="2400" dirty="0">
                <a:latin typeface="+mj-lt"/>
                <a:cs typeface="Tahoma" pitchFamily="34" charset="0"/>
              </a:rPr>
              <a:t>3. Öfke patlamaları, konsantrasyon güçlüğü, </a:t>
            </a:r>
          </a:p>
          <a:p>
            <a:pPr>
              <a:defRPr/>
            </a:pPr>
            <a:r>
              <a:rPr lang="tr-TR" sz="2400" dirty="0">
                <a:latin typeface="+mj-lt"/>
                <a:cs typeface="Tahoma" pitchFamily="34" charset="0"/>
              </a:rPr>
              <a:t>4. Olay sonrasında olay anını tekrar yaşıyormuş hissi,</a:t>
            </a:r>
          </a:p>
          <a:p>
            <a:pPr>
              <a:lnSpc>
                <a:spcPct val="90000"/>
              </a:lnSpc>
              <a:buFont typeface="Arial" charset="0"/>
              <a:buNone/>
              <a:defRPr/>
            </a:pPr>
            <a:r>
              <a:rPr lang="tr-TR" sz="2400" dirty="0">
                <a:latin typeface="+mj-lt"/>
              </a:rPr>
              <a:t>7. Cinsel oyunlar oynama, </a:t>
            </a:r>
          </a:p>
          <a:p>
            <a:pPr>
              <a:lnSpc>
                <a:spcPct val="90000"/>
              </a:lnSpc>
              <a:buFont typeface="Arial" charset="0"/>
              <a:buNone/>
              <a:defRPr/>
            </a:pPr>
            <a:r>
              <a:rPr lang="tr-TR" sz="2400" dirty="0">
                <a:latin typeface="+mj-lt"/>
              </a:rPr>
              <a:t>8. Depresyon, </a:t>
            </a:r>
          </a:p>
          <a:p>
            <a:pPr>
              <a:lnSpc>
                <a:spcPct val="90000"/>
              </a:lnSpc>
              <a:buFont typeface="Arial" charset="0"/>
              <a:buNone/>
              <a:defRPr/>
            </a:pPr>
            <a:r>
              <a:rPr lang="tr-TR" sz="2400" dirty="0">
                <a:latin typeface="+mj-lt"/>
              </a:rPr>
              <a:t>9. madde  kullanımı,</a:t>
            </a:r>
          </a:p>
          <a:p>
            <a:pPr>
              <a:defRPr/>
            </a:pPr>
            <a:r>
              <a:rPr lang="tr-TR" sz="2400" dirty="0">
                <a:latin typeface="+mj-lt"/>
                <a:cs typeface="Tahoma" pitchFamily="34" charset="0"/>
              </a:rPr>
              <a:t>10.Özgüven eksikliği</a:t>
            </a:r>
          </a:p>
          <a:p>
            <a:pPr>
              <a:defRPr/>
            </a:pPr>
            <a:r>
              <a:rPr lang="tr-TR" sz="2400" dirty="0">
                <a:latin typeface="Calibri" pitchFamily="34" charset="0"/>
                <a:cs typeface="Tahoma" pitchFamily="34" charset="0"/>
              </a:rPr>
              <a:t>11.İçe kapanma</a:t>
            </a:r>
          </a:p>
          <a:p>
            <a:pPr>
              <a:defRPr/>
            </a:pPr>
            <a:r>
              <a:rPr lang="tr-TR" sz="2400" dirty="0" smtClean="0">
                <a:latin typeface="Calibri" pitchFamily="34" charset="0"/>
                <a:cs typeface="Tahoma" pitchFamily="34" charset="0"/>
              </a:rPr>
              <a:t>12.Günlük </a:t>
            </a:r>
            <a:r>
              <a:rPr lang="tr-TR" sz="2400" dirty="0">
                <a:latin typeface="Calibri" pitchFamily="34" charset="0"/>
                <a:cs typeface="Tahoma" pitchFamily="34" charset="0"/>
              </a:rPr>
              <a:t>Hayatında değişiklerin olması</a:t>
            </a:r>
          </a:p>
          <a:p>
            <a:pPr>
              <a:defRPr/>
            </a:pPr>
            <a:endParaRPr lang="tr-TR" sz="1400" dirty="0">
              <a:latin typeface="Calibri" pitchFamily="34" charset="0"/>
              <a:cs typeface="Tahoma" pitchFamily="34" charset="0"/>
            </a:endParaRPr>
          </a:p>
        </p:txBody>
      </p:sp>
      <p:sp>
        <p:nvSpPr>
          <p:cNvPr id="22532" name="3 Dikdörtgen"/>
          <p:cNvSpPr>
            <a:spLocks noChangeArrowheads="1"/>
          </p:cNvSpPr>
          <p:nvPr/>
        </p:nvSpPr>
        <p:spPr bwMode="auto">
          <a:xfrm>
            <a:off x="179388" y="357188"/>
            <a:ext cx="8686800" cy="857250"/>
          </a:xfrm>
          <a:prstGeom prst="rect">
            <a:avLst/>
          </a:prstGeom>
          <a:noFill/>
          <a:ln w="9525">
            <a:noFill/>
            <a:miter lim="800000"/>
            <a:headEnd/>
            <a:tailEnd/>
          </a:ln>
        </p:spPr>
        <p:txBody>
          <a:bodyPr anchor="ctr"/>
          <a:lstStyle/>
          <a:p>
            <a:r>
              <a:rPr lang="tr-TR" sz="4000" b="1">
                <a:solidFill>
                  <a:srgbClr val="FF0000"/>
                </a:solidFill>
                <a:latin typeface="Calibri" pitchFamily="34" charset="0"/>
              </a:rPr>
              <a:t>Cinsel istismara maruz kalan çocuklarda </a:t>
            </a:r>
            <a:br>
              <a:rPr lang="tr-TR" sz="4000" b="1">
                <a:solidFill>
                  <a:srgbClr val="FF0000"/>
                </a:solidFill>
                <a:latin typeface="Calibri" pitchFamily="34" charset="0"/>
              </a:rPr>
            </a:br>
            <a:r>
              <a:rPr lang="tr-TR" sz="4000" b="1">
                <a:solidFill>
                  <a:srgbClr val="FF0000"/>
                </a:solidFill>
                <a:latin typeface="Calibri" pitchFamily="34" charset="0"/>
              </a:rPr>
              <a:t>görülebilen belirtiler nelerdir?</a:t>
            </a:r>
          </a:p>
        </p:txBody>
      </p:sp>
      <p:pic>
        <p:nvPicPr>
          <p:cNvPr id="22533" name="Picture 4" descr="C:\Users\user\Desktop\ci resimler\i (48).jpg"/>
          <p:cNvPicPr>
            <a:picLocks noChangeAspect="1" noChangeArrowheads="1"/>
          </p:cNvPicPr>
          <p:nvPr/>
        </p:nvPicPr>
        <p:blipFill>
          <a:blip r:embed="rId3"/>
          <a:srcRect/>
          <a:stretch>
            <a:fillRect/>
          </a:stretch>
        </p:blipFill>
        <p:spPr bwMode="auto">
          <a:xfrm>
            <a:off x="7150101" y="785813"/>
            <a:ext cx="1839913" cy="1285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3638</TotalTime>
  <Words>1220</Words>
  <Application>Microsoft Office PowerPoint</Application>
  <PresentationFormat>Ekran Gösterisi (16:9)</PresentationFormat>
  <Paragraphs>181</Paragraphs>
  <Slides>30</Slides>
  <Notes>5</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Gündönümü</vt:lpstr>
      <vt:lpstr>PowerPoint Sunusu</vt:lpstr>
      <vt:lpstr>PowerPoint Sunusu</vt:lpstr>
      <vt:lpstr>PowerPoint Sunusu</vt:lpstr>
      <vt:lpstr>İhmalin çocuk üzerindeki etkileri nelerdir?</vt:lpstr>
      <vt:lpstr>CİNSEL İSTİSMAR</vt:lpstr>
      <vt:lpstr>Cinsel istismarcı kim olabilir?</vt:lpstr>
      <vt:lpstr>PowerPoint Sunusu</vt:lpstr>
      <vt:lpstr>CİNSEL İSTİSMARA MARUZ KALAN ÇOCUKLARIN YAŞA GÖRE DAĞILIMLARI İNCELENDİĞİNDE;</vt:lpstr>
      <vt:lpstr>PowerPoint Sunusu</vt:lpstr>
      <vt:lpstr>Çocuklar yaşadıklarını neden anlatmak istemezler…</vt:lpstr>
      <vt:lpstr>Çocuklar sonunda nasıl söylerler…</vt:lpstr>
      <vt:lpstr>PowerPoint Sunusu</vt:lpstr>
      <vt:lpstr>PowerPoint Sunusu</vt:lpstr>
      <vt:lpstr>Cinsel İstismar İle İlgili  Doğru Bilinen Yanlışlar</vt:lpstr>
      <vt:lpstr>PowerPoint Sunusu</vt:lpstr>
      <vt:lpstr>1. Cinsellik konusunda çocuklarınızı  bilgilendirin.</vt:lpstr>
      <vt:lpstr>2-Güvenliklerini sağlamayı öğretin:</vt:lpstr>
      <vt:lpstr>PowerPoint Sunusu</vt:lpstr>
      <vt:lpstr>3-Bedenlerini korumayı öğretin;</vt:lpstr>
      <vt:lpstr>4-’Hayır’ demeyi öğretin:</vt:lpstr>
      <vt:lpstr>5-Yardım istemeyi öğretin:</vt:lpstr>
      <vt:lpstr>6-Her zaman sır saklanmayacağını öğretin</vt:lpstr>
      <vt:lpstr>Bu bilgileri çocuğa verirken çok dikkatli olmamız gerekmektedir.</vt:lpstr>
      <vt:lpstr>Cinsel İstismara uğrayanlara nasıl yardım edebilirsiniz? </vt:lpstr>
      <vt:lpstr>PowerPoint Sunusu</vt:lpstr>
      <vt:lpstr>Cinsel İstismara uğrayanlara nasıl yardım edebilirsiniz? </vt:lpstr>
      <vt:lpstr>Bildirimin Yasal Sorumluluğu ! </vt:lpstr>
      <vt:lpstr>Bildirim Süreci </vt:lpstr>
      <vt:lpstr>Bildirim Öncesi  Çocuk istismarı konusunda bildirimlerin yetersizliğinin temel nedenleri</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179</cp:revision>
  <dcterms:created xsi:type="dcterms:W3CDTF">2017-11-01T05:55:49Z</dcterms:created>
  <dcterms:modified xsi:type="dcterms:W3CDTF">2023-08-28T11:58:45Z</dcterms:modified>
</cp:coreProperties>
</file>