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8"/>
  </p:notesMasterIdLst>
  <p:sldIdLst>
    <p:sldId id="430" r:id="rId2"/>
    <p:sldId id="344"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200329"/>
          </a:xfrm>
          <a:prstGeom prst="rect">
            <a:avLst/>
          </a:prstGeom>
          <a:noFill/>
        </p:spPr>
        <p:txBody>
          <a:bodyPr wrap="square" rtlCol="0">
            <a:spAutoFit/>
          </a:bodyPr>
          <a:lstStyle/>
          <a:p>
            <a:pPr algn="ctr"/>
            <a:r>
              <a:rPr lang="tr-TR" sz="2400" b="1" dirty="0">
                <a:solidFill>
                  <a:srgbClr val="FF0000"/>
                </a:solidFill>
              </a:rPr>
              <a:t>İŞ BİRLİĞİ</a:t>
            </a:r>
          </a:p>
          <a:p>
            <a:pPr algn="ctr"/>
            <a:r>
              <a:rPr lang="tr-TR" sz="2400" b="1" dirty="0">
                <a:solidFill>
                  <a:srgbClr val="FF0000"/>
                </a:solidFill>
              </a:rPr>
              <a:t>GELİŞTİRME</a:t>
            </a:r>
          </a:p>
          <a:p>
            <a:pPr algn="ctr"/>
            <a:r>
              <a:rPr lang="tr-TR" sz="2400" b="1" dirty="0" smtClean="0">
                <a:solidFill>
                  <a:srgbClr val="FF0000"/>
                </a:solidFill>
              </a:rPr>
              <a:t>(</a:t>
            </a:r>
            <a:r>
              <a:rPr lang="tr-TR" sz="2400" b="1" dirty="0">
                <a:solidFill>
                  <a:srgbClr val="FF0000"/>
                </a:solidFill>
              </a:rPr>
              <a:t>VELİLERE YÖNELİK)</a:t>
            </a: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D:\Users\Hp\Desktop\blog_yazisi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1846" y="131315"/>
            <a:ext cx="2234328" cy="21524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Users\Hp\Desktop\1882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1845" y="3020287"/>
            <a:ext cx="2388363" cy="133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9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Yardımlaşma ve Dayanışma Duygusunu Geliştirir.</a:t>
            </a:r>
          </a:p>
          <a:p>
            <a:endParaRPr lang="tr-TR" sz="1600" b="1" dirty="0"/>
          </a:p>
          <a:p>
            <a:r>
              <a:rPr lang="tr-TR" sz="1600" dirty="0"/>
              <a:t>İşbirliği kurma sırasında yardım etme ve yardım alma, içinde bulunduğu grup birliğinin farkına varma gibi önemli </a:t>
            </a:r>
            <a:r>
              <a:rPr lang="tr-TR" sz="1600" dirty="0" smtClean="0"/>
              <a:t>deneyimler yaşanır. Belirli </a:t>
            </a:r>
            <a:r>
              <a:rPr lang="tr-TR" sz="1600" dirty="0"/>
              <a:t>bir çalışma için başkalarıyla birlikte, hem kendi görüş ve yeteneklerini ortaya </a:t>
            </a:r>
            <a:r>
              <a:rPr lang="tr-TR" sz="1600" dirty="0" smtClean="0"/>
              <a:t>koyabilerek hem </a:t>
            </a:r>
            <a:r>
              <a:rPr lang="tr-TR" sz="1600" dirty="0"/>
              <a:t>de başkalarının katkılarını destekleyerek ve kabul ederek çalışabilme alışkanlığı kazanılabilir.</a:t>
            </a:r>
            <a:endParaRPr lang="tr-TR" sz="1600" dirty="0">
              <a:cs typeface="Times New Roman" panose="02020603050405020304" pitchFamily="18" charset="0"/>
            </a:endParaRPr>
          </a:p>
        </p:txBody>
      </p:sp>
      <p:pic>
        <p:nvPicPr>
          <p:cNvPr id="9218" name="Picture 2" descr="D:\Users\Hp\Desktop\6932903_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80" y="1491630"/>
            <a:ext cx="3357063" cy="255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865406"/>
            <a:ext cx="7678066" cy="4278094"/>
          </a:xfrm>
          <a:prstGeom prst="rect">
            <a:avLst/>
          </a:prstGeom>
        </p:spPr>
        <p:txBody>
          <a:bodyPr wrap="square">
            <a:spAutoFit/>
          </a:bodyPr>
          <a:lstStyle/>
          <a:p>
            <a:r>
              <a:rPr lang="tr-TR" sz="1600" dirty="0" smtClean="0"/>
              <a:t>3 aylık bir bebek uyanır ve süt istediği için ağlar. Annesi, son bulaşığı da yerine koyarken ağlama sesini duyar ve seslenir: “Bir dakika içinde oradayım canım! Aç olduğunun farkındayım.” Çocuk biraz sakinleşir ve parmağını emmeye başlar. Bu bebek, ihtiyacının görüldüğünü ve bazen beklemesi gerektiğini öğrenir.</a:t>
            </a:r>
          </a:p>
          <a:p>
            <a:endParaRPr lang="tr-TR" sz="1600" dirty="0" smtClean="0"/>
          </a:p>
          <a:p>
            <a:r>
              <a:rPr lang="tr-TR" sz="1600" dirty="0" smtClean="0"/>
              <a:t>14 aylık bir çocuk, kazaklarını ve çoraplarını bir çamaşır sepetinden diğerine oyun amaçlı atıyor. Anneannesi görüyor ve “Bana yardım ettiğin için teşekkür ederim! hadi gel de çamaşır makinesine koymama da yardım et. Seni biraz kaldırırım, böylece düğmeye basabilirsin. Sonra da yürüyüşe gideriz.” Bu çocuk, ev işlerine katkıda bulunarak, aile sistemine yardım ettiğini hissedecektir.</a:t>
            </a:r>
          </a:p>
          <a:p>
            <a:endParaRPr lang="tr-TR" sz="1600" dirty="0" smtClean="0"/>
          </a:p>
          <a:p>
            <a:r>
              <a:rPr lang="tr-TR" sz="1600" dirty="0" smtClean="0"/>
              <a:t>30 aylık bir çocuk, kum havuzundaki büyük kırmızı bir küreğe doğru uzanıyor. Bu esnada başka bir çocuk da geliyor ve küreği aynı anda tutuyorlar. Çocuk, “Benim!” diye ağlamaya başlıyor. Diğer çocuğun babası yanlarına geliyor ve bir çocuğa kamyonu, diğerine küreği veriyor; ve kamyonla küreğin nasıl birlikte çalışabileceğini gösteriyor. Bu şekilde çocuklar bir problemin nasıl çözüleceğini, hayal kırıklığı ile nasıl başa çıkılacağını ve işbirliği içinde nasıl bir oyun kurulacağını öğreniyorlar.</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İŞ BİRLİĞİ BECERİSİNİ GELİŞTİRMEK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1428742"/>
            <a:ext cx="7499803" cy="3046988"/>
          </a:xfrm>
          <a:prstGeom prst="rect">
            <a:avLst/>
          </a:prstGeom>
        </p:spPr>
        <p:txBody>
          <a:bodyPr wrap="square">
            <a:spAutoFit/>
          </a:bodyPr>
          <a:lstStyle/>
          <a:p>
            <a:r>
              <a:rPr lang="tr-TR" sz="1600" b="1" dirty="0" smtClean="0">
                <a:solidFill>
                  <a:srgbClr val="FF0000"/>
                </a:solidFill>
              </a:rPr>
              <a:t>Aktiviteleri sıra ile yapın.</a:t>
            </a:r>
            <a:r>
              <a:rPr lang="tr-TR" sz="1600" dirty="0" smtClean="0">
                <a:solidFill>
                  <a:srgbClr val="FF0000"/>
                </a:solidFill>
              </a:rPr>
              <a:t> </a:t>
            </a:r>
          </a:p>
          <a:p>
            <a:endParaRPr lang="tr-TR" sz="1600" dirty="0" smtClean="0"/>
          </a:p>
          <a:p>
            <a:r>
              <a:rPr lang="tr-TR" sz="1600" dirty="0" smtClean="0"/>
              <a:t>6-9 ay arasında, bebekler sıra ile yapılan aktiviteleri gerçekleştirebilirler. Ayrıca taklit yoluyla öğrenmeyi de öğrenirler. Bu durum, sıra ile aktivite yapmak için bebeğinizi cesaretlendirmek için iyi bir zamandır. </a:t>
            </a:r>
          </a:p>
          <a:p>
            <a:r>
              <a:rPr lang="tr-TR" sz="1600" dirty="0" smtClean="0"/>
              <a:t>Bloklardan kule yaparken, bir blok siz koyduğunuzda, onun bir blok koyması için bekleyin. Kutuya oyuncaklarını koyarken ve çıkartırken sırayla yapın. </a:t>
            </a:r>
          </a:p>
          <a:p>
            <a:r>
              <a:rPr lang="tr-TR" sz="1600" dirty="0" smtClean="0"/>
              <a:t>İlerleyen aylarda, yapboz yaparken ya da şekilli kutulara şekilleri atarken sırayla yapmaya başlayın. </a:t>
            </a:r>
          </a:p>
          <a:p>
            <a:r>
              <a:rPr lang="tr-TR" sz="1600" dirty="0" smtClean="0"/>
              <a:t>Odayı toparlama zamanı geldiğinde, oyuncakları raflara sırayla koyun. </a:t>
            </a:r>
          </a:p>
          <a:p>
            <a:endParaRPr lang="tr-TR" sz="1600" dirty="0" smtClean="0"/>
          </a:p>
          <a:p>
            <a:r>
              <a:rPr lang="tr-TR" sz="1600" dirty="0" smtClean="0"/>
              <a:t>Bu aktiviteler takım olarak bir şey başarmanın keyfini çocuklara yaşatacaktır.</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İŞ BİRLİĞİ BECERİSİNİ GELİŞTİRMEK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1428742"/>
            <a:ext cx="7499803" cy="2062103"/>
          </a:xfrm>
          <a:prstGeom prst="rect">
            <a:avLst/>
          </a:prstGeom>
        </p:spPr>
        <p:txBody>
          <a:bodyPr wrap="square">
            <a:spAutoFit/>
          </a:bodyPr>
          <a:lstStyle/>
          <a:p>
            <a:r>
              <a:rPr lang="tr-TR" sz="1600" b="1" dirty="0" smtClean="0">
                <a:solidFill>
                  <a:srgbClr val="FF0000"/>
                </a:solidFill>
              </a:rPr>
              <a:t>Sınırlarınız ve talepleriniz için sebeplerinizi belirtin.</a:t>
            </a:r>
            <a:r>
              <a:rPr lang="tr-TR" sz="1600" dirty="0" smtClean="0">
                <a:solidFill>
                  <a:srgbClr val="FF0000"/>
                </a:solidFill>
              </a:rPr>
              <a:t> </a:t>
            </a:r>
          </a:p>
          <a:p>
            <a:endParaRPr lang="tr-TR" sz="1600" dirty="0" smtClean="0"/>
          </a:p>
          <a:p>
            <a:r>
              <a:rPr lang="tr-TR" sz="1600" dirty="0" smtClean="0"/>
              <a:t>3 yaşından itibaren, çocuklar basit açıklamaları anlayacak şekilde dili kullanabilirler. </a:t>
            </a:r>
          </a:p>
          <a:p>
            <a:endParaRPr lang="tr-TR" sz="1600" dirty="0" smtClean="0"/>
          </a:p>
          <a:p>
            <a:r>
              <a:rPr lang="tr-TR" sz="1600" dirty="0" smtClean="0"/>
              <a:t>Koyduğunuz kuralların tüm ailenin iyiliği için olduğunu çocuğunuza açıklayın: “Hepimiz temizliğe yardım ediyoruz. Bu, oyuncaklarımızı kaybetmemek için ve bir dahaki sefere kolay bulmak için önemli.”, “Bana çamaşırları makineye koymamda yardım edersen, işim daha çabuk biter ve seninle daha fazla oynayabilirim.   </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İŞ BİRLİĞİ BECERİSİNİ GELİŞTİRMEK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1428742"/>
            <a:ext cx="7499803" cy="3293209"/>
          </a:xfrm>
          <a:prstGeom prst="rect">
            <a:avLst/>
          </a:prstGeom>
        </p:spPr>
        <p:txBody>
          <a:bodyPr wrap="square">
            <a:spAutoFit/>
          </a:bodyPr>
          <a:lstStyle/>
          <a:p>
            <a:r>
              <a:rPr lang="tr-TR" sz="1600" b="1" dirty="0" smtClean="0">
                <a:solidFill>
                  <a:srgbClr val="FF0000"/>
                </a:solidFill>
              </a:rPr>
              <a:t>Problemleri çözmek için zaman ayırın.</a:t>
            </a:r>
            <a:r>
              <a:rPr lang="tr-TR" sz="1600" dirty="0" smtClean="0"/>
              <a:t> </a:t>
            </a:r>
          </a:p>
          <a:p>
            <a:endParaRPr lang="tr-TR" sz="1600" dirty="0" smtClean="0"/>
          </a:p>
          <a:p>
            <a:r>
              <a:rPr lang="tr-TR" sz="1600" dirty="0" smtClean="0"/>
              <a:t>2-3 yaşlarındaki çocukları gündelik problemleri ve ya yaşadıkları sorunları çözmeleri için cesaretlendirebilirsiniz. Problem çözme süreci için çocuklarınızı şu şekilde yönlendirebilirsiniz:</a:t>
            </a:r>
          </a:p>
          <a:p>
            <a:r>
              <a:rPr lang="tr-TR" sz="1600" b="1" dirty="0" smtClean="0"/>
              <a:t>Problemi belirtin: </a:t>
            </a:r>
            <a:r>
              <a:rPr lang="tr-TR" sz="1600" dirty="0" smtClean="0"/>
              <a:t>“Duvara resim çizmek istedin ama annen hayır dedi.”</a:t>
            </a:r>
          </a:p>
          <a:p>
            <a:r>
              <a:rPr lang="tr-TR" sz="1600" b="1" dirty="0" smtClean="0"/>
              <a:t>Soru sorun: </a:t>
            </a:r>
            <a:r>
              <a:rPr lang="tr-TR" sz="1600" dirty="0" smtClean="0"/>
              <a:t>“Başka nereye çizebilirsin?”</a:t>
            </a:r>
          </a:p>
          <a:p>
            <a:r>
              <a:rPr lang="tr-TR" sz="1600" b="1" dirty="0" smtClean="0"/>
              <a:t>Çözüm önerin: </a:t>
            </a:r>
            <a:r>
              <a:rPr lang="tr-TR" sz="1600" dirty="0" smtClean="0"/>
              <a:t>Sizin için kabul edilebilir olan iki farklı seçenek sunun. Eğer ki duvara çizmek istemekte ısrar ederse, sınır koyun: “Nereye resim yapacağın konusunda anlaşana kadar boyaları kaldırıyorum.”</a:t>
            </a:r>
          </a:p>
          <a:p>
            <a:r>
              <a:rPr lang="tr-TR" sz="1600" b="1" dirty="0" smtClean="0"/>
              <a:t>Sonra yeniden yönlendirin: </a:t>
            </a:r>
            <a:r>
              <a:rPr lang="tr-TR" sz="1600" dirty="0" smtClean="0"/>
              <a:t>Pek çok çocuk isteklerine mantıklı çözümler bulmak için bir yetişkinin yardımına ihtiyaç duyarlar: “Buzdolabının üzerine manyetik harfleri yapıştırabilirsin.”</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İŞ BİRLİĞİ BECERİSİNİ GELİŞTİRMEK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1428742"/>
            <a:ext cx="7499803" cy="3539430"/>
          </a:xfrm>
          <a:prstGeom prst="rect">
            <a:avLst/>
          </a:prstGeom>
        </p:spPr>
        <p:txBody>
          <a:bodyPr wrap="square">
            <a:spAutoFit/>
          </a:bodyPr>
          <a:lstStyle/>
          <a:p>
            <a:r>
              <a:rPr lang="tr-TR" sz="1600" b="1" dirty="0" smtClean="0">
                <a:solidFill>
                  <a:srgbClr val="FF0000"/>
                </a:solidFill>
              </a:rPr>
              <a:t>Küçük yaşlardan itibaren birlikte gündelik ev işlerini yapın.</a:t>
            </a:r>
            <a:r>
              <a:rPr lang="tr-TR" sz="1600" dirty="0" smtClean="0">
                <a:solidFill>
                  <a:srgbClr val="FF0000"/>
                </a:solidFill>
              </a:rPr>
              <a:t> </a:t>
            </a:r>
          </a:p>
          <a:p>
            <a:endParaRPr lang="tr-TR" sz="1600" dirty="0" smtClean="0"/>
          </a:p>
          <a:p>
            <a:r>
              <a:rPr lang="tr-TR" sz="1600" dirty="0" smtClean="0"/>
              <a:t>Çocuğunuzun işbirliğinin keyfini öğrenerek büyümesine izin verin. Birlikte masayı kurabilir, oyuncakları toplayabilir ve arabayı yıkayabilirsiniz. İşbirliğinin avantajlarını ona gösterin: “Masayı ne kadar hızlı topladığımıza bak! Şimdi birlikte daha fazla kitap okuyabileceğiz.”, “Arabayı seninle yıkamak çok eğlenceliydi. Ne kadar parlak ve temiz yaptığımıza bak.”</a:t>
            </a:r>
          </a:p>
          <a:p>
            <a:endParaRPr lang="tr-TR" sz="1600" dirty="0" smtClean="0"/>
          </a:p>
          <a:p>
            <a:r>
              <a:rPr lang="tr-TR" sz="1600" b="1" dirty="0" smtClean="0">
                <a:solidFill>
                  <a:srgbClr val="FF0000"/>
                </a:solidFill>
              </a:rPr>
              <a:t>İşbirliği çabaları için özel olarak iltifat edin</a:t>
            </a:r>
            <a:r>
              <a:rPr lang="tr-TR" sz="1600" dirty="0" smtClean="0">
                <a:solidFill>
                  <a:srgbClr val="FF0000"/>
                </a:solidFill>
              </a:rPr>
              <a:t>. </a:t>
            </a:r>
          </a:p>
          <a:p>
            <a:endParaRPr lang="tr-TR" sz="1600" dirty="0" smtClean="0"/>
          </a:p>
          <a:p>
            <a:r>
              <a:rPr lang="tr-TR" sz="1600" dirty="0" smtClean="0"/>
              <a:t>Katkılarının neden ve nasıl önemli olduğunu anlatın. Bu, çabalarının değerini onlara fark ettirecektir: “Bütün beyaz çorapları ayırdın ve çamaşırları daha çabuk toplamamı sağladın. Şimdi birlikte oyun oynamak için daha fazla vaktimiz var.”, “Çok fazla kitap var ve hangisini seçeceğime karar veremedim. Acaba bana yardım eder misin?”</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ÇOCUKLARDA İŞ BİRLİĞİ BECERİSİNİ GELİŞTİRMEK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4414" y="1428742"/>
            <a:ext cx="7499803" cy="3046988"/>
          </a:xfrm>
          <a:prstGeom prst="rect">
            <a:avLst/>
          </a:prstGeom>
        </p:spPr>
        <p:txBody>
          <a:bodyPr wrap="square">
            <a:spAutoFit/>
          </a:bodyPr>
          <a:lstStyle/>
          <a:p>
            <a:r>
              <a:rPr lang="tr-TR" sz="1600" b="1" dirty="0" smtClean="0">
                <a:solidFill>
                  <a:srgbClr val="FF0000"/>
                </a:solidFill>
              </a:rPr>
              <a:t>Emretmeyin, öneriler sunun.</a:t>
            </a:r>
          </a:p>
          <a:p>
            <a:endParaRPr lang="tr-TR" sz="1600" dirty="0" smtClean="0"/>
          </a:p>
          <a:p>
            <a:r>
              <a:rPr lang="tr-TR" sz="1600" dirty="0" smtClean="0"/>
              <a:t>Öneriler işbirliği yapmayı kuvvetlendirir. Emirler ise dirence sebep olur. “Dışarısı soğuk görünüyor, şapka taksan iyi olur. Sen takmak ister misin yoksa sana yardım edeyim mi?” cümlesi, “Şapkanı tak.” cümlesinden daha etkili olacaktır.</a:t>
            </a:r>
          </a:p>
          <a:p>
            <a:endParaRPr lang="tr-TR" sz="1600" dirty="0" smtClean="0">
              <a:solidFill>
                <a:srgbClr val="FF0000"/>
              </a:solidFill>
            </a:endParaRPr>
          </a:p>
          <a:p>
            <a:r>
              <a:rPr lang="tr-TR" sz="1600" b="1" dirty="0" smtClean="0">
                <a:solidFill>
                  <a:srgbClr val="FF0000"/>
                </a:solidFill>
              </a:rPr>
              <a:t>Kurallar koyarken çocuğunuza seçenekler sunun.</a:t>
            </a:r>
            <a:r>
              <a:rPr lang="tr-TR" sz="1600" dirty="0" smtClean="0">
                <a:solidFill>
                  <a:srgbClr val="FF0000"/>
                </a:solidFill>
              </a:rPr>
              <a:t> </a:t>
            </a:r>
          </a:p>
          <a:p>
            <a:endParaRPr lang="tr-TR" sz="1600" dirty="0" smtClean="0"/>
          </a:p>
          <a:p>
            <a:r>
              <a:rPr lang="tr-TR" sz="1600" dirty="0" smtClean="0"/>
              <a:t>“Dişlerini yatmadan önce fırçalaman gerekiyor. Kitap okumadan önce mi yoksa sonra mı fırçalamak istersin?” Elbette genel olarak sonra yapmayı tercih edeceklerdir ama diş fırçalama zamanı geldiğinde daha az direneceklerdir. Seçenekler sunmak, çocuğa olan saygınızı gösterir; saygı gösterilen çocuk da işbirliğine daha açık olur.</a:t>
            </a:r>
            <a:endParaRPr lang="tr-TR" sz="1600" dirty="0"/>
          </a:p>
        </p:txBody>
      </p:sp>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3539430"/>
          </a:xfrm>
          <a:prstGeom prst="rect">
            <a:avLst/>
          </a:prstGeom>
        </p:spPr>
        <p:txBody>
          <a:bodyPr wrap="square">
            <a:spAutoFit/>
          </a:bodyPr>
          <a:lstStyle/>
          <a:p>
            <a:r>
              <a:rPr lang="tr-TR" sz="1600" b="1" i="1" dirty="0" smtClean="0">
                <a:solidFill>
                  <a:srgbClr val="FF0000"/>
                </a:solidFill>
              </a:rPr>
              <a:t>İş Birliği;  </a:t>
            </a:r>
            <a:r>
              <a:rPr lang="tr-TR" sz="1600" dirty="0" smtClean="0"/>
              <a:t>genel anlamıyla ortak bir amaç için birlikte çalışmak demektir.</a:t>
            </a:r>
          </a:p>
          <a:p>
            <a:endParaRPr lang="tr-TR" sz="1600" dirty="0">
              <a:cs typeface="Times New Roman" panose="02020603050405020304" pitchFamily="18" charset="0"/>
            </a:endParaRPr>
          </a:p>
          <a:p>
            <a:r>
              <a:rPr lang="tr-TR" sz="1600" dirty="0" smtClean="0"/>
              <a:t>İşbirliği kurmak, kişinin ihtiyaçlarını başka bir kişiyle dengeleme becerisidir. Çoğunlukla çocukların işbirliği kurmasının yetişkinlerdeki gibi olduğunu düşünürüz, fakat bu doğru değildir. </a:t>
            </a:r>
          </a:p>
          <a:p>
            <a:endParaRPr lang="tr-TR" sz="1600" dirty="0" smtClean="0"/>
          </a:p>
          <a:p>
            <a:r>
              <a:rPr lang="tr-TR" sz="1600" dirty="0" smtClean="0"/>
              <a:t>İşbirliği, birlikte gösterilen çaba sonucunda iki tarafın da hoşuna gidecek bir sonuç çıkarmak demektir.  Çocuklara işbirliğini anlatmak için, yetişkinlerin kurallarının ve isteklerinin herkes için iyiyi amaçladığını onlara anlatmak gerekir. </a:t>
            </a:r>
            <a:endParaRPr lang="tr-TR" sz="1600" dirty="0">
              <a:cs typeface="Times New Roman" panose="02020603050405020304" pitchFamily="18" charset="0"/>
            </a:endParaRPr>
          </a:p>
        </p:txBody>
      </p:sp>
      <p:pic>
        <p:nvPicPr>
          <p:cNvPr id="2" name="Picture 2" descr="D:\Users\Hp\Desktop\478-4784366_fun-time-clipart-cooperative-play-group-work-clipart-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0359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062103"/>
          </a:xfrm>
          <a:prstGeom prst="rect">
            <a:avLst/>
          </a:prstGeom>
        </p:spPr>
        <p:txBody>
          <a:bodyPr wrap="square">
            <a:spAutoFit/>
          </a:bodyPr>
          <a:lstStyle/>
          <a:p>
            <a:r>
              <a:rPr lang="tr-TR" sz="1600" b="1" dirty="0" smtClean="0">
                <a:solidFill>
                  <a:srgbClr val="FF0000"/>
                </a:solidFill>
              </a:rPr>
              <a:t>İş Birliği;  Takım </a:t>
            </a:r>
            <a:r>
              <a:rPr lang="tr-TR" sz="1600" b="1" dirty="0">
                <a:solidFill>
                  <a:srgbClr val="FF0000"/>
                </a:solidFill>
              </a:rPr>
              <a:t>Ruhunu </a:t>
            </a:r>
            <a:r>
              <a:rPr lang="tr-TR" sz="1600" b="1" dirty="0" smtClean="0">
                <a:solidFill>
                  <a:srgbClr val="FF0000"/>
                </a:solidFill>
              </a:rPr>
              <a:t>Geliştirir.</a:t>
            </a:r>
          </a:p>
          <a:p>
            <a:endParaRPr lang="tr-TR" sz="1600" b="1" dirty="0"/>
          </a:p>
          <a:p>
            <a:r>
              <a:rPr lang="tr-TR" sz="1600" dirty="0" smtClean="0"/>
              <a:t>İş birliğini sağladığı </a:t>
            </a:r>
            <a:r>
              <a:rPr lang="tr-TR" sz="1600" dirty="0"/>
              <a:t>en önemli faydalardan biri kesinlikle takım ruhunu geliştirmesidir. </a:t>
            </a:r>
            <a:r>
              <a:rPr lang="tr-TR" sz="1600" dirty="0" smtClean="0"/>
              <a:t>İş birliği içinde </a:t>
            </a:r>
            <a:r>
              <a:rPr lang="tr-TR" sz="1600" dirty="0"/>
              <a:t>hareket etmek; birlikteliği, birliktelik ise oluşturulan takım ruhunu ortaya çıkarır. Bu takım ruhu, </a:t>
            </a:r>
            <a:r>
              <a:rPr lang="tr-TR" sz="1600" dirty="0" smtClean="0"/>
              <a:t>çocuğunuzun başarılı </a:t>
            </a:r>
            <a:r>
              <a:rPr lang="tr-TR" sz="1600" dirty="0"/>
              <a:t>işler </a:t>
            </a:r>
            <a:r>
              <a:rPr lang="tr-TR" sz="1600" dirty="0" smtClean="0"/>
              <a:t>yapmasını </a:t>
            </a:r>
            <a:r>
              <a:rPr lang="tr-TR" sz="1600" dirty="0"/>
              <a:t>sağlayacak kilit noktaların başında gelir.</a:t>
            </a:r>
            <a:endParaRPr lang="tr-TR" sz="1600" dirty="0">
              <a:cs typeface="Times New Roman" panose="02020603050405020304" pitchFamily="18" charset="0"/>
            </a:endParaRPr>
          </a:p>
        </p:txBody>
      </p:sp>
      <p:pic>
        <p:nvPicPr>
          <p:cNvPr id="3074" name="Picture 2" descr="D:\Users\Hp\Desktop\cute-kids-reading-book-set-children-with-books-happy-children-while-reading-books-education-concept-illustration-white-background_83111-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63638"/>
            <a:ext cx="3496620" cy="240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18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3046988"/>
          </a:xfrm>
          <a:prstGeom prst="rect">
            <a:avLst/>
          </a:prstGeom>
        </p:spPr>
        <p:txBody>
          <a:bodyPr wrap="square">
            <a:spAutoFit/>
          </a:bodyPr>
          <a:lstStyle/>
          <a:p>
            <a:r>
              <a:rPr lang="tr-TR" sz="1600" b="1" dirty="0" smtClean="0">
                <a:solidFill>
                  <a:srgbClr val="FF0000"/>
                </a:solidFill>
              </a:rPr>
              <a:t>İş Birliği; Motivasyonu Arttırır.</a:t>
            </a:r>
          </a:p>
          <a:p>
            <a:endParaRPr lang="tr-TR" sz="1600" b="1" dirty="0"/>
          </a:p>
          <a:p>
            <a:r>
              <a:rPr lang="tr-TR" sz="1600" dirty="0" smtClean="0"/>
              <a:t>İş birliğinin sağladığı </a:t>
            </a:r>
            <a:r>
              <a:rPr lang="tr-TR" sz="1600" dirty="0"/>
              <a:t>bir diğer fayda ise iş motivasyonunu artırmasıdır. Tek tek başarılamayacak işlerin üstesinden bir ekip olarak gelmek, hemen herkesin motivasyonunun artmasına ve çalışma azminin yükselmesine neden olur. Dolayısıyla iyi bir ekibin işi her zaman çok daha kolaydır. Takım ruhunun da büyük etkisiyle beraber artan </a:t>
            </a:r>
            <a:r>
              <a:rPr lang="tr-TR" sz="1600" dirty="0" smtClean="0"/>
              <a:t>motivasyon, </a:t>
            </a:r>
            <a:r>
              <a:rPr lang="tr-TR" sz="1600" dirty="0"/>
              <a:t>kısa zamanda </a:t>
            </a:r>
            <a:r>
              <a:rPr lang="tr-TR" sz="1600" dirty="0" smtClean="0"/>
              <a:t>çocuğunuzun yaptığı çalışmalara da yansıyacaktır.</a:t>
            </a:r>
            <a:endParaRPr lang="tr-TR" sz="1600" dirty="0">
              <a:cs typeface="Times New Roman" panose="02020603050405020304" pitchFamily="18" charset="0"/>
            </a:endParaRPr>
          </a:p>
        </p:txBody>
      </p:sp>
      <p:pic>
        <p:nvPicPr>
          <p:cNvPr id="4098" name="Picture 2" descr="D:\Users\Hp\Desktop\işbirliği-kulturu-750x4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44684"/>
            <a:ext cx="3426059" cy="19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3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800767"/>
          </a:xfrm>
          <a:prstGeom prst="rect">
            <a:avLst/>
          </a:prstGeom>
        </p:spPr>
        <p:txBody>
          <a:bodyPr wrap="square">
            <a:spAutoFit/>
          </a:bodyPr>
          <a:lstStyle/>
          <a:p>
            <a:r>
              <a:rPr lang="tr-TR" sz="1600" b="1" dirty="0" smtClean="0">
                <a:solidFill>
                  <a:srgbClr val="FF0000"/>
                </a:solidFill>
              </a:rPr>
              <a:t>İş Birliği; Güven Ortamı Oluşturur.</a:t>
            </a:r>
          </a:p>
          <a:p>
            <a:endParaRPr lang="tr-TR" sz="1600" b="1" dirty="0"/>
          </a:p>
          <a:p>
            <a:r>
              <a:rPr lang="tr-TR" sz="1600" dirty="0" smtClean="0"/>
              <a:t>İş birliğinin getirdiği </a:t>
            </a:r>
            <a:r>
              <a:rPr lang="tr-TR" sz="1600" dirty="0"/>
              <a:t>diğer önemli bir fayda ve avantaj ise yarattığı güven ortamıdır. Herkes zaman zaman zor işlerle uğraşırken kendisini yalnız hissedebilir ve çıkmaz bir sokakta olduğunu </a:t>
            </a:r>
            <a:r>
              <a:rPr lang="tr-TR" sz="1600" dirty="0" smtClean="0"/>
              <a:t>düşünebilir. Ancak </a:t>
            </a:r>
            <a:r>
              <a:rPr lang="tr-TR" sz="1600" dirty="0"/>
              <a:t>ekip halinde yapılan işlerde bu his ortadan kalkar ve herkes kendisini daha güvenli bir ortamda hissederek kendisini daha iyi ifade etmeye başlar. İşte bu nokta başarıya doğru atılan adımların da ilkidir.</a:t>
            </a:r>
            <a:endParaRPr lang="tr-TR" sz="1600" dirty="0">
              <a:cs typeface="Times New Roman" panose="02020603050405020304" pitchFamily="18" charset="0"/>
            </a:endParaRPr>
          </a:p>
        </p:txBody>
      </p:sp>
      <p:pic>
        <p:nvPicPr>
          <p:cNvPr id="5122" name="Picture 2" descr="D:\Users\Hp\Desktop\isbir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2" y="1749425"/>
            <a:ext cx="3418690" cy="197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83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İletişimi Kuvvetlendirir.</a:t>
            </a:r>
          </a:p>
          <a:p>
            <a:endParaRPr lang="tr-TR" sz="1600" b="1" dirty="0"/>
          </a:p>
          <a:p>
            <a:r>
              <a:rPr lang="tr-TR" sz="1600" dirty="0" smtClean="0"/>
              <a:t>İş birliğinin sağladığı </a:t>
            </a:r>
            <a:r>
              <a:rPr lang="tr-TR" sz="1600" dirty="0"/>
              <a:t>faydalardan birisi de ekip içi iletişimi kuvvetlendirmesidir. Bu da hayatın her alanında oldukça pozitif yansıyan diğer bir faydadır. Ekip içi iletişimin kuvvetli olması, etkili ekip çalışmalarının ve başarılı işlerin ortaya koyulacağı anlamına gelir. Bu iletişim, zamanla </a:t>
            </a:r>
            <a:r>
              <a:rPr lang="tr-TR" sz="1600" dirty="0" smtClean="0"/>
              <a:t>kişisel yaşamda da </a:t>
            </a:r>
            <a:r>
              <a:rPr lang="tr-TR" sz="1600" dirty="0"/>
              <a:t>uzun yıllar sürecek dostlukların başlangıcı olabilir.</a:t>
            </a:r>
            <a:endParaRPr lang="tr-TR" sz="1600" dirty="0">
              <a:cs typeface="Times New Roman" panose="02020603050405020304" pitchFamily="18" charset="0"/>
            </a:endParaRPr>
          </a:p>
        </p:txBody>
      </p:sp>
      <p:pic>
        <p:nvPicPr>
          <p:cNvPr id="6147" name="Picture 3" descr="D:\Users\Hp\Desktop\сотрудничество-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40" y="915566"/>
            <a:ext cx="3380007" cy="356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4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Ortak </a:t>
            </a:r>
            <a:r>
              <a:rPr lang="tr-TR" sz="1600" b="1" dirty="0">
                <a:solidFill>
                  <a:srgbClr val="FF0000"/>
                </a:solidFill>
              </a:rPr>
              <a:t>Hedef Belirlenmesine Yardımcı </a:t>
            </a:r>
            <a:r>
              <a:rPr lang="tr-TR" sz="1600" b="1" dirty="0" smtClean="0">
                <a:solidFill>
                  <a:srgbClr val="FF0000"/>
                </a:solidFill>
              </a:rPr>
              <a:t>Olur.</a:t>
            </a:r>
          </a:p>
          <a:p>
            <a:endParaRPr lang="tr-TR" sz="1600" b="1" dirty="0"/>
          </a:p>
          <a:p>
            <a:r>
              <a:rPr lang="tr-TR" sz="1600" dirty="0"/>
              <a:t>Etkili ekip çalışmalarının başarıya kavuşmasının altında yatan en büyük sır ortak hedeflerin belirlenmesinde yatmaktadır</a:t>
            </a:r>
            <a:r>
              <a:rPr lang="tr-TR" sz="1600" dirty="0" smtClean="0"/>
              <a:t>. Aynı </a:t>
            </a:r>
            <a:r>
              <a:rPr lang="tr-TR" sz="1600" dirty="0"/>
              <a:t>amaca hizmet etmek, aynı vizyonu paylaşmak ve aynı yolda yürümek oldukça özel bir duygudur. Ortak hedefleri olanlar, ortak başarılara da imza atarlar.</a:t>
            </a:r>
            <a:endParaRPr lang="tr-TR" sz="1600" dirty="0">
              <a:cs typeface="Times New Roman" panose="02020603050405020304" pitchFamily="18" charset="0"/>
            </a:endParaRPr>
          </a:p>
        </p:txBody>
      </p:sp>
      <p:pic>
        <p:nvPicPr>
          <p:cNvPr id="5" name="Picture 2" descr="D:\Users\Hp\Desktop\14227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807" y="1131590"/>
            <a:ext cx="320123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20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800767"/>
          </a:xfrm>
          <a:prstGeom prst="rect">
            <a:avLst/>
          </a:prstGeom>
        </p:spPr>
        <p:txBody>
          <a:bodyPr wrap="square">
            <a:spAutoFit/>
          </a:bodyPr>
          <a:lstStyle/>
          <a:p>
            <a:r>
              <a:rPr lang="tr-TR" sz="1600" b="1" dirty="0" smtClean="0">
                <a:solidFill>
                  <a:srgbClr val="FF0000"/>
                </a:solidFill>
              </a:rPr>
              <a:t>İş Birliği; </a:t>
            </a:r>
            <a:r>
              <a:rPr lang="tr-TR" sz="1600" b="1" dirty="0">
                <a:solidFill>
                  <a:srgbClr val="FF0000"/>
                </a:solidFill>
              </a:rPr>
              <a:t>Farklı Fikirlerin Ortaya Çıkmasını </a:t>
            </a:r>
            <a:r>
              <a:rPr lang="tr-TR" sz="1600" b="1" dirty="0" smtClean="0">
                <a:solidFill>
                  <a:srgbClr val="FF0000"/>
                </a:solidFill>
              </a:rPr>
              <a:t>Sağlar</a:t>
            </a:r>
          </a:p>
          <a:p>
            <a:endParaRPr lang="tr-TR" sz="1600" b="1" dirty="0"/>
          </a:p>
          <a:p>
            <a:r>
              <a:rPr lang="tr-TR" sz="1600" dirty="0" smtClean="0"/>
              <a:t>İş birliği içinde çalışmanın bir </a:t>
            </a:r>
            <a:r>
              <a:rPr lang="tr-TR" sz="1600" dirty="0"/>
              <a:t>diğer özelliği de farklı renkleri, farklı sesleri ve farklı fikirleri içinde barındırmasıdır. Farklı dünya görüşleri ile beslenen bireyler birbirinden farklı ve yaratıcı fikirlerin ortaya çıkmasını ve bu fikirlerin giderek geliştirilmesini sağlar. Bu da ekip çalışmalarının, bireysel çalışmalara göre çok daha verimli olmasının yolunu açar.</a:t>
            </a:r>
            <a:endParaRPr lang="tr-TR" sz="1600" dirty="0">
              <a:cs typeface="Times New Roman" panose="02020603050405020304" pitchFamily="18" charset="0"/>
            </a:endParaRPr>
          </a:p>
        </p:txBody>
      </p:sp>
      <p:pic>
        <p:nvPicPr>
          <p:cNvPr id="7170" name="Picture 2" descr="D:\Users\Hp\Desktop\313-3134563_team-building-teamwork-team-cooperation-cooperate-hd-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059582"/>
            <a:ext cx="3323270" cy="335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2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3539430"/>
          </a:xfrm>
          <a:prstGeom prst="rect">
            <a:avLst/>
          </a:prstGeom>
        </p:spPr>
        <p:txBody>
          <a:bodyPr wrap="square">
            <a:spAutoFit/>
          </a:bodyPr>
          <a:lstStyle/>
          <a:p>
            <a:r>
              <a:rPr lang="tr-TR" sz="1600" b="1" dirty="0" smtClean="0">
                <a:solidFill>
                  <a:srgbClr val="FF0000"/>
                </a:solidFill>
              </a:rPr>
              <a:t>İş Birliği; Sorumluluk Duygusunu Geliştirir.</a:t>
            </a:r>
          </a:p>
          <a:p>
            <a:endParaRPr lang="tr-TR" sz="1600" b="1" dirty="0"/>
          </a:p>
          <a:p>
            <a:r>
              <a:rPr lang="tr-TR" sz="1600" dirty="0"/>
              <a:t>İşbirliği içerisinde olan gruplarda üyelerin kendi üzerlerine aldıkları ve bireysel olarak yüklendikleri sorumlulukları vardır</a:t>
            </a:r>
            <a:r>
              <a:rPr lang="tr-TR" sz="1600" dirty="0" smtClean="0"/>
              <a:t>. Gruptaki tüm </a:t>
            </a:r>
            <a:r>
              <a:rPr lang="tr-TR" sz="1600" dirty="0"/>
              <a:t>üyeler takımın öğrenme ve başarısından sorumludurlar. Her bir üyenin grup üretimine katkısı, başarısı veya başarısızlığı takım ve takımın içerisindeki tüm bireyler tarafından paylaşılmaktadır. </a:t>
            </a:r>
            <a:r>
              <a:rPr lang="tr-TR" sz="1600" dirty="0" smtClean="0"/>
              <a:t>Grup </a:t>
            </a:r>
            <a:r>
              <a:rPr lang="tr-TR" sz="1600" dirty="0"/>
              <a:t>üyelerinde kendilerine verilmiş ödevi yerine getirmek için birbirlerine yardım etmesi, yol göstermesi ve destek olması beklenmektedir.</a:t>
            </a:r>
            <a:endParaRPr lang="tr-TR" sz="1600" dirty="0">
              <a:cs typeface="Times New Roman" panose="02020603050405020304" pitchFamily="18" charset="0"/>
            </a:endParaRPr>
          </a:p>
        </p:txBody>
      </p:sp>
      <p:pic>
        <p:nvPicPr>
          <p:cNvPr id="8194" name="Picture 2" descr="D:\Users\Hp\Desktop\2489741-midd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693560"/>
            <a:ext cx="3622221" cy="208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98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3950</TotalTime>
  <Words>929</Words>
  <Application>Microsoft Office PowerPoint</Application>
  <PresentationFormat>Ekran Gösterisi (16:9)</PresentationFormat>
  <Paragraphs>92</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205</cp:revision>
  <dcterms:created xsi:type="dcterms:W3CDTF">2017-11-01T05:55:49Z</dcterms:created>
  <dcterms:modified xsi:type="dcterms:W3CDTF">2023-08-28T12:02:01Z</dcterms:modified>
</cp:coreProperties>
</file>