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0" r:id="rId2"/>
    <p:sldId id="257" r:id="rId3"/>
    <p:sldId id="294" r:id="rId4"/>
    <p:sldId id="295" r:id="rId5"/>
    <p:sldId id="296" r:id="rId6"/>
  </p:sldIdLst>
  <p:sldSz cx="6858000" cy="9144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 Üçgen"/>
          <p:cNvSpPr/>
          <p:nvPr/>
        </p:nvSpPr>
        <p:spPr>
          <a:xfrm>
            <a:off x="-1" y="6218863"/>
            <a:ext cx="686331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14350" y="2336802"/>
            <a:ext cx="5829300" cy="243968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14350" y="4815476"/>
            <a:ext cx="5829300" cy="1599605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grpSp>
        <p:nvGrpSpPr>
          <p:cNvPr id="2" name="1 Grup"/>
          <p:cNvGrpSpPr/>
          <p:nvPr/>
        </p:nvGrpSpPr>
        <p:grpSpPr>
          <a:xfrm>
            <a:off x="-2824" y="6604000"/>
            <a:ext cx="6860824" cy="2549451"/>
            <a:chOff x="-3765" y="4832896"/>
            <a:chExt cx="9147765" cy="2032192"/>
          </a:xfrm>
        </p:grpSpPr>
        <p:sp>
          <p:nvSpPr>
            <p:cNvPr id="7" name="6 Serbest Form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7 Serbest Form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10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23.08.2023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342900" y="1975106"/>
            <a:ext cx="6172200" cy="584809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23.08.2023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5133010" y="366187"/>
            <a:ext cx="1333103" cy="745701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342900" y="366188"/>
            <a:ext cx="4743450" cy="745701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23.08.2023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23.08.2023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41782" y="1412949"/>
            <a:ext cx="5829300" cy="24384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942035" y="3908949"/>
            <a:ext cx="3429000" cy="1939851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23.08.2023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Köşeli Çift Ayraç"/>
          <p:cNvSpPr/>
          <p:nvPr/>
        </p:nvSpPr>
        <p:spPr>
          <a:xfrm>
            <a:off x="2727510" y="4007296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7 Köşeli Çift Ayraç"/>
          <p:cNvSpPr/>
          <p:nvPr/>
        </p:nvSpPr>
        <p:spPr>
          <a:xfrm>
            <a:off x="2587698" y="4007296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342900" y="19751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3486150" y="19751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23.08.2023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42900" y="7213600"/>
            <a:ext cx="3030141" cy="1016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3483770" y="7213600"/>
            <a:ext cx="3031331" cy="1016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342900" y="1925726"/>
            <a:ext cx="3030141" cy="525568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3483769" y="1925726"/>
            <a:ext cx="3031331" cy="525568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23.08.2023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23.08.2023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23.08.2023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6502400"/>
            <a:ext cx="5611332" cy="6096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3314700" y="7140136"/>
            <a:ext cx="2980944" cy="12192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685800" y="365760"/>
            <a:ext cx="5609844" cy="6096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5045274" y="8543925"/>
            <a:ext cx="1440180" cy="48768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23.08.2023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55924" y="7257870"/>
            <a:ext cx="5372100" cy="864309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1450" y="253291"/>
            <a:ext cx="6515100" cy="585216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23.08.2023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285054" y="8543926"/>
            <a:ext cx="1763011" cy="48683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1450" y="6486830"/>
            <a:ext cx="6056574" cy="750229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37328" y="6669325"/>
            <a:ext cx="2851502" cy="192414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-40170" y="7713364"/>
            <a:ext cx="2851502" cy="1117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 Üçgen"/>
          <p:cNvSpPr>
            <a:spLocks/>
          </p:cNvSpPr>
          <p:nvPr/>
        </p:nvSpPr>
        <p:spPr bwMode="auto">
          <a:xfrm>
            <a:off x="-4532" y="7721671"/>
            <a:ext cx="2551736" cy="1441157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10 Düz Bağlayıcı"/>
          <p:cNvCxnSpPr/>
          <p:nvPr/>
        </p:nvCxnSpPr>
        <p:spPr>
          <a:xfrm>
            <a:off x="-6928" y="7716985"/>
            <a:ext cx="2554132" cy="144584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Köşeli Çift Ayraç"/>
          <p:cNvSpPr/>
          <p:nvPr/>
        </p:nvSpPr>
        <p:spPr>
          <a:xfrm>
            <a:off x="6498084" y="6651253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12 Köşeli Çift Ayraç"/>
          <p:cNvSpPr/>
          <p:nvPr/>
        </p:nvSpPr>
        <p:spPr>
          <a:xfrm>
            <a:off x="6358272" y="6651253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537328" y="6669325"/>
            <a:ext cx="2851502" cy="192414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Serbest Form"/>
          <p:cNvSpPr>
            <a:spLocks/>
          </p:cNvSpPr>
          <p:nvPr/>
        </p:nvSpPr>
        <p:spPr bwMode="auto">
          <a:xfrm>
            <a:off x="-40170" y="7713364"/>
            <a:ext cx="2851502" cy="1117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4532" y="7721671"/>
            <a:ext cx="2551736" cy="1441157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14 Düz Bağlayıcı"/>
          <p:cNvCxnSpPr/>
          <p:nvPr/>
        </p:nvCxnSpPr>
        <p:spPr>
          <a:xfrm>
            <a:off x="-6928" y="7716985"/>
            <a:ext cx="2554132" cy="144584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342900" y="1975105"/>
            <a:ext cx="6172200" cy="603461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5045274" y="8543925"/>
            <a:ext cx="1440180" cy="48768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23.08.2023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285054" y="8543926"/>
            <a:ext cx="1763011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485454" y="8543926"/>
            <a:ext cx="274320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426066" y="4336217"/>
            <a:ext cx="5829300" cy="2517250"/>
          </a:xfrm>
        </p:spPr>
        <p:txBody>
          <a:bodyPr>
            <a:normAutofit/>
          </a:bodyPr>
          <a:lstStyle/>
          <a:p>
            <a:pPr algn="ctr"/>
            <a:r>
              <a:rPr lang="tr-TR" sz="2400" dirty="0" smtClean="0">
                <a:solidFill>
                  <a:srgbClr val="002060"/>
                </a:solidFill>
              </a:rPr>
              <a:t/>
            </a:r>
            <a:br>
              <a:rPr lang="tr-TR" sz="2400" dirty="0" smtClean="0">
                <a:solidFill>
                  <a:srgbClr val="002060"/>
                </a:solidFill>
              </a:rPr>
            </a:br>
            <a:r>
              <a:rPr lang="tr-TR" sz="2400" dirty="0">
                <a:solidFill>
                  <a:srgbClr val="002060"/>
                </a:solidFill>
              </a:rPr>
              <a:t/>
            </a:r>
            <a:br>
              <a:rPr lang="tr-TR" sz="2400" dirty="0">
                <a:solidFill>
                  <a:srgbClr val="002060"/>
                </a:solidFill>
              </a:rPr>
            </a:br>
            <a:r>
              <a:rPr lang="tr-TR" sz="2400" dirty="0" smtClean="0">
                <a:solidFill>
                  <a:srgbClr val="FF0000"/>
                </a:solidFill>
              </a:rPr>
              <a:t>‘</a:t>
            </a:r>
            <a:r>
              <a:rPr lang="tr-TR" sz="2400" dirty="0" smtClean="0">
                <a:solidFill>
                  <a:srgbClr val="FF0000"/>
                </a:solidFill>
              </a:rPr>
              <a:t>’BİREYSEL FARKLILIKLARA </a:t>
            </a:r>
            <a:r>
              <a:rPr lang="tr-TR" sz="2400" dirty="0" smtClean="0">
                <a:solidFill>
                  <a:srgbClr val="FF0000"/>
                </a:solidFill>
              </a:rPr>
              <a:t>SAYGI’’</a:t>
            </a:r>
            <a:r>
              <a:rPr lang="tr-TR" sz="2400" dirty="0">
                <a:solidFill>
                  <a:srgbClr val="FF0000"/>
                </a:solidFill>
              </a:rPr>
              <a:t/>
            </a:r>
            <a:br>
              <a:rPr lang="tr-TR" sz="2400" dirty="0">
                <a:solidFill>
                  <a:srgbClr val="FF0000"/>
                </a:solidFill>
              </a:rPr>
            </a:br>
            <a:r>
              <a:rPr lang="tr-TR" sz="2400" dirty="0">
                <a:solidFill>
                  <a:srgbClr val="FF0000"/>
                </a:solidFill>
              </a:rPr>
              <a:t/>
            </a:r>
            <a:br>
              <a:rPr lang="tr-TR" sz="2400" dirty="0">
                <a:solidFill>
                  <a:srgbClr val="FF0000"/>
                </a:solidFill>
              </a:rPr>
            </a:br>
            <a:r>
              <a:rPr lang="tr-TR" sz="2400" dirty="0">
                <a:solidFill>
                  <a:schemeClr val="tx1"/>
                </a:solidFill>
              </a:rPr>
              <a:t>ÖĞRENCİ BİLGİLENDİRME KİTAPÇIĞI</a:t>
            </a:r>
            <a:br>
              <a:rPr lang="tr-TR" sz="2400" dirty="0">
                <a:solidFill>
                  <a:schemeClr val="tx1"/>
                </a:solidFill>
              </a:rPr>
            </a:br>
            <a:r>
              <a:rPr lang="tr-TR" sz="2400" dirty="0">
                <a:solidFill>
                  <a:schemeClr val="tx1"/>
                </a:solidFill>
              </a:rPr>
              <a:t>(ORTAOKUL-LİSE)</a:t>
            </a:r>
            <a:endParaRPr lang="tr-TR" sz="2400" b="1" dirty="0">
              <a:solidFill>
                <a:schemeClr val="tx1"/>
              </a:solidFill>
            </a:endParaRPr>
          </a:p>
        </p:txBody>
      </p:sp>
      <p:pic>
        <p:nvPicPr>
          <p:cNvPr id="6" name="Picture 2" descr="C:\Users\bil-12\Desktop\okul 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934" y="3131840"/>
            <a:ext cx="1928535" cy="1907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Resim 6" descr="D:\Users\Hp\Desktop\google-haritalar-konum-ekleme-nasil-yapilir-1578491639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387" y="225911"/>
            <a:ext cx="972757" cy="63209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Dikdörtgen 2"/>
          <p:cNvSpPr/>
          <p:nvPr/>
        </p:nvSpPr>
        <p:spPr>
          <a:xfrm>
            <a:off x="1294144" y="268099"/>
            <a:ext cx="45111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Pirömer Mahallesi </a:t>
            </a:r>
            <a:r>
              <a:rPr lang="tr-TR" dirty="0" smtClean="0"/>
              <a:t>90561 </a:t>
            </a:r>
            <a:r>
              <a:rPr lang="tr-TR" dirty="0"/>
              <a:t>Sokak No1/A </a:t>
            </a:r>
          </a:p>
          <a:p>
            <a:r>
              <a:rPr lang="tr-TR" dirty="0"/>
              <a:t>Ereğli/Konya</a:t>
            </a:r>
          </a:p>
        </p:txBody>
      </p:sp>
      <p:pic>
        <p:nvPicPr>
          <p:cNvPr id="8" name="Resim 7" descr="D:\Users\Hp\Desktop\pics-photos-instagram-logo-png-4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311" y="1150121"/>
            <a:ext cx="450907" cy="43204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Dikdörtgen 8"/>
          <p:cNvSpPr/>
          <p:nvPr/>
        </p:nvSpPr>
        <p:spPr>
          <a:xfrm>
            <a:off x="1294144" y="1208051"/>
            <a:ext cx="26981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dumlupinarortaokuluu</a:t>
            </a:r>
          </a:p>
        </p:txBody>
      </p:sp>
      <p:pic>
        <p:nvPicPr>
          <p:cNvPr id="10" name="Picture 8" descr="D:\Users\Hp\Desktop\unnamed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14" y="1871177"/>
            <a:ext cx="370500" cy="346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Dikdörtgen 10"/>
          <p:cNvSpPr/>
          <p:nvPr/>
        </p:nvSpPr>
        <p:spPr>
          <a:xfrm>
            <a:off x="1330229" y="1873123"/>
            <a:ext cx="2010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0332 713 11 78</a:t>
            </a:r>
          </a:p>
        </p:txBody>
      </p:sp>
      <p:sp>
        <p:nvSpPr>
          <p:cNvPr id="12" name="object 28"/>
          <p:cNvSpPr/>
          <p:nvPr/>
        </p:nvSpPr>
        <p:spPr>
          <a:xfrm>
            <a:off x="610989" y="2594490"/>
            <a:ext cx="331374" cy="346258"/>
          </a:xfrm>
          <a:custGeom>
            <a:avLst/>
            <a:gdLst/>
            <a:ahLst/>
            <a:cxnLst/>
            <a:rect l="l" t="t" r="r" b="b"/>
            <a:pathLst>
              <a:path w="365125" h="365125">
                <a:moveTo>
                  <a:pt x="182333" y="0"/>
                </a:moveTo>
                <a:lnTo>
                  <a:pt x="133920" y="6524"/>
                </a:lnTo>
                <a:lnTo>
                  <a:pt x="90380" y="24931"/>
                </a:lnTo>
                <a:lnTo>
                  <a:pt x="53467" y="53468"/>
                </a:lnTo>
                <a:lnTo>
                  <a:pt x="24931" y="90384"/>
                </a:lnTo>
                <a:lnTo>
                  <a:pt x="6524" y="133927"/>
                </a:lnTo>
                <a:lnTo>
                  <a:pt x="0" y="182346"/>
                </a:lnTo>
                <a:lnTo>
                  <a:pt x="6524" y="230760"/>
                </a:lnTo>
                <a:lnTo>
                  <a:pt x="24931" y="274299"/>
                </a:lnTo>
                <a:lnTo>
                  <a:pt x="53467" y="311213"/>
                </a:lnTo>
                <a:lnTo>
                  <a:pt x="90380" y="339749"/>
                </a:lnTo>
                <a:lnTo>
                  <a:pt x="133920" y="358155"/>
                </a:lnTo>
                <a:lnTo>
                  <a:pt x="182333" y="364680"/>
                </a:lnTo>
                <a:lnTo>
                  <a:pt x="230747" y="358155"/>
                </a:lnTo>
                <a:lnTo>
                  <a:pt x="274287" y="339749"/>
                </a:lnTo>
                <a:lnTo>
                  <a:pt x="274597" y="339509"/>
                </a:lnTo>
                <a:lnTo>
                  <a:pt x="182333" y="339509"/>
                </a:lnTo>
                <a:lnTo>
                  <a:pt x="163689" y="330352"/>
                </a:lnTo>
                <a:lnTo>
                  <a:pt x="129514" y="330352"/>
                </a:lnTo>
                <a:lnTo>
                  <a:pt x="89963" y="309396"/>
                </a:lnTo>
                <a:lnTo>
                  <a:pt x="58123" y="278480"/>
                </a:lnTo>
                <a:lnTo>
                  <a:pt x="36029" y="239642"/>
                </a:lnTo>
                <a:lnTo>
                  <a:pt x="25717" y="194919"/>
                </a:lnTo>
                <a:lnTo>
                  <a:pt x="362973" y="194919"/>
                </a:lnTo>
                <a:lnTo>
                  <a:pt x="364667" y="182346"/>
                </a:lnTo>
                <a:lnTo>
                  <a:pt x="362970" y="169748"/>
                </a:lnTo>
                <a:lnTo>
                  <a:pt x="25717" y="169748"/>
                </a:lnTo>
                <a:lnTo>
                  <a:pt x="36029" y="125032"/>
                </a:lnTo>
                <a:lnTo>
                  <a:pt x="58123" y="86198"/>
                </a:lnTo>
                <a:lnTo>
                  <a:pt x="89963" y="55283"/>
                </a:lnTo>
                <a:lnTo>
                  <a:pt x="129514" y="34328"/>
                </a:lnTo>
                <a:lnTo>
                  <a:pt x="163689" y="34328"/>
                </a:lnTo>
                <a:lnTo>
                  <a:pt x="182333" y="25171"/>
                </a:lnTo>
                <a:lnTo>
                  <a:pt x="274597" y="25171"/>
                </a:lnTo>
                <a:lnTo>
                  <a:pt x="274287" y="24931"/>
                </a:lnTo>
                <a:lnTo>
                  <a:pt x="230747" y="6524"/>
                </a:lnTo>
                <a:lnTo>
                  <a:pt x="182333" y="0"/>
                </a:lnTo>
                <a:close/>
              </a:path>
              <a:path w="365125" h="365125">
                <a:moveTo>
                  <a:pt x="270357" y="194919"/>
                </a:moveTo>
                <a:lnTo>
                  <a:pt x="245186" y="194919"/>
                </a:lnTo>
                <a:lnTo>
                  <a:pt x="238162" y="253719"/>
                </a:lnTo>
                <a:lnTo>
                  <a:pt x="223361" y="299399"/>
                </a:lnTo>
                <a:lnTo>
                  <a:pt x="203759" y="328986"/>
                </a:lnTo>
                <a:lnTo>
                  <a:pt x="182333" y="339509"/>
                </a:lnTo>
                <a:lnTo>
                  <a:pt x="274597" y="339509"/>
                </a:lnTo>
                <a:lnTo>
                  <a:pt x="286442" y="330352"/>
                </a:lnTo>
                <a:lnTo>
                  <a:pt x="235153" y="330352"/>
                </a:lnTo>
                <a:lnTo>
                  <a:pt x="248976" y="304390"/>
                </a:lnTo>
                <a:lnTo>
                  <a:pt x="259727" y="272589"/>
                </a:lnTo>
                <a:lnTo>
                  <a:pt x="266992" y="235812"/>
                </a:lnTo>
                <a:lnTo>
                  <a:pt x="270357" y="194919"/>
                </a:lnTo>
                <a:close/>
              </a:path>
              <a:path w="365125" h="365125">
                <a:moveTo>
                  <a:pt x="119494" y="194919"/>
                </a:moveTo>
                <a:lnTo>
                  <a:pt x="94310" y="194919"/>
                </a:lnTo>
                <a:lnTo>
                  <a:pt x="97676" y="235812"/>
                </a:lnTo>
                <a:lnTo>
                  <a:pt x="104944" y="272589"/>
                </a:lnTo>
                <a:lnTo>
                  <a:pt x="115696" y="304390"/>
                </a:lnTo>
                <a:lnTo>
                  <a:pt x="129514" y="330352"/>
                </a:lnTo>
                <a:lnTo>
                  <a:pt x="163689" y="330352"/>
                </a:lnTo>
                <a:lnTo>
                  <a:pt x="160908" y="328986"/>
                </a:lnTo>
                <a:lnTo>
                  <a:pt x="141308" y="299399"/>
                </a:lnTo>
                <a:lnTo>
                  <a:pt x="126510" y="253719"/>
                </a:lnTo>
                <a:lnTo>
                  <a:pt x="119494" y="194919"/>
                </a:lnTo>
                <a:close/>
              </a:path>
              <a:path w="365125" h="365125">
                <a:moveTo>
                  <a:pt x="362973" y="194919"/>
                </a:moveTo>
                <a:lnTo>
                  <a:pt x="338950" y="194919"/>
                </a:lnTo>
                <a:lnTo>
                  <a:pt x="328638" y="239642"/>
                </a:lnTo>
                <a:lnTo>
                  <a:pt x="306544" y="278480"/>
                </a:lnTo>
                <a:lnTo>
                  <a:pt x="274704" y="309396"/>
                </a:lnTo>
                <a:lnTo>
                  <a:pt x="235153" y="330352"/>
                </a:lnTo>
                <a:lnTo>
                  <a:pt x="286442" y="330352"/>
                </a:lnTo>
                <a:lnTo>
                  <a:pt x="311200" y="311213"/>
                </a:lnTo>
                <a:lnTo>
                  <a:pt x="339736" y="274299"/>
                </a:lnTo>
                <a:lnTo>
                  <a:pt x="358143" y="230760"/>
                </a:lnTo>
                <a:lnTo>
                  <a:pt x="362973" y="194919"/>
                </a:lnTo>
                <a:close/>
              </a:path>
              <a:path w="365125" h="365125">
                <a:moveTo>
                  <a:pt x="163689" y="34328"/>
                </a:moveTo>
                <a:lnTo>
                  <a:pt x="129514" y="34328"/>
                </a:lnTo>
                <a:lnTo>
                  <a:pt x="115696" y="60289"/>
                </a:lnTo>
                <a:lnTo>
                  <a:pt x="104944" y="92089"/>
                </a:lnTo>
                <a:lnTo>
                  <a:pt x="97676" y="128863"/>
                </a:lnTo>
                <a:lnTo>
                  <a:pt x="94310" y="169748"/>
                </a:lnTo>
                <a:lnTo>
                  <a:pt x="119494" y="169748"/>
                </a:lnTo>
                <a:lnTo>
                  <a:pt x="126510" y="110955"/>
                </a:lnTo>
                <a:lnTo>
                  <a:pt x="141308" y="65279"/>
                </a:lnTo>
                <a:lnTo>
                  <a:pt x="160908" y="35693"/>
                </a:lnTo>
                <a:lnTo>
                  <a:pt x="163689" y="34328"/>
                </a:lnTo>
                <a:close/>
              </a:path>
              <a:path w="365125" h="365125">
                <a:moveTo>
                  <a:pt x="274597" y="25171"/>
                </a:moveTo>
                <a:lnTo>
                  <a:pt x="182333" y="25171"/>
                </a:lnTo>
                <a:lnTo>
                  <a:pt x="203759" y="35693"/>
                </a:lnTo>
                <a:lnTo>
                  <a:pt x="223361" y="65279"/>
                </a:lnTo>
                <a:lnTo>
                  <a:pt x="238162" y="110955"/>
                </a:lnTo>
                <a:lnTo>
                  <a:pt x="245186" y="169748"/>
                </a:lnTo>
                <a:lnTo>
                  <a:pt x="270357" y="169748"/>
                </a:lnTo>
                <a:lnTo>
                  <a:pt x="266992" y="128863"/>
                </a:lnTo>
                <a:lnTo>
                  <a:pt x="259727" y="92089"/>
                </a:lnTo>
                <a:lnTo>
                  <a:pt x="248976" y="60289"/>
                </a:lnTo>
                <a:lnTo>
                  <a:pt x="235153" y="34328"/>
                </a:lnTo>
                <a:lnTo>
                  <a:pt x="286441" y="34328"/>
                </a:lnTo>
                <a:lnTo>
                  <a:pt x="274597" y="25171"/>
                </a:lnTo>
                <a:close/>
              </a:path>
              <a:path w="365125" h="365125">
                <a:moveTo>
                  <a:pt x="286441" y="34328"/>
                </a:moveTo>
                <a:lnTo>
                  <a:pt x="235153" y="34328"/>
                </a:lnTo>
                <a:lnTo>
                  <a:pt x="274704" y="55283"/>
                </a:lnTo>
                <a:lnTo>
                  <a:pt x="306544" y="86198"/>
                </a:lnTo>
                <a:lnTo>
                  <a:pt x="328638" y="125032"/>
                </a:lnTo>
                <a:lnTo>
                  <a:pt x="338950" y="169748"/>
                </a:lnTo>
                <a:lnTo>
                  <a:pt x="362970" y="169748"/>
                </a:lnTo>
                <a:lnTo>
                  <a:pt x="358143" y="133927"/>
                </a:lnTo>
                <a:lnTo>
                  <a:pt x="339736" y="90384"/>
                </a:lnTo>
                <a:lnTo>
                  <a:pt x="311200" y="53468"/>
                </a:lnTo>
                <a:lnTo>
                  <a:pt x="286441" y="34328"/>
                </a:lnTo>
                <a:close/>
              </a:path>
            </a:pathLst>
          </a:custGeom>
          <a:solidFill>
            <a:srgbClr val="00B9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Dikdörtgen 12"/>
          <p:cNvSpPr/>
          <p:nvPr/>
        </p:nvSpPr>
        <p:spPr>
          <a:xfrm>
            <a:off x="1246987" y="2594200"/>
            <a:ext cx="45016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http://ereglidumlupinar.meb.k12.tr</a:t>
            </a:r>
          </a:p>
        </p:txBody>
      </p:sp>
    </p:spTree>
    <p:extLst>
      <p:ext uri="{BB962C8B-B14F-4D97-AF65-F5344CB8AC3E}">
        <p14:creationId xmlns:p14="http://schemas.microsoft.com/office/powerpoint/2010/main" val="1149160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2"/>
          <p:cNvSpPr txBox="1"/>
          <p:nvPr/>
        </p:nvSpPr>
        <p:spPr>
          <a:xfrm>
            <a:off x="0" y="195486"/>
            <a:ext cx="6858000" cy="507831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BİREYSEL FARKLILIKLARA </a:t>
            </a:r>
            <a:r>
              <a:rPr lang="tr-TR" sz="2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SAYGI</a:t>
            </a:r>
            <a:endParaRPr lang="tr-TR" sz="27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18384" y="1071552"/>
            <a:ext cx="627896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i="1" dirty="0" smtClean="0">
                <a:solidFill>
                  <a:srgbClr val="FF0000"/>
                </a:solidFill>
              </a:rPr>
              <a:t>Birey; </a:t>
            </a:r>
            <a:r>
              <a:rPr lang="tr-TR" dirty="0" smtClean="0"/>
              <a:t>Toplumları oluşturan benzer ve farklı özellikleri bulunan,toplum içinde oluşan insanların her </a:t>
            </a:r>
            <a:r>
              <a:rPr lang="tr-TR" dirty="0" smtClean="0"/>
              <a:t>biridir. </a:t>
            </a:r>
            <a:endParaRPr lang="tr-TR" dirty="0" smtClean="0"/>
          </a:p>
          <a:p>
            <a:endParaRPr lang="tr-TR" b="1" i="1" dirty="0" smtClean="0">
              <a:solidFill>
                <a:srgbClr val="FF0000"/>
              </a:solidFill>
            </a:endParaRPr>
          </a:p>
          <a:p>
            <a:endParaRPr lang="tr-TR" b="1" i="1" dirty="0" smtClean="0">
              <a:solidFill>
                <a:srgbClr val="FF0000"/>
              </a:solidFill>
            </a:endParaRPr>
          </a:p>
          <a:p>
            <a:endParaRPr lang="tr-TR" b="1" i="1" dirty="0" smtClean="0">
              <a:solidFill>
                <a:srgbClr val="FF0000"/>
              </a:solidFill>
            </a:endParaRPr>
          </a:p>
          <a:p>
            <a:endParaRPr lang="tr-TR" b="1" i="1" dirty="0">
              <a:solidFill>
                <a:srgbClr val="FF0000"/>
              </a:solidFill>
            </a:endParaRPr>
          </a:p>
        </p:txBody>
      </p:sp>
      <p:sp>
        <p:nvSpPr>
          <p:cNvPr id="7" name="4 Dikdörtgen"/>
          <p:cNvSpPr/>
          <p:nvPr/>
        </p:nvSpPr>
        <p:spPr>
          <a:xfrm>
            <a:off x="320818" y="2005015"/>
            <a:ext cx="56792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i="1" dirty="0" smtClean="0">
                <a:solidFill>
                  <a:srgbClr val="FF0000"/>
                </a:solidFill>
              </a:rPr>
              <a:t>Bireysel Özellikler; </a:t>
            </a:r>
            <a:r>
              <a:rPr lang="tr-TR" dirty="0" smtClean="0"/>
              <a:t>İnsanları birbirinden ayıran, bizi biz yapan özelliklerimizdir. Bu özelliklerimiz sayesinde diğer insanlardan ayrılırız</a:t>
            </a:r>
            <a:endParaRPr lang="tr-TR" dirty="0"/>
          </a:p>
        </p:txBody>
      </p:sp>
      <p:sp>
        <p:nvSpPr>
          <p:cNvPr id="10" name="Yuvarlatılmış Dikdörtgen 9"/>
          <p:cNvSpPr/>
          <p:nvPr/>
        </p:nvSpPr>
        <p:spPr>
          <a:xfrm>
            <a:off x="326294" y="3131840"/>
            <a:ext cx="6055034" cy="1728192"/>
          </a:xfrm>
          <a:prstGeom prst="roundRect">
            <a:avLst/>
          </a:prstGeom>
          <a:solidFill>
            <a:srgbClr val="C00000"/>
          </a:solidFill>
          <a:effectLst>
            <a:outerShdw blurRad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25908" tIns="315364" rIns="325908" bIns="315364" numCol="1" spcCol="1270" anchor="ctr" anchorCtr="0">
            <a:noAutofit/>
          </a:bodyPr>
          <a:lstStyle/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b="1" dirty="0" smtClean="0">
                <a:solidFill>
                  <a:schemeClr val="tx1"/>
                </a:solidFill>
              </a:rPr>
              <a:t>FİZİKSEL ÖZELLİKLER</a:t>
            </a:r>
          </a:p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dirty="0" smtClean="0"/>
              <a:t>Boy,kilo,göz rengi,saç rengi gibi dışarıdan bakınca fark edilen özelliklerdir. Yani bireylerin dış görünüşlerine fiziksel özellikler denir. Fiziksel özelliklerimizi ailemizden alırız.</a:t>
            </a:r>
            <a:endParaRPr lang="tr-TR" b="1" kern="1200" dirty="0"/>
          </a:p>
        </p:txBody>
      </p:sp>
      <p:sp>
        <p:nvSpPr>
          <p:cNvPr id="11" name="Yuvarlatılmış Dikdörtgen 17"/>
          <p:cNvSpPr/>
          <p:nvPr/>
        </p:nvSpPr>
        <p:spPr>
          <a:xfrm>
            <a:off x="235016" y="5000596"/>
            <a:ext cx="6146311" cy="2811764"/>
          </a:xfrm>
          <a:prstGeom prst="roundRect">
            <a:avLst/>
          </a:prstGeom>
          <a:solidFill>
            <a:srgbClr val="002060"/>
          </a:solidFill>
          <a:effectLst>
            <a:outerShdw blurRad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25908" tIns="315364" rIns="325908" bIns="315364" numCol="1" spcCol="1270" anchor="ctr" anchorCtr="0">
            <a:noAutofit/>
          </a:bodyPr>
          <a:lstStyle/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b="1" dirty="0" smtClean="0">
                <a:solidFill>
                  <a:srgbClr val="FF0000"/>
                </a:solidFill>
              </a:rPr>
              <a:t>DUYGUSAL ÖZELLİKLER</a:t>
            </a:r>
          </a:p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dirty="0" smtClean="0"/>
              <a:t>Yaşamımız boyunca başımızdan geçen aynı olaylar her bireyde farklı duygulara neden olur. Sevdiğimiz şeyler, nefret ettiklerimiz, korkularımız, üzüntülerimiz, heyecanlarımız, sevinçlerimiz, şaşkınlıklarımız, utançlarımız, öfkelerimiz, endişelerimiz, kaygılarımız farklıdır.</a:t>
            </a:r>
            <a:endParaRPr lang="tr-TR" b="1" kern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2"/>
          <p:cNvSpPr txBox="1"/>
          <p:nvPr/>
        </p:nvSpPr>
        <p:spPr>
          <a:xfrm>
            <a:off x="0" y="195486"/>
            <a:ext cx="6858000" cy="507831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BİREYSEL FARKLILIKLARA </a:t>
            </a:r>
            <a:r>
              <a:rPr lang="tr-TR" sz="2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SAYGI</a:t>
            </a:r>
            <a:endParaRPr lang="tr-TR" sz="27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240448" y="1115616"/>
            <a:ext cx="6212888" cy="3888432"/>
          </a:xfrm>
          <a:prstGeom prst="roundRect">
            <a:avLst/>
          </a:prstGeom>
          <a:solidFill>
            <a:srgbClr val="C00000"/>
          </a:solidFill>
          <a:effectLst>
            <a:outerShdw blurRad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25908" tIns="315364" rIns="325908" bIns="315364" numCol="1" spcCol="1270" anchor="ctr" anchorCtr="0">
            <a:noAutofit/>
          </a:bodyPr>
          <a:lstStyle/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b="1" dirty="0" smtClean="0">
                <a:solidFill>
                  <a:schemeClr val="tx1"/>
                </a:solidFill>
              </a:rPr>
              <a:t>ZİHİNSEL ÖZELLİKLER</a:t>
            </a:r>
          </a:p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dirty="0" smtClean="0"/>
              <a:t>Düşünce, bilgi ve yeteneklerimiz.</a:t>
            </a:r>
          </a:p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dirty="0" smtClean="0"/>
              <a:t>Hepimizin düşüncesi, ilgi ve yeteneği farklıdır. </a:t>
            </a:r>
          </a:p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dirty="0" smtClean="0"/>
              <a:t>-Bazı insanlar satranç oynamayı sever.</a:t>
            </a:r>
          </a:p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dirty="0" smtClean="0"/>
              <a:t>-Bazı insanlar spor yapmayı isterler.</a:t>
            </a:r>
          </a:p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dirty="0" smtClean="0"/>
              <a:t>-Bazı insanlar çok güzel resim yaparlar.</a:t>
            </a:r>
          </a:p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dirty="0" smtClean="0"/>
              <a:t>-Bazı insanlar müziğe ilgi duyarlar, müzik aletleri çalarlar. </a:t>
            </a:r>
          </a:p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dirty="0" smtClean="0"/>
              <a:t>-Bazı insanlar matematik hesaplarını çok hızlı yaparlar. </a:t>
            </a:r>
          </a:p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dirty="0" smtClean="0"/>
              <a:t>-Bazı insanlar kitap okumayı çok sever.</a:t>
            </a:r>
            <a:endParaRPr lang="tr-TR" b="1" kern="1200" dirty="0"/>
          </a:p>
        </p:txBody>
      </p:sp>
      <p:sp>
        <p:nvSpPr>
          <p:cNvPr id="9" name="4 Dikdörtgen"/>
          <p:cNvSpPr/>
          <p:nvPr/>
        </p:nvSpPr>
        <p:spPr>
          <a:xfrm>
            <a:off x="428362" y="5436096"/>
            <a:ext cx="5664934" cy="14773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tr-TR" dirty="0" smtClean="0"/>
              <a:t>İnsanların sahip olduğu fiziksel, zihinsel ve duygusal özellikler onların kişiliklerinin bir parçasıdır. Kendi özelliklerinin farkında olan bireyler kendilerini bu alanda geliştirerek başarıyı yakalayabilirler.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13855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2"/>
          <p:cNvSpPr txBox="1"/>
          <p:nvPr/>
        </p:nvSpPr>
        <p:spPr>
          <a:xfrm>
            <a:off x="0" y="195486"/>
            <a:ext cx="6858000" cy="507831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BİREYSEL FARKLILIKLARA </a:t>
            </a:r>
            <a:r>
              <a:rPr lang="tr-TR" sz="2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SAYGI</a:t>
            </a:r>
            <a:endParaRPr lang="tr-TR" sz="27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404664" y="1187624"/>
            <a:ext cx="59046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i="1" dirty="0" smtClean="0">
                <a:solidFill>
                  <a:srgbClr val="FF0000"/>
                </a:solidFill>
              </a:rPr>
              <a:t>Bireysel Farklılıklara Saygı; </a:t>
            </a:r>
            <a:r>
              <a:rPr lang="tr-TR" dirty="0" smtClean="0"/>
              <a:t>İnsanı belli bir özelliğine göre yargılamamak, herkesin kendi doğruları çerçevesinde yaşadığının farkında olmak, farklılıkları zenginlik olarak görebilmektir.</a:t>
            </a:r>
            <a:endParaRPr lang="tr-TR" b="1" i="1" dirty="0">
              <a:solidFill>
                <a:srgbClr val="FF0000"/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48680" y="2555776"/>
            <a:ext cx="576064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 İnsanın kendisinden farklı olanı hor görmeye hakkı yoktur.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 İnsanların değerleri, inançları, olaylara bakış açıları farklı farklı olabilir. Bu farklılık bir ayrışma sebebi olmamalı, farklılıklar bir dayatma unsuru haline getirilmemeli, baskı nedeni olmamalıdır.</a:t>
            </a:r>
          </a:p>
          <a:p>
            <a:endParaRPr lang="tr-TR" b="1" i="1" dirty="0" smtClean="0">
              <a:solidFill>
                <a:srgbClr val="FF0000"/>
              </a:solidFill>
            </a:endParaRPr>
          </a:p>
          <a:p>
            <a:endParaRPr lang="tr-TR" b="1" i="1" dirty="0">
              <a:solidFill>
                <a:srgbClr val="FF0000"/>
              </a:solidFill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548680" y="4716016"/>
            <a:ext cx="576064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 Her insan değere layıktır. İnsanlara saygı ise insanların benimsedikleri değerleri görmezden gelmeme ve alay konusu yapmamakla kendini gösterecektir.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 Kişi karşısındaki insanın değerlerine hakaret ettiğinde aynı davranışı karşısındaki de yapacaktır ve sonuçta tartışma kaçınılmazdır. Bu güne kadar, tartışarak kimse karşısındakini ikna edememiştir.</a:t>
            </a:r>
          </a:p>
          <a:p>
            <a:endParaRPr lang="tr-TR" b="1" i="1" dirty="0" smtClean="0">
              <a:solidFill>
                <a:srgbClr val="FF0000"/>
              </a:solidFill>
            </a:endParaRPr>
          </a:p>
          <a:p>
            <a:endParaRPr lang="tr-TR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137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2"/>
          <p:cNvSpPr txBox="1"/>
          <p:nvPr/>
        </p:nvSpPr>
        <p:spPr>
          <a:xfrm>
            <a:off x="0" y="195486"/>
            <a:ext cx="6858000" cy="507831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BİREYSEL FARKLILIKLARA </a:t>
            </a:r>
            <a:r>
              <a:rPr lang="tr-TR" sz="2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SAYGI</a:t>
            </a:r>
            <a:endParaRPr lang="tr-TR" sz="27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404664" y="1234538"/>
            <a:ext cx="538236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 Saygılı olunursa karşı tarafta saygılı olacaktır. İnsanları ikna etmenin en birinci ön koşulu insanlara saygı duymak ve bu yolla insanların güvenini kazanmaktır. </a:t>
            </a:r>
          </a:p>
          <a:p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 Farklılıklara tahammül etmeyen karşısındaki insana saygı duymuyor demektir. Farklılıklara bakılırsa parmak izinden gözün retinasına kadar, altı milyar insan da birbirinden farklıdır.</a:t>
            </a:r>
            <a:endParaRPr lang="tr-TR" b="1" i="1" dirty="0" smtClean="0">
              <a:solidFill>
                <a:srgbClr val="FF0000"/>
              </a:solidFill>
            </a:endParaRPr>
          </a:p>
          <a:p>
            <a:endParaRPr lang="tr-TR" b="1" i="1" dirty="0">
              <a:solidFill>
                <a:srgbClr val="FF0000"/>
              </a:solidFill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404664" y="4399653"/>
            <a:ext cx="52383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 Kimseyi küçümsemeyin, aşağılamayın… İnsanların değerini, renkleriyle, dilleriyle, milletleriyle, cinsiyetleriyle, maddi güçleriyle ölçmeyin.</a:t>
            </a:r>
          </a:p>
          <a:p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 Bireysel farklılıklara saygı duymalıyız. Farklılıkları kabul etmek bireylerin barış ve huzur içinde yaşamasını sağlar.</a:t>
            </a:r>
            <a:endParaRPr lang="tr-TR" b="1" i="1" dirty="0">
              <a:solidFill>
                <a:srgbClr val="FF0000"/>
              </a:solidFill>
            </a:endParaRPr>
          </a:p>
        </p:txBody>
      </p:sp>
      <p:pic>
        <p:nvPicPr>
          <p:cNvPr id="10" name="Picture 2" descr="C:\Users\dell\Desktop\biresel-farklilikla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9080" y="6516216"/>
            <a:ext cx="2422964" cy="241213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01724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259</TotalTime>
  <Words>417</Words>
  <Application>Microsoft Office PowerPoint</Application>
  <PresentationFormat>Ekran Gösterisi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Kalabalık</vt:lpstr>
      <vt:lpstr>  ‘’BİREYSEL FARKLILIKLARA SAYGI’’  ÖĞRENCİ BİLGİLENDİRME KİTAPÇIĞI (ORTAOKUL-LİSE)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‘’OLUMLU DAVRANIŞ GELİŞTİRME’’  AKRAN ZORBALIĞI  ÖĞRENCİ BİLGİLENDİRME KİTAPÇIĞI (ORTAOKUL-LİSE)</dc:title>
  <dc:creator>dell</dc:creator>
  <cp:lastModifiedBy>bil-12</cp:lastModifiedBy>
  <cp:revision>37</cp:revision>
  <dcterms:created xsi:type="dcterms:W3CDTF">2021-10-06T09:42:30Z</dcterms:created>
  <dcterms:modified xsi:type="dcterms:W3CDTF">2023-08-23T09:54:27Z</dcterms:modified>
</cp:coreProperties>
</file>