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0" r:id="rId2"/>
    <p:sldId id="257" r:id="rId3"/>
    <p:sldId id="272" r:id="rId4"/>
    <p:sldId id="273" r:id="rId5"/>
    <p:sldId id="291" r:id="rId6"/>
    <p:sldId id="292" r:id="rId7"/>
    <p:sldId id="293" r:id="rId8"/>
  </p:sldIdLst>
  <p:sldSz cx="6858000" cy="9144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1" d="100"/>
          <a:sy n="51" d="100"/>
        </p:scale>
        <p:origin x="-2292" y="-108"/>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9 Dik Üçgen"/>
          <p:cNvSpPr/>
          <p:nvPr/>
        </p:nvSpPr>
        <p:spPr>
          <a:xfrm>
            <a:off x="-1" y="6218863"/>
            <a:ext cx="6863317"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Başlık"/>
          <p:cNvSpPr>
            <a:spLocks noGrp="1"/>
          </p:cNvSpPr>
          <p:nvPr>
            <p:ph type="ctrTitle"/>
          </p:nvPr>
        </p:nvSpPr>
        <p:spPr>
          <a:xfrm>
            <a:off x="514350" y="2336802"/>
            <a:ext cx="5829300" cy="243968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14350" y="4815476"/>
            <a:ext cx="5829300" cy="1599605"/>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grpSp>
        <p:nvGrpSpPr>
          <p:cNvPr id="2" name="1 Grup"/>
          <p:cNvGrpSpPr/>
          <p:nvPr/>
        </p:nvGrpSpPr>
        <p:grpSpPr>
          <a:xfrm>
            <a:off x="-2824" y="6604000"/>
            <a:ext cx="6860824" cy="2549451"/>
            <a:chOff x="-3765" y="4832896"/>
            <a:chExt cx="9147765" cy="2032192"/>
          </a:xfrm>
        </p:grpSpPr>
        <p:sp>
          <p:nvSpPr>
            <p:cNvPr id="7" name="6 Serbest Form"/>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Serbest Form"/>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Veri Yer Tutucusu"/>
          <p:cNvSpPr>
            <a:spLocks noGrp="1"/>
          </p:cNvSpPr>
          <p:nvPr>
            <p:ph type="dt" sz="half" idx="10"/>
          </p:nvPr>
        </p:nvSpPr>
        <p:spPr/>
        <p:txBody>
          <a:bodyPr/>
          <a:lstStyle>
            <a:lvl1pPr>
              <a:defRPr>
                <a:solidFill>
                  <a:srgbClr val="FFFFFF"/>
                </a:solidFill>
              </a:defRPr>
            </a:lvl1pPr>
            <a:extLst/>
          </a:lstStyle>
          <a:p>
            <a:fld id="{D9F75050-0E15-4C5B-92B0-66D068882F1F}" type="datetimeFigureOut">
              <a:rPr lang="tr-TR" smtClean="0"/>
              <a:pPr/>
              <a:t>23.08.2023</a:t>
            </a:fld>
            <a:endParaRPr lang="tr-TR"/>
          </a:p>
        </p:txBody>
      </p:sp>
      <p:sp>
        <p:nvSpPr>
          <p:cNvPr id="19" name="18 Altbilgi Yer Tutucusu"/>
          <p:cNvSpPr>
            <a:spLocks noGrp="1"/>
          </p:cNvSpPr>
          <p:nvPr>
            <p:ph type="ftr" sz="quarter" idx="11"/>
          </p:nvPr>
        </p:nvSpPr>
        <p:spPr/>
        <p:txBody>
          <a:bodyPr/>
          <a:lstStyle>
            <a:lvl1pPr>
              <a:defRPr>
                <a:solidFill>
                  <a:schemeClr val="accent1">
                    <a:tint val="20000"/>
                  </a:schemeClr>
                </a:solidFill>
              </a:defRPr>
            </a:lvl1pPr>
            <a:extLst/>
          </a:lstStyle>
          <a:p>
            <a:endParaRPr lang="tr-TR"/>
          </a:p>
        </p:txBody>
      </p:sp>
      <p:sp>
        <p:nvSpPr>
          <p:cNvPr id="27" name="26 Slayt Numarası Yer Tutucusu"/>
          <p:cNvSpPr>
            <a:spLocks noGrp="1"/>
          </p:cNvSpPr>
          <p:nvPr>
            <p:ph type="sldNum" sz="quarter" idx="12"/>
          </p:nvPr>
        </p:nvSpPr>
        <p:spPr/>
        <p:txBody>
          <a:bodyPr/>
          <a:lstStyle>
            <a:lvl1pPr>
              <a:defRPr>
                <a:solidFill>
                  <a:srgbClr val="FFFFFF"/>
                </a:solidFill>
              </a:defRPr>
            </a:lvl1pPr>
            <a:extLst/>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342900" y="1975106"/>
            <a:ext cx="6172200" cy="584809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23.08.2023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5133010" y="366187"/>
            <a:ext cx="1333103" cy="745701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342900" y="366188"/>
            <a:ext cx="4743450" cy="745701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23.08.2023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23.08.2023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Başlık"/>
          <p:cNvSpPr>
            <a:spLocks noGrp="1"/>
          </p:cNvSpPr>
          <p:nvPr>
            <p:ph type="title"/>
          </p:nvPr>
        </p:nvSpPr>
        <p:spPr/>
        <p:txBody>
          <a:bodyPr rtlCol="0"/>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41782" y="1412949"/>
            <a:ext cx="5829300" cy="24384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942035" y="3908949"/>
            <a:ext cx="3429000" cy="1939851"/>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23.08.2023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Köşeli Çift Ayraç"/>
          <p:cNvSpPr/>
          <p:nvPr/>
        </p:nvSpPr>
        <p:spPr>
          <a:xfrm>
            <a:off x="2727510" y="4007296"/>
            <a:ext cx="137160" cy="3048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7 Köşeli Çift Ayraç"/>
          <p:cNvSpPr/>
          <p:nvPr/>
        </p:nvSpPr>
        <p:spPr>
          <a:xfrm>
            <a:off x="2587698" y="4007296"/>
            <a:ext cx="137160" cy="3048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342900" y="1975105"/>
            <a:ext cx="3028950" cy="6034617"/>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3486150" y="1975105"/>
            <a:ext cx="3028950" cy="6034617"/>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23.08.2023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Başlık"/>
          <p:cNvSpPr>
            <a:spLocks noGrp="1"/>
          </p:cNvSpPr>
          <p:nvPr>
            <p:ph type="title"/>
          </p:nvPr>
        </p:nvSpPr>
        <p:spPr/>
        <p:txBody>
          <a:bodyPr rtlCol="0"/>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42900" y="364067"/>
            <a:ext cx="6172200" cy="1524000"/>
          </a:xfrm>
        </p:spPr>
        <p:txBody>
          <a:bodyPr anchor="ctr"/>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42900" y="7213600"/>
            <a:ext cx="3030141" cy="1016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3483770" y="7213600"/>
            <a:ext cx="3031331" cy="1016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342900" y="1925726"/>
            <a:ext cx="3030141" cy="5255684"/>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3483769" y="1925726"/>
            <a:ext cx="3031331" cy="5255684"/>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23.08.2023</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D9F75050-0E15-4C5B-92B0-66D068882F1F}" type="datetimeFigureOut">
              <a:rPr lang="tr-TR" smtClean="0"/>
              <a:pPr/>
              <a:t>23.08.2023</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Başlık"/>
          <p:cNvSpPr>
            <a:spLocks noGrp="1"/>
          </p:cNvSpPr>
          <p:nvPr>
            <p:ph type="title"/>
          </p:nvPr>
        </p:nvSpPr>
        <p:spPr/>
        <p:txBody>
          <a:bodyPr rtlCol="0"/>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23.08.2023</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685800" y="6502400"/>
            <a:ext cx="5611332" cy="6096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3314700" y="7140136"/>
            <a:ext cx="2980944" cy="12192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685800" y="365760"/>
            <a:ext cx="5609844" cy="6096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5045274" y="8543925"/>
            <a:ext cx="1440180" cy="487680"/>
          </a:xfrm>
        </p:spPr>
        <p:txBody>
          <a:bodyPr/>
          <a:lstStyle/>
          <a:p>
            <a:fld id="{D9F75050-0E15-4C5B-92B0-66D068882F1F}" type="datetimeFigureOut">
              <a:rPr lang="tr-TR" smtClean="0"/>
              <a:pPr/>
              <a:t>23.08.2023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855924" y="7257870"/>
            <a:ext cx="5372100" cy="864309"/>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3" name="2 Resim Yer Tutucusu"/>
          <p:cNvSpPr>
            <a:spLocks noGrp="1"/>
          </p:cNvSpPr>
          <p:nvPr>
            <p:ph type="pic" idx="1"/>
          </p:nvPr>
        </p:nvSpPr>
        <p:spPr>
          <a:xfrm>
            <a:off x="171450" y="253291"/>
            <a:ext cx="6515100" cy="585216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smtClean="0"/>
              <a:t>Resim eklemek için simgeyi tıklatın</a:t>
            </a:r>
            <a:endParaRPr kumimoji="0" lang="en-US" dirty="0"/>
          </a:p>
        </p:txBody>
      </p:sp>
      <p:sp>
        <p:nvSpPr>
          <p:cNvPr id="5" name="4 Veri Yer Tutucusu"/>
          <p:cNvSpPr>
            <a:spLocks noGrp="1"/>
          </p:cNvSpPr>
          <p:nvPr>
            <p:ph type="dt" sz="half" idx="10"/>
          </p:nvPr>
        </p:nvSpPr>
        <p:spPr/>
        <p:txBody>
          <a:bodyPr/>
          <a:lstStyle>
            <a:lvl1pPr>
              <a:defRPr>
                <a:solidFill>
                  <a:schemeClr val="tx1"/>
                </a:solidFill>
              </a:defRPr>
            </a:lvl1pPr>
            <a:extLst/>
          </a:lstStyle>
          <a:p>
            <a:fld id="{D9F75050-0E15-4C5B-92B0-66D068882F1F}" type="datetimeFigureOut">
              <a:rPr lang="tr-TR" smtClean="0"/>
              <a:pPr/>
              <a:t>23.08.2023</a:t>
            </a:fld>
            <a:endParaRPr lang="tr-TR"/>
          </a:p>
        </p:txBody>
      </p:sp>
      <p:sp>
        <p:nvSpPr>
          <p:cNvPr id="6" name="5 Altbilgi Yer Tutucusu"/>
          <p:cNvSpPr>
            <a:spLocks noGrp="1"/>
          </p:cNvSpPr>
          <p:nvPr>
            <p:ph type="ftr" sz="quarter" idx="11"/>
          </p:nvPr>
        </p:nvSpPr>
        <p:spPr>
          <a:xfrm>
            <a:off x="3285054" y="8543926"/>
            <a:ext cx="1763011" cy="486833"/>
          </a:xfrm>
        </p:spPr>
        <p:txBody>
          <a:bodyPr/>
          <a:lstStyle>
            <a:lvl1pPr>
              <a:defRPr>
                <a:solidFill>
                  <a:schemeClr val="tx1"/>
                </a:solidFill>
              </a:defRPr>
            </a:lvl1pPr>
            <a:extLst/>
          </a:lstStyle>
          <a:p>
            <a:endParaRPr lang="tr-TR"/>
          </a:p>
        </p:txBody>
      </p:sp>
      <p:sp>
        <p:nvSpPr>
          <p:cNvPr id="7" name="6 Slayt Numarası Yer Tutucusu"/>
          <p:cNvSpPr>
            <a:spLocks noGrp="1"/>
          </p:cNvSpPr>
          <p:nvPr>
            <p:ph type="sldNum" sz="quarter" idx="12"/>
          </p:nvPr>
        </p:nvSpPr>
        <p:spPr/>
        <p:txBody>
          <a:bodyPr/>
          <a:lstStyle>
            <a:lvl1pPr>
              <a:defRPr>
                <a:solidFill>
                  <a:schemeClr val="tx1"/>
                </a:solidFill>
              </a:defRPr>
            </a:lvl1pPr>
            <a:extLst/>
          </a:lstStyle>
          <a:p>
            <a:fld id="{B1DEFA8C-F947-479F-BE07-76B6B3F80BF1}" type="slidenum">
              <a:rPr lang="tr-TR" smtClean="0"/>
              <a:pPr/>
              <a:t>‹#›</a:t>
            </a:fld>
            <a:endParaRPr lang="tr-TR"/>
          </a:p>
        </p:txBody>
      </p:sp>
      <p:sp>
        <p:nvSpPr>
          <p:cNvPr id="2" name="1 Başlık"/>
          <p:cNvSpPr>
            <a:spLocks noGrp="1"/>
          </p:cNvSpPr>
          <p:nvPr>
            <p:ph type="title"/>
          </p:nvPr>
        </p:nvSpPr>
        <p:spPr>
          <a:xfrm>
            <a:off x="171450" y="6486830"/>
            <a:ext cx="6056574" cy="750229"/>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smtClean="0"/>
              <a:t>Asıl başlık stili için tıklatın</a:t>
            </a:r>
            <a:endParaRPr kumimoji="0" lang="en-US"/>
          </a:p>
        </p:txBody>
      </p:sp>
      <p:sp>
        <p:nvSpPr>
          <p:cNvPr id="8" name="7 Serbest Form"/>
          <p:cNvSpPr>
            <a:spLocks/>
          </p:cNvSpPr>
          <p:nvPr/>
        </p:nvSpPr>
        <p:spPr bwMode="auto">
          <a:xfrm>
            <a:off x="537328" y="6669325"/>
            <a:ext cx="2851502" cy="1924148"/>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Serbest Form"/>
          <p:cNvSpPr>
            <a:spLocks/>
          </p:cNvSpPr>
          <p:nvPr/>
        </p:nvSpPr>
        <p:spPr bwMode="auto">
          <a:xfrm>
            <a:off x="-40170" y="7713364"/>
            <a:ext cx="2851502" cy="11176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 Üçgen"/>
          <p:cNvSpPr>
            <a:spLocks/>
          </p:cNvSpPr>
          <p:nvPr/>
        </p:nvSpPr>
        <p:spPr bwMode="auto">
          <a:xfrm>
            <a:off x="-4532" y="7721671"/>
            <a:ext cx="2551736" cy="1441157"/>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10 Düz Bağlayıcı"/>
          <p:cNvCxnSpPr/>
          <p:nvPr/>
        </p:nvCxnSpPr>
        <p:spPr>
          <a:xfrm>
            <a:off x="-6928" y="7716985"/>
            <a:ext cx="2554132" cy="1445844"/>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Köşeli Çift Ayraç"/>
          <p:cNvSpPr/>
          <p:nvPr/>
        </p:nvSpPr>
        <p:spPr>
          <a:xfrm>
            <a:off x="6498084" y="6651253"/>
            <a:ext cx="137160" cy="3048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12 Köşeli Çift Ayraç"/>
          <p:cNvSpPr/>
          <p:nvPr/>
        </p:nvSpPr>
        <p:spPr>
          <a:xfrm>
            <a:off x="6358272" y="6651253"/>
            <a:ext cx="137160" cy="3048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Serbest Form"/>
          <p:cNvSpPr>
            <a:spLocks/>
          </p:cNvSpPr>
          <p:nvPr/>
        </p:nvSpPr>
        <p:spPr bwMode="auto">
          <a:xfrm>
            <a:off x="537328" y="6669325"/>
            <a:ext cx="2851502" cy="1924148"/>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Serbest Form"/>
          <p:cNvSpPr>
            <a:spLocks/>
          </p:cNvSpPr>
          <p:nvPr/>
        </p:nvSpPr>
        <p:spPr bwMode="auto">
          <a:xfrm>
            <a:off x="-40170" y="7713364"/>
            <a:ext cx="2851502" cy="11176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ik Üçgen"/>
          <p:cNvSpPr>
            <a:spLocks/>
          </p:cNvSpPr>
          <p:nvPr/>
        </p:nvSpPr>
        <p:spPr bwMode="auto">
          <a:xfrm>
            <a:off x="-4532" y="7721671"/>
            <a:ext cx="2551736" cy="1441157"/>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14 Düz Bağlayıcı"/>
          <p:cNvCxnSpPr/>
          <p:nvPr/>
        </p:nvCxnSpPr>
        <p:spPr>
          <a:xfrm>
            <a:off x="-6928" y="7716985"/>
            <a:ext cx="2554132" cy="1445844"/>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342900" y="366184"/>
            <a:ext cx="6172200" cy="1524000"/>
          </a:xfrm>
          <a:prstGeom prst="rect">
            <a:avLst/>
          </a:prstGeom>
        </p:spPr>
        <p:txBody>
          <a:bodyPr vert="horz" anchor="ctr">
            <a:normAutofit/>
            <a:scene3d>
              <a:camera prst="orthographicFront"/>
              <a:lightRig rig="soft" dir="t"/>
            </a:scene3d>
            <a:sp3d prstMaterial="softEdge">
              <a:bevelT w="25400" h="25400"/>
            </a:sp3d>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342900" y="1975105"/>
            <a:ext cx="6172200" cy="6034617"/>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5045274" y="8543925"/>
            <a:ext cx="1440180" cy="487680"/>
          </a:xfrm>
          <a:prstGeom prst="rect">
            <a:avLst/>
          </a:prstGeom>
        </p:spPr>
        <p:txBody>
          <a:bodyPr vert="horz" anchor="b"/>
          <a:lstStyle>
            <a:lvl1pPr algn="l" eaLnBrk="1" latinLnBrk="0" hangingPunct="1">
              <a:defRPr kumimoji="0" sz="1000">
                <a:solidFill>
                  <a:schemeClr val="tx1"/>
                </a:solidFill>
              </a:defRPr>
            </a:lvl1pPr>
            <a:extLst/>
          </a:lstStyle>
          <a:p>
            <a:fld id="{D9F75050-0E15-4C5B-92B0-66D068882F1F}" type="datetimeFigureOut">
              <a:rPr lang="tr-TR" smtClean="0"/>
              <a:pPr/>
              <a:t>23.08.2023</a:t>
            </a:fld>
            <a:endParaRPr lang="tr-TR"/>
          </a:p>
        </p:txBody>
      </p:sp>
      <p:sp>
        <p:nvSpPr>
          <p:cNvPr id="22" name="21 Altbilgi Yer Tutucusu"/>
          <p:cNvSpPr>
            <a:spLocks noGrp="1"/>
          </p:cNvSpPr>
          <p:nvPr>
            <p:ph type="ftr" sz="quarter" idx="3"/>
          </p:nvPr>
        </p:nvSpPr>
        <p:spPr>
          <a:xfrm>
            <a:off x="3285054" y="8543926"/>
            <a:ext cx="1763011" cy="486833"/>
          </a:xfrm>
          <a:prstGeom prst="rect">
            <a:avLst/>
          </a:prstGeom>
        </p:spPr>
        <p:txBody>
          <a:bodyPr vert="horz" anchor="b"/>
          <a:lstStyle>
            <a:lvl1pPr algn="r" eaLnBrk="1" latinLnBrk="0" hangingPunct="1">
              <a:defRPr kumimoji="0" sz="1000">
                <a:solidFill>
                  <a:schemeClr val="tx1"/>
                </a:solidFill>
              </a:defRPr>
            </a:lvl1pPr>
            <a:extLst/>
          </a:lstStyle>
          <a:p>
            <a:endParaRPr lang="tr-TR"/>
          </a:p>
        </p:txBody>
      </p:sp>
      <p:sp>
        <p:nvSpPr>
          <p:cNvPr id="18" name="17 Slayt Numarası Yer Tutucusu"/>
          <p:cNvSpPr>
            <a:spLocks noGrp="1"/>
          </p:cNvSpPr>
          <p:nvPr>
            <p:ph type="sldNum" sz="quarter" idx="4"/>
          </p:nvPr>
        </p:nvSpPr>
        <p:spPr>
          <a:xfrm>
            <a:off x="6485454" y="8543926"/>
            <a:ext cx="274320" cy="486833"/>
          </a:xfrm>
          <a:prstGeom prst="rect">
            <a:avLst/>
          </a:prstGeom>
        </p:spPr>
        <p:txBody>
          <a:bodyPr vert="horz" anchor="b"/>
          <a:lstStyle>
            <a:lvl1pPr algn="r" eaLnBrk="1" latinLnBrk="0" hangingPunct="1">
              <a:defRPr kumimoji="0" sz="1000" b="0">
                <a:solidFill>
                  <a:schemeClr val="tx1"/>
                </a:solidFill>
              </a:defRPr>
            </a:lvl1pPr>
            <a:extLst/>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426066" y="4336217"/>
            <a:ext cx="5829300" cy="2517250"/>
          </a:xfrm>
        </p:spPr>
        <p:txBody>
          <a:bodyPr>
            <a:normAutofit/>
          </a:bodyPr>
          <a:lstStyle/>
          <a:p>
            <a:pPr algn="ctr"/>
            <a:r>
              <a:rPr lang="tr-TR" sz="2400" dirty="0" smtClean="0">
                <a:solidFill>
                  <a:srgbClr val="002060"/>
                </a:solidFill>
              </a:rPr>
              <a:t/>
            </a:r>
            <a:br>
              <a:rPr lang="tr-TR" sz="2400" dirty="0" smtClean="0">
                <a:solidFill>
                  <a:srgbClr val="002060"/>
                </a:solidFill>
              </a:rPr>
            </a:br>
            <a:r>
              <a:rPr lang="tr-TR" sz="2400" dirty="0">
                <a:solidFill>
                  <a:srgbClr val="002060"/>
                </a:solidFill>
              </a:rPr>
              <a:t/>
            </a:r>
            <a:br>
              <a:rPr lang="tr-TR" sz="2400" dirty="0">
                <a:solidFill>
                  <a:srgbClr val="002060"/>
                </a:solidFill>
              </a:rPr>
            </a:br>
            <a:r>
              <a:rPr lang="tr-TR" sz="2400" dirty="0" smtClean="0">
                <a:solidFill>
                  <a:srgbClr val="FF0000"/>
                </a:solidFill>
              </a:rPr>
              <a:t>‘’ÖZ </a:t>
            </a:r>
            <a:r>
              <a:rPr lang="tr-TR" sz="2400" dirty="0" smtClean="0">
                <a:solidFill>
                  <a:srgbClr val="FF0000"/>
                </a:solidFill>
              </a:rPr>
              <a:t>SAYGI’’</a:t>
            </a:r>
            <a:r>
              <a:rPr lang="tr-TR" sz="2400" dirty="0">
                <a:solidFill>
                  <a:srgbClr val="FF0000"/>
                </a:solidFill>
              </a:rPr>
              <a:t/>
            </a:r>
            <a:br>
              <a:rPr lang="tr-TR" sz="2400" dirty="0">
                <a:solidFill>
                  <a:srgbClr val="FF0000"/>
                </a:solidFill>
              </a:rPr>
            </a:br>
            <a:r>
              <a:rPr lang="tr-TR" sz="2400" dirty="0">
                <a:solidFill>
                  <a:srgbClr val="FF0000"/>
                </a:solidFill>
              </a:rPr>
              <a:t/>
            </a:r>
            <a:br>
              <a:rPr lang="tr-TR" sz="2400" dirty="0">
                <a:solidFill>
                  <a:srgbClr val="FF0000"/>
                </a:solidFill>
              </a:rPr>
            </a:br>
            <a:r>
              <a:rPr lang="tr-TR" sz="2400" dirty="0">
                <a:solidFill>
                  <a:schemeClr val="tx1"/>
                </a:solidFill>
              </a:rPr>
              <a:t>ÖĞRENCİ BİLGİLENDİRME KİTAPÇIĞI</a:t>
            </a:r>
            <a:br>
              <a:rPr lang="tr-TR" sz="2400" dirty="0">
                <a:solidFill>
                  <a:schemeClr val="tx1"/>
                </a:solidFill>
              </a:rPr>
            </a:br>
            <a:r>
              <a:rPr lang="tr-TR" sz="2400" dirty="0">
                <a:solidFill>
                  <a:schemeClr val="tx1"/>
                </a:solidFill>
              </a:rPr>
              <a:t>(ORTAOKUL-LİSE)</a:t>
            </a:r>
            <a:endParaRPr lang="tr-TR" sz="2400" b="1" dirty="0">
              <a:solidFill>
                <a:schemeClr val="tx1"/>
              </a:solidFill>
            </a:endParaRPr>
          </a:p>
        </p:txBody>
      </p:sp>
      <p:pic>
        <p:nvPicPr>
          <p:cNvPr id="6" name="Picture 2" descr="C:\Users\bil-12\Desktop\okul 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8934" y="3131840"/>
            <a:ext cx="1928535" cy="1907681"/>
          </a:xfrm>
          <a:prstGeom prst="rect">
            <a:avLst/>
          </a:prstGeom>
          <a:noFill/>
          <a:extLst>
            <a:ext uri="{909E8E84-426E-40DD-AFC4-6F175D3DCCD1}">
              <a14:hiddenFill xmlns:a14="http://schemas.microsoft.com/office/drawing/2010/main">
                <a:solidFill>
                  <a:srgbClr val="FFFFFF"/>
                </a:solidFill>
              </a14:hiddenFill>
            </a:ext>
          </a:extLst>
        </p:spPr>
      </p:pic>
      <p:pic>
        <p:nvPicPr>
          <p:cNvPr id="7" name="Resim 6" descr="D:\Users\Hp\Desktop\google-haritalar-konum-ekleme-nasil-yapilir-1578491639.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1387" y="225911"/>
            <a:ext cx="972757" cy="632098"/>
          </a:xfrm>
          <a:prstGeom prst="rect">
            <a:avLst/>
          </a:prstGeom>
          <a:noFill/>
          <a:ln>
            <a:noFill/>
          </a:ln>
        </p:spPr>
      </p:pic>
      <p:sp>
        <p:nvSpPr>
          <p:cNvPr id="3" name="Dikdörtgen 2"/>
          <p:cNvSpPr/>
          <p:nvPr/>
        </p:nvSpPr>
        <p:spPr>
          <a:xfrm>
            <a:off x="1294144" y="268099"/>
            <a:ext cx="4511120" cy="646331"/>
          </a:xfrm>
          <a:prstGeom prst="rect">
            <a:avLst/>
          </a:prstGeom>
        </p:spPr>
        <p:txBody>
          <a:bodyPr wrap="square">
            <a:spAutoFit/>
          </a:bodyPr>
          <a:lstStyle/>
          <a:p>
            <a:r>
              <a:rPr lang="tr-TR" dirty="0"/>
              <a:t>Pirömer Mahallesi </a:t>
            </a:r>
            <a:r>
              <a:rPr lang="tr-TR" dirty="0" smtClean="0"/>
              <a:t>90561 </a:t>
            </a:r>
            <a:r>
              <a:rPr lang="tr-TR" dirty="0"/>
              <a:t>Sokak No1/A </a:t>
            </a:r>
          </a:p>
          <a:p>
            <a:r>
              <a:rPr lang="tr-TR" dirty="0"/>
              <a:t>Ereğli/Konya</a:t>
            </a:r>
          </a:p>
        </p:txBody>
      </p:sp>
      <p:pic>
        <p:nvPicPr>
          <p:cNvPr id="8" name="Resim 7" descr="D:\Users\Hp\Desktop\pics-photos-instagram-logo-png-4.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2311" y="1150121"/>
            <a:ext cx="450907" cy="432048"/>
          </a:xfrm>
          <a:prstGeom prst="rect">
            <a:avLst/>
          </a:prstGeom>
          <a:noFill/>
          <a:ln>
            <a:noFill/>
          </a:ln>
        </p:spPr>
      </p:pic>
      <p:sp>
        <p:nvSpPr>
          <p:cNvPr id="9" name="Dikdörtgen 8"/>
          <p:cNvSpPr/>
          <p:nvPr/>
        </p:nvSpPr>
        <p:spPr>
          <a:xfrm>
            <a:off x="1294144" y="1208051"/>
            <a:ext cx="2698175" cy="369332"/>
          </a:xfrm>
          <a:prstGeom prst="rect">
            <a:avLst/>
          </a:prstGeom>
        </p:spPr>
        <p:txBody>
          <a:bodyPr wrap="none">
            <a:spAutoFit/>
          </a:bodyPr>
          <a:lstStyle/>
          <a:p>
            <a:r>
              <a:rPr lang="tr-TR" dirty="0"/>
              <a:t>dumlupinarortaokuluu</a:t>
            </a:r>
          </a:p>
        </p:txBody>
      </p:sp>
      <p:pic>
        <p:nvPicPr>
          <p:cNvPr id="10" name="Picture 8" descr="D:\Users\Hp\Desktop\unnamed.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22514" y="1871177"/>
            <a:ext cx="370500" cy="346621"/>
          </a:xfrm>
          <a:prstGeom prst="rect">
            <a:avLst/>
          </a:prstGeom>
          <a:noFill/>
          <a:extLst>
            <a:ext uri="{909E8E84-426E-40DD-AFC4-6F175D3DCCD1}">
              <a14:hiddenFill xmlns:a14="http://schemas.microsoft.com/office/drawing/2010/main">
                <a:solidFill>
                  <a:srgbClr val="FFFFFF"/>
                </a:solidFill>
              </a14:hiddenFill>
            </a:ext>
          </a:extLst>
        </p:spPr>
      </p:pic>
      <p:sp>
        <p:nvSpPr>
          <p:cNvPr id="11" name="Dikdörtgen 10"/>
          <p:cNvSpPr/>
          <p:nvPr/>
        </p:nvSpPr>
        <p:spPr>
          <a:xfrm>
            <a:off x="1330229" y="1873123"/>
            <a:ext cx="2010487" cy="369332"/>
          </a:xfrm>
          <a:prstGeom prst="rect">
            <a:avLst/>
          </a:prstGeom>
        </p:spPr>
        <p:txBody>
          <a:bodyPr wrap="none">
            <a:spAutoFit/>
          </a:bodyPr>
          <a:lstStyle/>
          <a:p>
            <a:r>
              <a:rPr lang="tr-TR" dirty="0"/>
              <a:t>0332 713 11 78</a:t>
            </a:r>
          </a:p>
        </p:txBody>
      </p:sp>
      <p:sp>
        <p:nvSpPr>
          <p:cNvPr id="12" name="object 28"/>
          <p:cNvSpPr/>
          <p:nvPr/>
        </p:nvSpPr>
        <p:spPr>
          <a:xfrm>
            <a:off x="610989" y="2594490"/>
            <a:ext cx="331374" cy="346258"/>
          </a:xfrm>
          <a:custGeom>
            <a:avLst/>
            <a:gdLst/>
            <a:ahLst/>
            <a:cxnLst/>
            <a:rect l="l" t="t" r="r" b="b"/>
            <a:pathLst>
              <a:path w="365125" h="365125">
                <a:moveTo>
                  <a:pt x="182333" y="0"/>
                </a:moveTo>
                <a:lnTo>
                  <a:pt x="133920" y="6524"/>
                </a:lnTo>
                <a:lnTo>
                  <a:pt x="90380" y="24931"/>
                </a:lnTo>
                <a:lnTo>
                  <a:pt x="53467" y="53468"/>
                </a:lnTo>
                <a:lnTo>
                  <a:pt x="24931" y="90384"/>
                </a:lnTo>
                <a:lnTo>
                  <a:pt x="6524" y="133927"/>
                </a:lnTo>
                <a:lnTo>
                  <a:pt x="0" y="182346"/>
                </a:lnTo>
                <a:lnTo>
                  <a:pt x="6524" y="230760"/>
                </a:lnTo>
                <a:lnTo>
                  <a:pt x="24931" y="274299"/>
                </a:lnTo>
                <a:lnTo>
                  <a:pt x="53467" y="311213"/>
                </a:lnTo>
                <a:lnTo>
                  <a:pt x="90380" y="339749"/>
                </a:lnTo>
                <a:lnTo>
                  <a:pt x="133920" y="358155"/>
                </a:lnTo>
                <a:lnTo>
                  <a:pt x="182333" y="364680"/>
                </a:lnTo>
                <a:lnTo>
                  <a:pt x="230747" y="358155"/>
                </a:lnTo>
                <a:lnTo>
                  <a:pt x="274287" y="339749"/>
                </a:lnTo>
                <a:lnTo>
                  <a:pt x="274597" y="339509"/>
                </a:lnTo>
                <a:lnTo>
                  <a:pt x="182333" y="339509"/>
                </a:lnTo>
                <a:lnTo>
                  <a:pt x="163689" y="330352"/>
                </a:lnTo>
                <a:lnTo>
                  <a:pt x="129514" y="330352"/>
                </a:lnTo>
                <a:lnTo>
                  <a:pt x="89963" y="309396"/>
                </a:lnTo>
                <a:lnTo>
                  <a:pt x="58123" y="278480"/>
                </a:lnTo>
                <a:lnTo>
                  <a:pt x="36029" y="239642"/>
                </a:lnTo>
                <a:lnTo>
                  <a:pt x="25717" y="194919"/>
                </a:lnTo>
                <a:lnTo>
                  <a:pt x="362973" y="194919"/>
                </a:lnTo>
                <a:lnTo>
                  <a:pt x="364667" y="182346"/>
                </a:lnTo>
                <a:lnTo>
                  <a:pt x="362970" y="169748"/>
                </a:lnTo>
                <a:lnTo>
                  <a:pt x="25717" y="169748"/>
                </a:lnTo>
                <a:lnTo>
                  <a:pt x="36029" y="125032"/>
                </a:lnTo>
                <a:lnTo>
                  <a:pt x="58123" y="86198"/>
                </a:lnTo>
                <a:lnTo>
                  <a:pt x="89963" y="55283"/>
                </a:lnTo>
                <a:lnTo>
                  <a:pt x="129514" y="34328"/>
                </a:lnTo>
                <a:lnTo>
                  <a:pt x="163689" y="34328"/>
                </a:lnTo>
                <a:lnTo>
                  <a:pt x="182333" y="25171"/>
                </a:lnTo>
                <a:lnTo>
                  <a:pt x="274597" y="25171"/>
                </a:lnTo>
                <a:lnTo>
                  <a:pt x="274287" y="24931"/>
                </a:lnTo>
                <a:lnTo>
                  <a:pt x="230747" y="6524"/>
                </a:lnTo>
                <a:lnTo>
                  <a:pt x="182333" y="0"/>
                </a:lnTo>
                <a:close/>
              </a:path>
              <a:path w="365125" h="365125">
                <a:moveTo>
                  <a:pt x="270357" y="194919"/>
                </a:moveTo>
                <a:lnTo>
                  <a:pt x="245186" y="194919"/>
                </a:lnTo>
                <a:lnTo>
                  <a:pt x="238162" y="253719"/>
                </a:lnTo>
                <a:lnTo>
                  <a:pt x="223361" y="299399"/>
                </a:lnTo>
                <a:lnTo>
                  <a:pt x="203759" y="328986"/>
                </a:lnTo>
                <a:lnTo>
                  <a:pt x="182333" y="339509"/>
                </a:lnTo>
                <a:lnTo>
                  <a:pt x="274597" y="339509"/>
                </a:lnTo>
                <a:lnTo>
                  <a:pt x="286442" y="330352"/>
                </a:lnTo>
                <a:lnTo>
                  <a:pt x="235153" y="330352"/>
                </a:lnTo>
                <a:lnTo>
                  <a:pt x="248976" y="304390"/>
                </a:lnTo>
                <a:lnTo>
                  <a:pt x="259727" y="272589"/>
                </a:lnTo>
                <a:lnTo>
                  <a:pt x="266992" y="235812"/>
                </a:lnTo>
                <a:lnTo>
                  <a:pt x="270357" y="194919"/>
                </a:lnTo>
                <a:close/>
              </a:path>
              <a:path w="365125" h="365125">
                <a:moveTo>
                  <a:pt x="119494" y="194919"/>
                </a:moveTo>
                <a:lnTo>
                  <a:pt x="94310" y="194919"/>
                </a:lnTo>
                <a:lnTo>
                  <a:pt x="97676" y="235812"/>
                </a:lnTo>
                <a:lnTo>
                  <a:pt x="104944" y="272589"/>
                </a:lnTo>
                <a:lnTo>
                  <a:pt x="115696" y="304390"/>
                </a:lnTo>
                <a:lnTo>
                  <a:pt x="129514" y="330352"/>
                </a:lnTo>
                <a:lnTo>
                  <a:pt x="163689" y="330352"/>
                </a:lnTo>
                <a:lnTo>
                  <a:pt x="160908" y="328986"/>
                </a:lnTo>
                <a:lnTo>
                  <a:pt x="141308" y="299399"/>
                </a:lnTo>
                <a:lnTo>
                  <a:pt x="126510" y="253719"/>
                </a:lnTo>
                <a:lnTo>
                  <a:pt x="119494" y="194919"/>
                </a:lnTo>
                <a:close/>
              </a:path>
              <a:path w="365125" h="365125">
                <a:moveTo>
                  <a:pt x="362973" y="194919"/>
                </a:moveTo>
                <a:lnTo>
                  <a:pt x="338950" y="194919"/>
                </a:lnTo>
                <a:lnTo>
                  <a:pt x="328638" y="239642"/>
                </a:lnTo>
                <a:lnTo>
                  <a:pt x="306544" y="278480"/>
                </a:lnTo>
                <a:lnTo>
                  <a:pt x="274704" y="309396"/>
                </a:lnTo>
                <a:lnTo>
                  <a:pt x="235153" y="330352"/>
                </a:lnTo>
                <a:lnTo>
                  <a:pt x="286442" y="330352"/>
                </a:lnTo>
                <a:lnTo>
                  <a:pt x="311200" y="311213"/>
                </a:lnTo>
                <a:lnTo>
                  <a:pt x="339736" y="274299"/>
                </a:lnTo>
                <a:lnTo>
                  <a:pt x="358143" y="230760"/>
                </a:lnTo>
                <a:lnTo>
                  <a:pt x="362973" y="194919"/>
                </a:lnTo>
                <a:close/>
              </a:path>
              <a:path w="365125" h="365125">
                <a:moveTo>
                  <a:pt x="163689" y="34328"/>
                </a:moveTo>
                <a:lnTo>
                  <a:pt x="129514" y="34328"/>
                </a:lnTo>
                <a:lnTo>
                  <a:pt x="115696" y="60289"/>
                </a:lnTo>
                <a:lnTo>
                  <a:pt x="104944" y="92089"/>
                </a:lnTo>
                <a:lnTo>
                  <a:pt x="97676" y="128863"/>
                </a:lnTo>
                <a:lnTo>
                  <a:pt x="94310" y="169748"/>
                </a:lnTo>
                <a:lnTo>
                  <a:pt x="119494" y="169748"/>
                </a:lnTo>
                <a:lnTo>
                  <a:pt x="126510" y="110955"/>
                </a:lnTo>
                <a:lnTo>
                  <a:pt x="141308" y="65279"/>
                </a:lnTo>
                <a:lnTo>
                  <a:pt x="160908" y="35693"/>
                </a:lnTo>
                <a:lnTo>
                  <a:pt x="163689" y="34328"/>
                </a:lnTo>
                <a:close/>
              </a:path>
              <a:path w="365125" h="365125">
                <a:moveTo>
                  <a:pt x="274597" y="25171"/>
                </a:moveTo>
                <a:lnTo>
                  <a:pt x="182333" y="25171"/>
                </a:lnTo>
                <a:lnTo>
                  <a:pt x="203759" y="35693"/>
                </a:lnTo>
                <a:lnTo>
                  <a:pt x="223361" y="65279"/>
                </a:lnTo>
                <a:lnTo>
                  <a:pt x="238162" y="110955"/>
                </a:lnTo>
                <a:lnTo>
                  <a:pt x="245186" y="169748"/>
                </a:lnTo>
                <a:lnTo>
                  <a:pt x="270357" y="169748"/>
                </a:lnTo>
                <a:lnTo>
                  <a:pt x="266992" y="128863"/>
                </a:lnTo>
                <a:lnTo>
                  <a:pt x="259727" y="92089"/>
                </a:lnTo>
                <a:lnTo>
                  <a:pt x="248976" y="60289"/>
                </a:lnTo>
                <a:lnTo>
                  <a:pt x="235153" y="34328"/>
                </a:lnTo>
                <a:lnTo>
                  <a:pt x="286441" y="34328"/>
                </a:lnTo>
                <a:lnTo>
                  <a:pt x="274597" y="25171"/>
                </a:lnTo>
                <a:close/>
              </a:path>
              <a:path w="365125" h="365125">
                <a:moveTo>
                  <a:pt x="286441" y="34328"/>
                </a:moveTo>
                <a:lnTo>
                  <a:pt x="235153" y="34328"/>
                </a:lnTo>
                <a:lnTo>
                  <a:pt x="274704" y="55283"/>
                </a:lnTo>
                <a:lnTo>
                  <a:pt x="306544" y="86198"/>
                </a:lnTo>
                <a:lnTo>
                  <a:pt x="328638" y="125032"/>
                </a:lnTo>
                <a:lnTo>
                  <a:pt x="338950" y="169748"/>
                </a:lnTo>
                <a:lnTo>
                  <a:pt x="362970" y="169748"/>
                </a:lnTo>
                <a:lnTo>
                  <a:pt x="358143" y="133927"/>
                </a:lnTo>
                <a:lnTo>
                  <a:pt x="339736" y="90384"/>
                </a:lnTo>
                <a:lnTo>
                  <a:pt x="311200" y="53468"/>
                </a:lnTo>
                <a:lnTo>
                  <a:pt x="286441" y="34328"/>
                </a:lnTo>
                <a:close/>
              </a:path>
            </a:pathLst>
          </a:custGeom>
          <a:solidFill>
            <a:srgbClr val="00B9E6"/>
          </a:solidFill>
        </p:spPr>
        <p:txBody>
          <a:bodyPr wrap="square" lIns="0" tIns="0" rIns="0" bIns="0" rtlCol="0"/>
          <a:lstStyle/>
          <a:p>
            <a:endParaRPr/>
          </a:p>
        </p:txBody>
      </p:sp>
      <p:sp>
        <p:nvSpPr>
          <p:cNvPr id="13" name="Dikdörtgen 12"/>
          <p:cNvSpPr/>
          <p:nvPr/>
        </p:nvSpPr>
        <p:spPr>
          <a:xfrm>
            <a:off x="1246987" y="2594200"/>
            <a:ext cx="4501607" cy="369332"/>
          </a:xfrm>
          <a:prstGeom prst="rect">
            <a:avLst/>
          </a:prstGeom>
        </p:spPr>
        <p:txBody>
          <a:bodyPr wrap="square">
            <a:spAutoFit/>
          </a:bodyPr>
          <a:lstStyle/>
          <a:p>
            <a:r>
              <a:rPr lang="tr-TR" dirty="0"/>
              <a:t>http://ereglidumlupinar.meb.k12.tr</a:t>
            </a:r>
          </a:p>
        </p:txBody>
      </p:sp>
    </p:spTree>
    <p:extLst>
      <p:ext uri="{BB962C8B-B14F-4D97-AF65-F5344CB8AC3E}">
        <p14:creationId xmlns:p14="http://schemas.microsoft.com/office/powerpoint/2010/main" val="1149160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507831"/>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7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ÖZ </a:t>
            </a:r>
            <a:r>
              <a:rPr lang="tr-TR" sz="27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SAYGI</a:t>
            </a:r>
            <a:endParaRPr lang="tr-TR" sz="27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4 Dikdörtgen"/>
          <p:cNvSpPr/>
          <p:nvPr/>
        </p:nvSpPr>
        <p:spPr>
          <a:xfrm>
            <a:off x="285728" y="1142976"/>
            <a:ext cx="6023592" cy="1477328"/>
          </a:xfrm>
          <a:prstGeom prst="rect">
            <a:avLst/>
          </a:prstGeom>
        </p:spPr>
        <p:txBody>
          <a:bodyPr wrap="square">
            <a:spAutoFit/>
          </a:bodyPr>
          <a:lstStyle/>
          <a:p>
            <a:r>
              <a:rPr lang="tr-TR" b="1" i="1" dirty="0">
                <a:solidFill>
                  <a:srgbClr val="FF0000"/>
                </a:solidFill>
              </a:rPr>
              <a:t>Öz Saygı; </a:t>
            </a:r>
            <a:r>
              <a:rPr lang="tr-TR" dirty="0"/>
              <a:t>kişinin kendisini nasıl gördüğü ve gördüğünü beğenip beğenmeme konusundaki yargısıdır.Kişinin kendini bütün yönleri ve yapıp etmeleri ile değerlendirebilmesi, kendini olduğu gibi kabul edebilmesidir.</a:t>
            </a:r>
            <a:endParaRPr lang="tr-TR" dirty="0">
              <a:cs typeface="Times New Roman" panose="02020603050405020304" pitchFamily="18" charset="0"/>
            </a:endParaRPr>
          </a:p>
        </p:txBody>
      </p:sp>
      <p:sp>
        <p:nvSpPr>
          <p:cNvPr id="9" name="Dikdörtgen 8"/>
          <p:cNvSpPr/>
          <p:nvPr/>
        </p:nvSpPr>
        <p:spPr>
          <a:xfrm>
            <a:off x="318385" y="2702454"/>
            <a:ext cx="6278967" cy="5355312"/>
          </a:xfrm>
          <a:prstGeom prst="rect">
            <a:avLst/>
          </a:prstGeom>
        </p:spPr>
        <p:txBody>
          <a:bodyPr wrap="square">
            <a:spAutoFit/>
          </a:bodyPr>
          <a:lstStyle/>
          <a:p>
            <a:pPr marL="285750" indent="-285750"/>
            <a:r>
              <a:rPr lang="tr-TR" b="1" dirty="0" smtClean="0">
                <a:solidFill>
                  <a:srgbClr val="FF0000"/>
                </a:solidFill>
              </a:rPr>
              <a:t>Öz saygısı düşük olan bireylerin özellikleri; </a:t>
            </a:r>
          </a:p>
          <a:p>
            <a:pPr marL="285750" indent="-285750"/>
            <a:endParaRPr lang="tr-TR" dirty="0" smtClean="0"/>
          </a:p>
          <a:p>
            <a:pPr marL="285750" indent="-285750">
              <a:buFont typeface="Wingdings" pitchFamily="2" charset="2"/>
              <a:buChar char="Ø"/>
            </a:pPr>
            <a:r>
              <a:rPr lang="tr-TR" dirty="0" smtClean="0"/>
              <a:t>Kendi potansiyellerini bilmeme,</a:t>
            </a:r>
          </a:p>
          <a:p>
            <a:pPr marL="285750" indent="-285750">
              <a:buFont typeface="Wingdings" pitchFamily="2" charset="2"/>
              <a:buChar char="Ø"/>
            </a:pPr>
            <a:r>
              <a:rPr lang="tr-TR" dirty="0" smtClean="0"/>
              <a:t>Özgür, bağımsız davranmama,</a:t>
            </a:r>
          </a:p>
          <a:p>
            <a:pPr marL="285750" indent="-285750">
              <a:buFont typeface="Wingdings" pitchFamily="2" charset="2"/>
              <a:buChar char="Ø"/>
            </a:pPr>
            <a:r>
              <a:rPr lang="tr-TR" dirty="0" smtClean="0"/>
              <a:t>Başarabileceğine inanmama, başarısızlıktan ve hata yapmaktan korkma,</a:t>
            </a:r>
          </a:p>
          <a:p>
            <a:pPr marL="285750" indent="-285750">
              <a:buFont typeface="Wingdings" pitchFamily="2" charset="2"/>
              <a:buChar char="Ø"/>
            </a:pPr>
            <a:r>
              <a:rPr lang="tr-TR" dirty="0" smtClean="0"/>
              <a:t>Kendilerine ve başkalarına güvenmeme,</a:t>
            </a:r>
          </a:p>
          <a:p>
            <a:pPr marL="285750" indent="-285750">
              <a:buFont typeface="Wingdings" pitchFamily="2" charset="2"/>
              <a:buChar char="Ø"/>
            </a:pPr>
            <a:r>
              <a:rPr lang="tr-TR" dirty="0" smtClean="0"/>
              <a:t>Otoriteden korkma,</a:t>
            </a:r>
          </a:p>
          <a:p>
            <a:pPr marL="285750" indent="-285750">
              <a:buFont typeface="Wingdings" pitchFamily="2" charset="2"/>
              <a:buChar char="Ø"/>
            </a:pPr>
            <a:r>
              <a:rPr lang="tr-TR" dirty="0" smtClean="0"/>
              <a:t>Sınırlılıklarını ve yetersizliklerini abartma,</a:t>
            </a:r>
          </a:p>
          <a:p>
            <a:pPr marL="285750" indent="-285750">
              <a:buFont typeface="Wingdings" pitchFamily="2" charset="2"/>
              <a:buChar char="Ø"/>
            </a:pPr>
            <a:r>
              <a:rPr lang="tr-TR" dirty="0" smtClean="0"/>
              <a:t>Başkalarına bağımlı olma,</a:t>
            </a:r>
          </a:p>
          <a:p>
            <a:pPr marL="285750" indent="-285750">
              <a:buFont typeface="Wingdings" pitchFamily="2" charset="2"/>
              <a:buChar char="Ø"/>
            </a:pPr>
            <a:r>
              <a:rPr lang="tr-TR" dirty="0" smtClean="0"/>
              <a:t>Yetersizlik ve güçsüzlük gibi duygularını bastırmaya ya da saklamaya çalışırken, saldırgan, katı ve kontrol edici davranışlar sergileme,</a:t>
            </a:r>
          </a:p>
          <a:p>
            <a:pPr marL="285750" indent="-285750">
              <a:buFont typeface="Wingdings" pitchFamily="2" charset="2"/>
              <a:buChar char="Ø"/>
            </a:pPr>
            <a:r>
              <a:rPr lang="tr-TR" dirty="0" smtClean="0"/>
              <a:t>İlgi çekmek için girdiği ortamlarda bebeksi davranışlar sergileme,</a:t>
            </a:r>
          </a:p>
          <a:p>
            <a:pPr marL="285750" indent="-285750">
              <a:buFont typeface="Wingdings" pitchFamily="2" charset="2"/>
              <a:buChar char="Ø"/>
            </a:pPr>
            <a:r>
              <a:rPr lang="tr-TR" dirty="0" smtClean="0"/>
              <a:t>Başkalarının etkisinde kolay kalma, diğer insanların kendisiyle ilgili eleştiri ve düşüncelerine karşı aşırı hassasiyet gösterme</a:t>
            </a:r>
            <a:br>
              <a:rPr lang="tr-TR" dirty="0" smtClean="0"/>
            </a:br>
            <a:endParaRPr lang="tr-T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507831"/>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7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ÖZ </a:t>
            </a:r>
            <a:r>
              <a:rPr lang="tr-TR" sz="27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SAYGI</a:t>
            </a:r>
            <a:endParaRPr lang="tr-TR" sz="27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9" name="Picture 2" descr="D:\Users\Hp\Desktop\kisspng-the-boss-baby-infant-child-youtube-baby-shower-poderoso-chefinho-5b17834fac6338.57559353152826759970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48741" y="6012160"/>
            <a:ext cx="3930573" cy="2882421"/>
          </a:xfrm>
          <a:prstGeom prst="rect">
            <a:avLst/>
          </a:prstGeom>
          <a:noFill/>
          <a:extLst>
            <a:ext uri="{909E8E84-426E-40DD-AFC4-6F175D3DCCD1}">
              <a14:hiddenFill xmlns:a14="http://schemas.microsoft.com/office/drawing/2010/main">
                <a:solidFill>
                  <a:srgbClr val="FFFFFF"/>
                </a:solidFill>
              </a14:hiddenFill>
            </a:ext>
          </a:extLst>
        </p:spPr>
      </p:pic>
      <p:sp>
        <p:nvSpPr>
          <p:cNvPr id="6" name="Dikdörtgen 5"/>
          <p:cNvSpPr/>
          <p:nvPr/>
        </p:nvSpPr>
        <p:spPr>
          <a:xfrm>
            <a:off x="236768" y="1115616"/>
            <a:ext cx="6265549" cy="4524315"/>
          </a:xfrm>
          <a:prstGeom prst="rect">
            <a:avLst/>
          </a:prstGeom>
        </p:spPr>
        <p:txBody>
          <a:bodyPr wrap="square">
            <a:spAutoFit/>
          </a:bodyPr>
          <a:lstStyle/>
          <a:p>
            <a:pPr marL="285750" indent="-285750"/>
            <a:r>
              <a:rPr lang="tr-TR" b="1" dirty="0" smtClean="0">
                <a:solidFill>
                  <a:srgbClr val="FF0000"/>
                </a:solidFill>
              </a:rPr>
              <a:t>Öz saygısı yüksek olan bireylerin özellikleri; </a:t>
            </a:r>
            <a:endParaRPr lang="tr-TR" b="1" dirty="0" smtClean="0">
              <a:solidFill>
                <a:srgbClr val="FF0000"/>
              </a:solidFill>
            </a:endParaRPr>
          </a:p>
          <a:p>
            <a:pPr marL="285750" indent="-285750"/>
            <a:endParaRPr lang="tr-TR" dirty="0" smtClean="0"/>
          </a:p>
          <a:p>
            <a:pPr marL="285750" indent="-285750">
              <a:buFont typeface="Wingdings" pitchFamily="2" charset="2"/>
              <a:buChar char="Ø"/>
            </a:pPr>
            <a:r>
              <a:rPr lang="tr-TR" dirty="0" smtClean="0"/>
              <a:t>Başaracağına inanma,</a:t>
            </a:r>
          </a:p>
          <a:p>
            <a:pPr marL="285750" indent="-285750">
              <a:buFont typeface="Wingdings" pitchFamily="2" charset="2"/>
              <a:buChar char="Ø"/>
            </a:pPr>
            <a:r>
              <a:rPr lang="tr-TR" dirty="0" smtClean="0"/>
              <a:t>Güçlerinin farkında olma,</a:t>
            </a:r>
          </a:p>
          <a:p>
            <a:pPr marL="285750" indent="-285750">
              <a:buFont typeface="Wingdings" pitchFamily="2" charset="2"/>
              <a:buChar char="Ø"/>
            </a:pPr>
            <a:r>
              <a:rPr lang="tr-TR" dirty="0" smtClean="0"/>
              <a:t>Kendi haklarını koruma,</a:t>
            </a:r>
          </a:p>
          <a:p>
            <a:pPr marL="285750" indent="-285750">
              <a:buFont typeface="Wingdings" pitchFamily="2" charset="2"/>
              <a:buChar char="Ø"/>
            </a:pPr>
            <a:r>
              <a:rPr lang="tr-TR" dirty="0" smtClean="0"/>
              <a:t>Geleceğe güvenle bakabilme,</a:t>
            </a:r>
          </a:p>
          <a:p>
            <a:pPr marL="285750" indent="-285750">
              <a:buFont typeface="Wingdings" pitchFamily="2" charset="2"/>
              <a:buChar char="Ø"/>
            </a:pPr>
            <a:r>
              <a:rPr lang="tr-TR" dirty="0" smtClean="0"/>
              <a:t>Yeteneklerini tarafsız değerlendirme,</a:t>
            </a:r>
          </a:p>
          <a:p>
            <a:pPr marL="285750" indent="-285750">
              <a:buFont typeface="Wingdings" pitchFamily="2" charset="2"/>
              <a:buChar char="Ø"/>
            </a:pPr>
            <a:r>
              <a:rPr lang="tr-TR" dirty="0" smtClean="0"/>
              <a:t>Kendine saygı duyma,</a:t>
            </a:r>
          </a:p>
          <a:p>
            <a:pPr marL="285750" indent="-285750">
              <a:buFont typeface="Wingdings" pitchFamily="2" charset="2"/>
              <a:buChar char="Ø"/>
            </a:pPr>
            <a:r>
              <a:rPr lang="tr-TR" dirty="0" smtClean="0"/>
              <a:t>Kendini ve bedenini değerli bulma,</a:t>
            </a:r>
          </a:p>
          <a:p>
            <a:pPr marL="285750" indent="-285750">
              <a:buFont typeface="Wingdings" pitchFamily="2" charset="2"/>
              <a:buChar char="Ø"/>
            </a:pPr>
            <a:r>
              <a:rPr lang="tr-TR" dirty="0" smtClean="0"/>
              <a:t>Kendine ait olumlu olumsuz özellikleri sahiplenme,</a:t>
            </a:r>
          </a:p>
          <a:p>
            <a:pPr marL="285750" indent="-285750">
              <a:buFont typeface="Wingdings" pitchFamily="2" charset="2"/>
              <a:buChar char="Ø"/>
            </a:pPr>
            <a:r>
              <a:rPr lang="tr-TR" dirty="0" smtClean="0"/>
              <a:t>Başkalarının etkisinde kalmama,</a:t>
            </a:r>
          </a:p>
          <a:p>
            <a:pPr marL="285750" indent="-285750">
              <a:buFont typeface="Wingdings" pitchFamily="2" charset="2"/>
              <a:buChar char="Ø"/>
            </a:pPr>
            <a:r>
              <a:rPr lang="tr-TR" dirty="0" smtClean="0"/>
              <a:t>Bağımsız davrana bilme,</a:t>
            </a:r>
          </a:p>
          <a:p>
            <a:pPr marL="285750" indent="-285750">
              <a:buFont typeface="Wingdings" pitchFamily="2" charset="2"/>
              <a:buChar char="Ø"/>
            </a:pPr>
            <a:r>
              <a:rPr lang="tr-TR" dirty="0" smtClean="0"/>
              <a:t>Kendi kararlarını verebilme,</a:t>
            </a:r>
          </a:p>
          <a:p>
            <a:pPr marL="285750" indent="-285750">
              <a:buFont typeface="Wingdings" pitchFamily="2" charset="2"/>
              <a:buChar char="Ø"/>
            </a:pPr>
            <a:r>
              <a:rPr lang="tr-TR" dirty="0" smtClean="0"/>
              <a:t>Düşüncesini açıkça söyleyebilme,</a:t>
            </a:r>
          </a:p>
          <a:p>
            <a:pPr marL="285750" indent="-285750">
              <a:buFont typeface="Wingdings" pitchFamily="2" charset="2"/>
              <a:buChar char="Ø"/>
            </a:pPr>
            <a:r>
              <a:rPr lang="tr-TR" dirty="0" smtClean="0"/>
              <a:t>Kendine ve başkalarına güvenme,</a:t>
            </a:r>
          </a:p>
          <a:p>
            <a:pPr marL="285750" indent="-285750">
              <a:buFont typeface="Wingdings" pitchFamily="2" charset="2"/>
              <a:buChar char="Ø"/>
            </a:pPr>
            <a:r>
              <a:rPr lang="tr-TR" dirty="0" smtClean="0"/>
              <a:t>Sorumluluk almaktan korkmama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29843" y="152354"/>
            <a:ext cx="6858000" cy="507831"/>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7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ÖZ </a:t>
            </a:r>
            <a:r>
              <a:rPr lang="tr-TR" sz="27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SAYGI NASIL KAZANILABİLİR?</a:t>
            </a:r>
            <a:endParaRPr lang="tr-TR" sz="27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7" name="Dikdörtgen 6"/>
          <p:cNvSpPr/>
          <p:nvPr/>
        </p:nvSpPr>
        <p:spPr>
          <a:xfrm>
            <a:off x="260648" y="903345"/>
            <a:ext cx="4121647" cy="3046988"/>
          </a:xfrm>
          <a:prstGeom prst="rect">
            <a:avLst/>
          </a:prstGeom>
        </p:spPr>
        <p:txBody>
          <a:bodyPr wrap="square">
            <a:spAutoFit/>
          </a:bodyPr>
          <a:lstStyle/>
          <a:p>
            <a:endParaRPr lang="tr-TR" sz="1600" dirty="0" smtClean="0"/>
          </a:p>
          <a:p>
            <a:r>
              <a:rPr lang="tr-TR" sz="1600" b="1" i="1" dirty="0" smtClean="0">
                <a:solidFill>
                  <a:srgbClr val="FF0000"/>
                </a:solidFill>
              </a:rPr>
              <a:t>Güçlü yönlerinizi belirleyin ve onların üstünde daha çok durun.</a:t>
            </a:r>
          </a:p>
          <a:p>
            <a:endParaRPr lang="tr-TR" sz="1600" b="1" i="1" dirty="0" smtClean="0">
              <a:solidFill>
                <a:srgbClr val="FF0000"/>
              </a:solidFill>
            </a:endParaRPr>
          </a:p>
          <a:p>
            <a:r>
              <a:rPr lang="tr-TR" sz="1600" dirty="0" smtClean="0"/>
              <a:t>Denediğimiz her yeni şey için kendinize şans tanımalıyız. Önemli olan elde edilen sonuç değil, bu yolda harcanan çabalardır. Bu yüzden kendimizi takdir etmeyi bilmeliyiz.</a:t>
            </a:r>
            <a:br>
              <a:rPr lang="tr-TR" sz="1600" dirty="0" smtClean="0"/>
            </a:br>
            <a:r>
              <a:rPr lang="tr-TR" sz="1600" dirty="0" smtClean="0"/>
              <a:t/>
            </a:r>
            <a:br>
              <a:rPr lang="tr-TR" sz="1600" dirty="0" smtClean="0"/>
            </a:br>
            <a:endParaRPr lang="tr-TR" sz="1600" dirty="0" smtClean="0"/>
          </a:p>
          <a:p>
            <a:endParaRPr lang="tr-TR" sz="1600" b="1" i="1" dirty="0" smtClean="0">
              <a:solidFill>
                <a:srgbClr val="FF0000"/>
              </a:solidFill>
            </a:endParaRPr>
          </a:p>
          <a:p>
            <a:endParaRPr lang="tr-TR" sz="1600" b="1" i="1" dirty="0" smtClean="0">
              <a:solidFill>
                <a:srgbClr val="FF0000"/>
              </a:solidFill>
            </a:endParaRPr>
          </a:p>
        </p:txBody>
      </p:sp>
      <p:pic>
        <p:nvPicPr>
          <p:cNvPr id="8" name="Picture 2" descr="C:\Users\dell\Desktop\self-concept-abstract-concept-vector-illustration-positive-self-perception-self-concept-type-personal-image-individual-psychology-person-definition-beliefs-about-yourself-abstract-metaphor_335657-4223.jpg"/>
          <p:cNvPicPr>
            <a:picLocks noChangeAspect="1" noChangeArrowheads="1"/>
          </p:cNvPicPr>
          <p:nvPr/>
        </p:nvPicPr>
        <p:blipFill>
          <a:blip r:embed="rId2"/>
          <a:srcRect/>
          <a:stretch>
            <a:fillRect/>
          </a:stretch>
        </p:blipFill>
        <p:spPr bwMode="auto">
          <a:xfrm>
            <a:off x="4382295" y="1115616"/>
            <a:ext cx="2215057" cy="2215057"/>
          </a:xfrm>
          <a:prstGeom prst="rect">
            <a:avLst/>
          </a:prstGeom>
          <a:noFill/>
        </p:spPr>
      </p:pic>
      <p:sp>
        <p:nvSpPr>
          <p:cNvPr id="9" name="Dikdörtgen 8"/>
          <p:cNvSpPr/>
          <p:nvPr/>
        </p:nvSpPr>
        <p:spPr>
          <a:xfrm>
            <a:off x="2523062" y="3925825"/>
            <a:ext cx="4045081" cy="3293209"/>
          </a:xfrm>
          <a:prstGeom prst="rect">
            <a:avLst/>
          </a:prstGeom>
        </p:spPr>
        <p:txBody>
          <a:bodyPr wrap="square">
            <a:spAutoFit/>
          </a:bodyPr>
          <a:lstStyle/>
          <a:p>
            <a:r>
              <a:rPr lang="tr-TR" sz="1600" b="1" i="1" dirty="0" smtClean="0">
                <a:solidFill>
                  <a:srgbClr val="FF0000"/>
                </a:solidFill>
              </a:rPr>
              <a:t>Kendinizi sevin.</a:t>
            </a:r>
          </a:p>
          <a:p>
            <a:r>
              <a:rPr lang="tr-TR" sz="1600" dirty="0" smtClean="0"/>
              <a:t/>
            </a:r>
            <a:br>
              <a:rPr lang="tr-TR" sz="1600" dirty="0" smtClean="0"/>
            </a:br>
            <a:r>
              <a:rPr lang="tr-TR" sz="1600" dirty="0" smtClean="0"/>
              <a:t>İnsanlar kendilerini sevdiklerinde hem duygusal hem de fiziksel olarak kendilerini güvende hissederler ve kendileriyle barışık yaşarlar.</a:t>
            </a:r>
          </a:p>
          <a:p>
            <a:endParaRPr lang="tr-TR" sz="1600" dirty="0" smtClean="0"/>
          </a:p>
          <a:p>
            <a:r>
              <a:rPr lang="tr-TR" sz="1600" b="1" i="1" dirty="0" smtClean="0">
                <a:solidFill>
                  <a:srgbClr val="FF0000"/>
                </a:solidFill>
              </a:rPr>
              <a:t>Kendini tanıyın.</a:t>
            </a:r>
          </a:p>
          <a:p>
            <a:endParaRPr lang="tr-TR" sz="1600" dirty="0" smtClean="0"/>
          </a:p>
          <a:p>
            <a:r>
              <a:rPr lang="tr-TR" sz="1600" dirty="0" smtClean="0"/>
              <a:t>Kendilerini tanıyan insanlar kendi güçlü ve güçsüz yönlerini iyi bilirler. Bir topluluğa girdiklerinde kendilerini ifade ederken kendi potansiyellerinin farkında olarak harekete geçerler.</a:t>
            </a:r>
            <a:endParaRPr lang="tr-TR" sz="1600" dirty="0"/>
          </a:p>
        </p:txBody>
      </p:sp>
      <p:pic>
        <p:nvPicPr>
          <p:cNvPr id="10" name="Picture 2" descr="C:\Users\dell\Desktop\indir.jpg"/>
          <p:cNvPicPr>
            <a:picLocks noChangeAspect="1" noChangeArrowheads="1"/>
          </p:cNvPicPr>
          <p:nvPr/>
        </p:nvPicPr>
        <p:blipFill>
          <a:blip r:embed="rId3"/>
          <a:srcRect/>
          <a:stretch>
            <a:fillRect/>
          </a:stretch>
        </p:blipFill>
        <p:spPr bwMode="auto">
          <a:xfrm>
            <a:off x="283772" y="4500866"/>
            <a:ext cx="2143125" cy="214312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29843" y="152354"/>
            <a:ext cx="6858000" cy="507831"/>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7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ÖZ </a:t>
            </a:r>
            <a:r>
              <a:rPr lang="tr-TR" sz="27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SAYGI NASIL KAZANILABİLİR?</a:t>
            </a:r>
            <a:endParaRPr lang="tr-TR" sz="27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1" name="Dikdörtgen 10"/>
          <p:cNvSpPr/>
          <p:nvPr/>
        </p:nvSpPr>
        <p:spPr>
          <a:xfrm>
            <a:off x="476672" y="1043608"/>
            <a:ext cx="6120680" cy="3293209"/>
          </a:xfrm>
          <a:prstGeom prst="rect">
            <a:avLst/>
          </a:prstGeom>
        </p:spPr>
        <p:txBody>
          <a:bodyPr wrap="square">
            <a:spAutoFit/>
          </a:bodyPr>
          <a:lstStyle/>
          <a:p>
            <a:r>
              <a:rPr lang="tr-TR" sz="1600" b="1" i="1" dirty="0" smtClean="0">
                <a:solidFill>
                  <a:srgbClr val="FF0000"/>
                </a:solidFill>
              </a:rPr>
              <a:t>Kendinizi olduğunuz gibi kabul edin.</a:t>
            </a:r>
            <a:r>
              <a:rPr lang="tr-TR" sz="1600" dirty="0" smtClean="0"/>
              <a:t/>
            </a:r>
            <a:br>
              <a:rPr lang="tr-TR" sz="1600" dirty="0" smtClean="0"/>
            </a:br>
            <a:r>
              <a:rPr lang="tr-TR" sz="1600" dirty="0" smtClean="0"/>
              <a:t/>
            </a:r>
            <a:br>
              <a:rPr lang="tr-TR" sz="1600" dirty="0" smtClean="0"/>
            </a:br>
            <a:r>
              <a:rPr lang="tr-TR" sz="1600" dirty="0" smtClean="0"/>
              <a:t>Hayatınız özel ve tamamen size ait. Herkes gibi olmaya çalışmayın. Diğer insanları kusursuz sanıp kendinizi onlarla kıyaslıyor olabilirsiniz, unutmayın kimse mükemmel bir hayat yaşamıyor. "Şu olsaydı ne güzel olurdu." ya da "Falanca gibi olsaydım müthiş bir hayat yaşardım." gibi lafları bırakın. Gözünüze mükemmel görünen insanların hayatlarına özenmek yerine hayatınızı olduğu gibi kabullenip yaşamak çok daha kaliteli anılar biriktirmenizi sağlayacaktır. Olduğunuz kişiyi sevmeyi öğrenin. Ancak o zaman gerçek mutluluğu yakalayabilirsiniz.</a:t>
            </a:r>
            <a:br>
              <a:rPr lang="tr-TR" sz="1600" dirty="0" smtClean="0"/>
            </a:br>
            <a:endParaRPr lang="tr-TR" sz="1600" dirty="0"/>
          </a:p>
        </p:txBody>
      </p:sp>
      <p:sp>
        <p:nvSpPr>
          <p:cNvPr id="12" name="Dikdörtgen 11"/>
          <p:cNvSpPr/>
          <p:nvPr/>
        </p:nvSpPr>
        <p:spPr>
          <a:xfrm>
            <a:off x="620688" y="4221885"/>
            <a:ext cx="5544616" cy="3539430"/>
          </a:xfrm>
          <a:prstGeom prst="rect">
            <a:avLst/>
          </a:prstGeom>
        </p:spPr>
        <p:txBody>
          <a:bodyPr wrap="square">
            <a:spAutoFit/>
          </a:bodyPr>
          <a:lstStyle/>
          <a:p>
            <a:r>
              <a:rPr lang="tr-TR" sz="1600" b="1" i="1" dirty="0" smtClean="0">
                <a:solidFill>
                  <a:srgbClr val="FF0000"/>
                </a:solidFill>
              </a:rPr>
              <a:t>Kendinize verdiğiniz sözleri tutun.</a:t>
            </a:r>
            <a:r>
              <a:rPr lang="tr-TR" sz="1600" i="1" dirty="0" smtClean="0">
                <a:solidFill>
                  <a:srgbClr val="FF0000"/>
                </a:solidFill>
              </a:rPr>
              <a:t/>
            </a:r>
            <a:br>
              <a:rPr lang="tr-TR" sz="1600" i="1" dirty="0" smtClean="0">
                <a:solidFill>
                  <a:srgbClr val="FF0000"/>
                </a:solidFill>
              </a:rPr>
            </a:br>
            <a:r>
              <a:rPr lang="tr-TR" sz="1600" dirty="0" smtClean="0"/>
              <a:t/>
            </a:r>
            <a:br>
              <a:rPr lang="tr-TR" sz="1600" dirty="0" smtClean="0"/>
            </a:br>
            <a:r>
              <a:rPr lang="tr-TR" sz="1600" dirty="0" smtClean="0"/>
              <a:t>İnsanın verdiği en önemli söz kendisine verdiği sözdür. Nasıl ki başkalarına verdiğiniz sözleri tutmaya çalışıyor, beceremeyince kötü hissediyorsanız kendinize verdiğiniz sözleri de tutmaya çalışın. Bir insanın kendisine verdiği sözleri tutamaması ve tutmaması sonucunda negatif ruh haline bürünür, gün geçtikçe kendisine olan güveni ve inancı yok olur. Kendinize verdiğiniz sözleri tutmazsanız öz denetiminizi sağlayamamanız ve iradenizin zayıflığının farkına varmanız kaçınılmaz olacaktır.</a:t>
            </a:r>
            <a:br>
              <a:rPr lang="tr-TR" sz="1600" dirty="0" smtClean="0"/>
            </a:br>
            <a:endParaRPr lang="tr-TR" sz="1600" dirty="0"/>
          </a:p>
        </p:txBody>
      </p:sp>
    </p:spTree>
    <p:extLst>
      <p:ext uri="{BB962C8B-B14F-4D97-AF65-F5344CB8AC3E}">
        <p14:creationId xmlns:p14="http://schemas.microsoft.com/office/powerpoint/2010/main" val="159448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29843" y="152354"/>
            <a:ext cx="6858000" cy="507831"/>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7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ÖZ </a:t>
            </a:r>
            <a:r>
              <a:rPr lang="tr-TR" sz="27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SAYGI NASIL KAZANILABİLİR?</a:t>
            </a:r>
            <a:endParaRPr lang="tr-TR" sz="27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Dikdörtgen 4"/>
          <p:cNvSpPr/>
          <p:nvPr/>
        </p:nvSpPr>
        <p:spPr>
          <a:xfrm>
            <a:off x="476672" y="942952"/>
            <a:ext cx="6120680" cy="3046988"/>
          </a:xfrm>
          <a:prstGeom prst="rect">
            <a:avLst/>
          </a:prstGeom>
        </p:spPr>
        <p:txBody>
          <a:bodyPr wrap="square">
            <a:spAutoFit/>
          </a:bodyPr>
          <a:lstStyle/>
          <a:p>
            <a:r>
              <a:rPr lang="tr-TR" sz="1600" b="1" i="1" dirty="0" smtClean="0">
                <a:solidFill>
                  <a:srgbClr val="FF0000"/>
                </a:solidFill>
              </a:rPr>
              <a:t>Hatalarınızı görmemezlikten gelmeyin.</a:t>
            </a:r>
            <a:r>
              <a:rPr lang="tr-TR" sz="1600" dirty="0" smtClean="0"/>
              <a:t/>
            </a:r>
            <a:br>
              <a:rPr lang="tr-TR" sz="1600" dirty="0" smtClean="0"/>
            </a:br>
            <a:r>
              <a:rPr lang="tr-TR" sz="1600" dirty="0" smtClean="0"/>
              <a:t/>
            </a:r>
            <a:br>
              <a:rPr lang="tr-TR" sz="1600" dirty="0" smtClean="0"/>
            </a:br>
            <a:r>
              <a:rPr lang="tr-TR" sz="1600" dirty="0" smtClean="0"/>
              <a:t>Hatalarınızla yüzleşmek yerine göz ardı ederseniz, bir ömür bahanelerin arkasına sığınmak zorunda kalabilirsiniz. Ve düştüğünüz bu bahane bataklığı sizi psikolojik olarak yoracaktır. Bunun yerine bahaneleri bir kenara atıp hatalarınızın farkına varın. "Nerede yanlış yaptım?" sorusunu sorup, çözüm üretmeye ve ders çıkarıp bir daha aynı hataya düşmemeye çalışın. Sorumlulukları üstlenmeniz kendinizi bir daha aynı hataların içinde bulmamanız konusunda iyi bir adım olacaktır.</a:t>
            </a:r>
            <a:br>
              <a:rPr lang="tr-TR" sz="1600" dirty="0" smtClean="0"/>
            </a:br>
            <a:endParaRPr lang="tr-TR" sz="1600" dirty="0"/>
          </a:p>
        </p:txBody>
      </p:sp>
      <p:sp>
        <p:nvSpPr>
          <p:cNvPr id="6" name="Dikdörtgen 5"/>
          <p:cNvSpPr/>
          <p:nvPr/>
        </p:nvSpPr>
        <p:spPr>
          <a:xfrm>
            <a:off x="620688" y="3989940"/>
            <a:ext cx="5544616" cy="3293209"/>
          </a:xfrm>
          <a:prstGeom prst="rect">
            <a:avLst/>
          </a:prstGeom>
        </p:spPr>
        <p:txBody>
          <a:bodyPr wrap="square">
            <a:spAutoFit/>
          </a:bodyPr>
          <a:lstStyle/>
          <a:p>
            <a:r>
              <a:rPr lang="tr-TR" sz="1600" b="1" i="1" dirty="0" smtClean="0">
                <a:solidFill>
                  <a:srgbClr val="FF0000"/>
                </a:solidFill>
              </a:rPr>
              <a:t>Öz eleştiri yaparken acımasız olmayın!</a:t>
            </a:r>
            <a:r>
              <a:rPr lang="tr-TR" sz="1600" dirty="0" smtClean="0"/>
              <a:t/>
            </a:r>
            <a:br>
              <a:rPr lang="tr-TR" sz="1600" dirty="0" smtClean="0"/>
            </a:br>
            <a:r>
              <a:rPr lang="tr-TR" sz="1600" dirty="0" smtClean="0"/>
              <a:t/>
            </a:r>
            <a:br>
              <a:rPr lang="tr-TR" sz="1600" dirty="0" smtClean="0"/>
            </a:br>
            <a:r>
              <a:rPr lang="tr-TR" sz="1600" dirty="0" smtClean="0"/>
              <a:t>Kendinizi eleştirmeniz, hatalarınızın farkına varıp ders çıkarmanız mükemmel fakat içinizdeki ses yapıcı bir eleştiriden heves kırıcı bir hale dönüşüyorsa dikkat edin. Bu sizi geliştirmekten çok modunuzu düşürmeye neden olacaktır. Eleştirilerinizin dozunu iyi ayarlayın. Öz güveninizi zedeleyecek fısıltılara aldırmayın. Böyle zamanlarda aklınızın bir köşesinde sizde de her insanda olduğu gibi kusurlar olduğunu fakat bunların sizin bir parçanız olduğu düşüncesi bulunsun.</a:t>
            </a:r>
            <a:br>
              <a:rPr lang="tr-TR" sz="1600" dirty="0" smtClean="0"/>
            </a:br>
            <a:endParaRPr lang="tr-TR" sz="1600" dirty="0"/>
          </a:p>
        </p:txBody>
      </p:sp>
    </p:spTree>
    <p:extLst>
      <p:ext uri="{BB962C8B-B14F-4D97-AF65-F5344CB8AC3E}">
        <p14:creationId xmlns:p14="http://schemas.microsoft.com/office/powerpoint/2010/main" val="3202928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29843" y="152354"/>
            <a:ext cx="6858000" cy="507831"/>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7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ÖZ </a:t>
            </a:r>
            <a:r>
              <a:rPr lang="tr-TR" sz="27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SAYGI NASIL KAZANILABİLİR?</a:t>
            </a:r>
            <a:endParaRPr lang="tr-TR" sz="27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7" name="Dikdörtgen 6"/>
          <p:cNvSpPr/>
          <p:nvPr/>
        </p:nvSpPr>
        <p:spPr>
          <a:xfrm>
            <a:off x="476672" y="928676"/>
            <a:ext cx="5976664" cy="3293209"/>
          </a:xfrm>
          <a:prstGeom prst="rect">
            <a:avLst/>
          </a:prstGeom>
        </p:spPr>
        <p:txBody>
          <a:bodyPr wrap="square">
            <a:spAutoFit/>
          </a:bodyPr>
          <a:lstStyle/>
          <a:p>
            <a:r>
              <a:rPr lang="tr-TR" sz="1600" b="1" i="1" dirty="0" smtClean="0">
                <a:solidFill>
                  <a:srgbClr val="FF0000"/>
                </a:solidFill>
              </a:rPr>
              <a:t>Onay beklemeyin.</a:t>
            </a:r>
            <a:r>
              <a:rPr lang="tr-TR" sz="1600" i="1" dirty="0" smtClean="0">
                <a:solidFill>
                  <a:srgbClr val="FF0000"/>
                </a:solidFill>
              </a:rPr>
              <a:t/>
            </a:r>
            <a:br>
              <a:rPr lang="tr-TR" sz="1600" i="1" dirty="0" smtClean="0">
                <a:solidFill>
                  <a:srgbClr val="FF0000"/>
                </a:solidFill>
              </a:rPr>
            </a:br>
            <a:r>
              <a:rPr lang="tr-TR" sz="1600" dirty="0" smtClean="0"/>
              <a:t/>
            </a:r>
            <a:br>
              <a:rPr lang="tr-TR" sz="1600" dirty="0" smtClean="0"/>
            </a:br>
            <a:r>
              <a:rPr lang="tr-TR" sz="1600" dirty="0" smtClean="0"/>
              <a:t>Birçok kişinin yaptığı bir diğer hata da çevresindekilerin onayı için çabalamaktır. Bu içinizde bir yerde hala kendinize güvenmediğinizi gösterir. İnsanları her zaman memnun etmek imkansızdır fakat istediğiniz yollardan giderek kendinizi mutlu edebilirsiniz. Eğer farklı düşünüyorsanız bunu söylemekten çekinmeyin. Kendinizi etrafınızdakilerin atmaktan çekindiği güzel adımlardan mahrum etmeyin. Her zaman diğerleriyle aynı fikirde olamazsınız. Unutmayın ki herkes farklıdır, kendiniz olmaktan çekinmeyin. </a:t>
            </a:r>
            <a:br>
              <a:rPr lang="tr-TR" sz="1600" dirty="0" smtClean="0"/>
            </a:br>
            <a:endParaRPr lang="tr-TR" sz="1600" dirty="0"/>
          </a:p>
        </p:txBody>
      </p:sp>
      <p:sp>
        <p:nvSpPr>
          <p:cNvPr id="8" name="Dikdörtgen 7"/>
          <p:cNvSpPr/>
          <p:nvPr/>
        </p:nvSpPr>
        <p:spPr>
          <a:xfrm>
            <a:off x="476672" y="4193842"/>
            <a:ext cx="5976664" cy="3539430"/>
          </a:xfrm>
          <a:prstGeom prst="rect">
            <a:avLst/>
          </a:prstGeom>
        </p:spPr>
        <p:txBody>
          <a:bodyPr wrap="square">
            <a:spAutoFit/>
          </a:bodyPr>
          <a:lstStyle/>
          <a:p>
            <a:r>
              <a:rPr lang="tr-TR" sz="1600" b="1" i="1" dirty="0" smtClean="0">
                <a:solidFill>
                  <a:srgbClr val="FF0000"/>
                </a:solidFill>
              </a:rPr>
              <a:t>Duygularınızı kontrol edin.</a:t>
            </a:r>
            <a:r>
              <a:rPr lang="tr-TR" sz="1600" dirty="0" smtClean="0"/>
              <a:t/>
            </a:r>
            <a:br>
              <a:rPr lang="tr-TR" sz="1600" dirty="0" smtClean="0"/>
            </a:br>
            <a:endParaRPr lang="tr-TR" sz="1600" dirty="0" smtClean="0"/>
          </a:p>
          <a:p>
            <a:r>
              <a:rPr lang="tr-TR" sz="1600" dirty="0" smtClean="0"/>
              <a:t>Duyguları ile başa çıkabilen çocuklar duygularının esiri olmazlar. Beklenmedik davranışlar göstermezler. Korkuları ve endişeleri ile başa çıkabildikleri için riskleri göze alabilirler. Mutsuzluklarının kendilerini sürekli engellemesine izin vermedikleri için sıkıntılı dönemlerini kısa sürede atlatabilirler. Anlaşmazlık olduğunda kendilerini iyi savunurlar. Kıskançlık, öfke gibi doğal olan duyguları yaşadıklarında suçluluğa kapılmazlar. İlişkilerinde neşe, sevgi ve mutluluk ararlar. Kimseye körü körüne kapılmazlar.</a:t>
            </a:r>
          </a:p>
          <a:p>
            <a:r>
              <a:rPr lang="tr-TR" sz="1600" dirty="0" smtClean="0"/>
              <a:t/>
            </a:r>
            <a:br>
              <a:rPr lang="tr-TR" sz="1600" dirty="0" smtClean="0"/>
            </a:br>
            <a:endParaRPr lang="tr-TR" sz="1600" dirty="0"/>
          </a:p>
        </p:txBody>
      </p:sp>
    </p:spTree>
    <p:extLst>
      <p:ext uri="{BB962C8B-B14F-4D97-AF65-F5344CB8AC3E}">
        <p14:creationId xmlns:p14="http://schemas.microsoft.com/office/powerpoint/2010/main" val="197502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247</TotalTime>
  <Words>289</Words>
  <Application>Microsoft Office PowerPoint</Application>
  <PresentationFormat>Ekran Gösterisi (4:3)</PresentationFormat>
  <Paragraphs>59</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Kalabalık</vt:lpstr>
      <vt:lpstr>  ‘’ÖZ SAYGI’’  ÖĞRENCİ BİLGİLENDİRME KİTAPÇIĞI (ORTAOKUL-LİSE)</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‘’OLUMLU DAVRANIŞ GELİŞTİRME’’  AKRAN ZORBALIĞI  ÖĞRENCİ BİLGİLENDİRME KİTAPÇIĞI (ORTAOKUL-LİSE)</dc:title>
  <dc:creator>dell</dc:creator>
  <cp:lastModifiedBy>bil-12</cp:lastModifiedBy>
  <cp:revision>35</cp:revision>
  <dcterms:created xsi:type="dcterms:W3CDTF">2021-10-06T09:42:30Z</dcterms:created>
  <dcterms:modified xsi:type="dcterms:W3CDTF">2023-08-23T09:04:37Z</dcterms:modified>
</cp:coreProperties>
</file>