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7" r:id="rId2"/>
    <p:sldId id="257"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52" d="100"/>
          <a:sy n="52" d="100"/>
        </p:scale>
        <p:origin x="-2274" y="-96"/>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23.08.2023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23.08.2023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fontScale="90000"/>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‘’SINIF YÖNETİMİ-DAVRANIŞ DEĞİŞTİRME TEKNİKLERİ’’</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smtClean="0">
                <a:solidFill>
                  <a:schemeClr val="tx1"/>
                </a:solidFill>
              </a:rPr>
              <a:t>ÖĞRETMEN </a:t>
            </a:r>
            <a:r>
              <a:rPr lang="tr-TR" sz="2400" dirty="0">
                <a:solidFill>
                  <a:schemeClr val="tx1"/>
                </a:solidFill>
              </a:rPr>
              <a:t>BİLGİLENDİRME KİTAPÇIĞI</a:t>
            </a:r>
            <a:br>
              <a:rPr lang="tr-TR" sz="2400" dirty="0">
                <a:solidFill>
                  <a:schemeClr val="tx1"/>
                </a:solidFill>
              </a:rPr>
            </a:b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183422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7848302"/>
          </a:xfrm>
          <a:prstGeom prst="rect">
            <a:avLst/>
          </a:prstGeom>
        </p:spPr>
        <p:txBody>
          <a:bodyPr wrap="square">
            <a:spAutoFit/>
          </a:bodyPr>
          <a:lstStyle/>
          <a:p>
            <a:pPr>
              <a:buFont typeface="Wingdings" pitchFamily="2" charset="2"/>
              <a:buChar char="Ø"/>
            </a:pPr>
            <a:r>
              <a:rPr lang="tr-TR" dirty="0" smtClean="0"/>
              <a:t> Öğretmenler sınıf içi davranışları yönetirken öncelikle istenen ve istenmeyen davranışların neler olduğunu iyi ayırmalıdır. Öğretmenin içinde bulunduğu koşulları analiz ederek ulaşılması gereken istendik davranışları belirlemek görevidir. Bu aşamada davranış yönetiminde değişmez doğrular olmadığını ve bu nedenle herhangi bir durumda geçerli olan yaklaşımın başka bir durumda geçerli olamayabileceğini bilmelidir.</a:t>
            </a:r>
          </a:p>
          <a:p>
            <a:pPr>
              <a:buFont typeface="Wingdings" pitchFamily="2" charset="2"/>
              <a:buChar char="Ø"/>
            </a:pPr>
            <a:endParaRPr lang="tr-TR" dirty="0" smtClean="0"/>
          </a:p>
          <a:p>
            <a:r>
              <a:rPr lang="tr-TR" b="1" dirty="0" smtClean="0"/>
              <a:t>İstendik davranışlar kazandırma sürecinin dayandığı temel ilkeler aşağıdaki gibi belirtilebilir:</a:t>
            </a:r>
            <a:r>
              <a:rPr lang="tr-TR" dirty="0" smtClean="0"/>
              <a:t/>
            </a:r>
            <a:br>
              <a:rPr lang="tr-TR" dirty="0" smtClean="0"/>
            </a:br>
            <a:endParaRPr lang="tr-TR" dirty="0" smtClean="0"/>
          </a:p>
          <a:p>
            <a:pPr>
              <a:buFont typeface="Wingdings" pitchFamily="2" charset="2"/>
              <a:buChar char="Ø"/>
            </a:pPr>
            <a:r>
              <a:rPr lang="tr-TR" dirty="0" smtClean="0"/>
              <a:t> Öğrencilerin davranışlarına yön veren temel etken; beklenti ve gereksinimlerdir.</a:t>
            </a:r>
          </a:p>
          <a:p>
            <a:pPr>
              <a:buFont typeface="Wingdings" pitchFamily="2" charset="2"/>
              <a:buChar char="Ø"/>
            </a:pPr>
            <a:endParaRPr lang="tr-TR" dirty="0" smtClean="0"/>
          </a:p>
          <a:p>
            <a:pPr>
              <a:buFont typeface="Wingdings" pitchFamily="2" charset="2"/>
              <a:buChar char="Ø"/>
            </a:pPr>
            <a:r>
              <a:rPr lang="tr-TR" dirty="0" smtClean="0"/>
              <a:t> Öğretmen öğrencilerin kendilerini geliştirmeleri için çaba göstermelidir.</a:t>
            </a:r>
          </a:p>
          <a:p>
            <a:pPr>
              <a:buFont typeface="Wingdings" pitchFamily="2" charset="2"/>
              <a:buChar char="Ø"/>
            </a:pPr>
            <a:endParaRPr lang="tr-TR" dirty="0" smtClean="0"/>
          </a:p>
          <a:p>
            <a:pPr>
              <a:buFont typeface="Wingdings" pitchFamily="2" charset="2"/>
              <a:buChar char="Ø"/>
            </a:pPr>
            <a:r>
              <a:rPr lang="tr-TR" dirty="0" smtClean="0"/>
              <a:t> Eğitimin amacı mutlu ve üretken kişiler yetiştirmek ve buna yardımcı olacak bilgi ve becerileri öğrencilere kazandırmaktır. Öğrenciler sözleri ve davranışlarıyla uyumlu ve kendilerine örnek olabilecek öğretmenlere ihtiyaç duyarlar.</a:t>
            </a:r>
          </a:p>
          <a:p>
            <a:pPr>
              <a:buFont typeface="Wingdings" pitchFamily="2" charset="2"/>
              <a:buChar char="Ø"/>
            </a:pPr>
            <a:endParaRPr lang="tr-TR" dirty="0" smtClean="0"/>
          </a:p>
          <a:p>
            <a:pPr>
              <a:buFont typeface="Wingdings" pitchFamily="2" charset="2"/>
              <a:buChar char="Ø"/>
            </a:pPr>
            <a:r>
              <a:rPr lang="tr-TR" dirty="0" smtClean="0"/>
              <a:t> Sınıf içi yaşam öğrenciyi katılımcı demokratik hayata hazırlamalıdır.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7571303"/>
          </a:xfrm>
          <a:prstGeom prst="rect">
            <a:avLst/>
          </a:prstGeom>
        </p:spPr>
        <p:txBody>
          <a:bodyPr wrap="square">
            <a:spAutoFit/>
          </a:bodyPr>
          <a:lstStyle/>
          <a:p>
            <a:pPr algn="ctr"/>
            <a:r>
              <a:rPr lang="tr-TR" b="1" dirty="0" smtClean="0">
                <a:solidFill>
                  <a:srgbClr val="FF0000"/>
                </a:solidFill>
              </a:rPr>
              <a:t>DAVRANIŞ YÖNETİMİNDE ÖĞRETMENE ÖNERİLER</a:t>
            </a:r>
          </a:p>
          <a:p>
            <a:endParaRPr lang="tr-TR" b="1" dirty="0" smtClean="0"/>
          </a:p>
          <a:p>
            <a:pPr>
              <a:buFont typeface="Wingdings" pitchFamily="2" charset="2"/>
              <a:buChar char="Ø"/>
            </a:pPr>
            <a:r>
              <a:rPr lang="tr-TR" dirty="0" smtClean="0"/>
              <a:t> Anlaşılır ve akıcı bir dil kullanın.</a:t>
            </a:r>
          </a:p>
          <a:p>
            <a:endParaRPr lang="tr-TR" dirty="0" smtClean="0"/>
          </a:p>
          <a:p>
            <a:pPr>
              <a:buFont typeface="Wingdings" pitchFamily="2" charset="2"/>
              <a:buChar char="Ø"/>
            </a:pPr>
            <a:r>
              <a:rPr lang="tr-TR" dirty="0" smtClean="0"/>
              <a:t> Öğrencilerin kişisel sorunlarına duyarlılık gösterin.</a:t>
            </a:r>
          </a:p>
          <a:p>
            <a:endParaRPr lang="tr-TR" dirty="0" smtClean="0"/>
          </a:p>
          <a:p>
            <a:pPr>
              <a:buFont typeface="Wingdings" pitchFamily="2" charset="2"/>
              <a:buChar char="Ø"/>
            </a:pPr>
            <a:r>
              <a:rPr lang="tr-TR" dirty="0" smtClean="0"/>
              <a:t> Öğrencilerinizi önemseyin ve kendilerine saygı duymaları için onları destekleyin.</a:t>
            </a:r>
          </a:p>
          <a:p>
            <a:endParaRPr lang="tr-TR" dirty="0" smtClean="0"/>
          </a:p>
          <a:p>
            <a:pPr>
              <a:buFont typeface="Wingdings" pitchFamily="2" charset="2"/>
              <a:buChar char="Ø"/>
            </a:pPr>
            <a:r>
              <a:rPr lang="tr-TR" dirty="0" smtClean="0"/>
              <a:t> Öğrencilerin başarı düzeylerini değerlendirirken bireysel farklılıklarını dikkate alın.</a:t>
            </a:r>
          </a:p>
          <a:p>
            <a:endParaRPr lang="tr-TR" dirty="0" smtClean="0"/>
          </a:p>
          <a:p>
            <a:pPr>
              <a:buFont typeface="Wingdings" pitchFamily="2" charset="2"/>
              <a:buChar char="Ø"/>
            </a:pPr>
            <a:r>
              <a:rPr lang="tr-TR" dirty="0" smtClean="0"/>
              <a:t> Öğrencilerin kişiliğini değil, yanlış davranışlarını eleştirin.</a:t>
            </a:r>
          </a:p>
          <a:p>
            <a:endParaRPr lang="tr-TR" dirty="0" smtClean="0"/>
          </a:p>
          <a:p>
            <a:pPr>
              <a:buFont typeface="Wingdings" pitchFamily="2" charset="2"/>
              <a:buChar char="Ø"/>
            </a:pPr>
            <a:r>
              <a:rPr lang="tr-TR" dirty="0" smtClean="0"/>
              <a:t> Öğrencilerinizin sorumluluk almaları ve başarılı olmaları için gerekli fırsatları yaratın.</a:t>
            </a:r>
          </a:p>
          <a:p>
            <a:endParaRPr lang="tr-TR" dirty="0" smtClean="0"/>
          </a:p>
          <a:p>
            <a:pPr>
              <a:buFont typeface="Wingdings" pitchFamily="2" charset="2"/>
              <a:buChar char="Ø"/>
            </a:pPr>
            <a:r>
              <a:rPr lang="tr-TR" dirty="0" smtClean="0"/>
              <a:t> Davranış değişikliği sürecinde sabırlı olun.</a:t>
            </a:r>
          </a:p>
          <a:p>
            <a:pPr>
              <a:buFont typeface="Wingdings" pitchFamily="2" charset="2"/>
              <a:buChar char="Ø"/>
            </a:pPr>
            <a:endParaRPr lang="tr-TR" dirty="0" smtClean="0"/>
          </a:p>
          <a:p>
            <a:pPr>
              <a:buFont typeface="Wingdings" pitchFamily="2" charset="2"/>
              <a:buChar char="Ø"/>
            </a:pPr>
            <a:r>
              <a:rPr lang="tr-TR" dirty="0" smtClean="0"/>
              <a:t> Öğrencilerin neyi yapmamalarından çok, neleri neden yapmaları gerektiğini açıklayın.</a:t>
            </a:r>
          </a:p>
          <a:p>
            <a:pPr>
              <a:buFont typeface="Wingdings" pitchFamily="2" charset="2"/>
              <a:buChar char="Ø"/>
            </a:pPr>
            <a:endParaRPr lang="tr-TR" dirty="0" smtClean="0"/>
          </a:p>
          <a:p>
            <a:pPr>
              <a:buFont typeface="Wingdings" pitchFamily="2" charset="2"/>
              <a:buChar char="Ø"/>
            </a:pPr>
            <a:r>
              <a:rPr lang="tr-TR" dirty="0" smtClean="0"/>
              <a:t> İstendik davranışlar için anlamlı ve geçerli nedenler gösterin.</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6740307"/>
          </a:xfrm>
          <a:prstGeom prst="rect">
            <a:avLst/>
          </a:prstGeom>
        </p:spPr>
        <p:txBody>
          <a:bodyPr wrap="square">
            <a:spAutoFit/>
          </a:bodyPr>
          <a:lstStyle/>
          <a:p>
            <a:pPr algn="ctr"/>
            <a:r>
              <a:rPr lang="tr-TR" b="1" dirty="0" smtClean="0">
                <a:solidFill>
                  <a:srgbClr val="FF0000"/>
                </a:solidFill>
              </a:rPr>
              <a:t>DAVRANIŞ YÖNETİMİNDE ÖĞRETMENE ÖNERİLER</a:t>
            </a:r>
          </a:p>
          <a:p>
            <a:endParaRPr lang="tr-TR" b="1" dirty="0" smtClean="0"/>
          </a:p>
          <a:p>
            <a:pPr>
              <a:buFont typeface="Wingdings" pitchFamily="2" charset="2"/>
              <a:buChar char="Ø"/>
            </a:pPr>
            <a:r>
              <a:rPr lang="tr-TR" dirty="0" smtClean="0"/>
              <a:t>Öğrencilerinizin olumlu yönlerini ön plana çıkararak istendik davranışları göstermeleri için onları motive edin.</a:t>
            </a:r>
          </a:p>
          <a:p>
            <a:pPr>
              <a:buFont typeface="Wingdings" pitchFamily="2" charset="2"/>
              <a:buChar char="Ø"/>
            </a:pPr>
            <a:endParaRPr lang="tr-TR" dirty="0" smtClean="0"/>
          </a:p>
          <a:p>
            <a:pPr>
              <a:buFont typeface="Wingdings" pitchFamily="2" charset="2"/>
              <a:buChar char="Ø"/>
            </a:pPr>
            <a:r>
              <a:rPr lang="tr-TR" dirty="0" smtClean="0"/>
              <a:t> Olumlu davranışları ödüllendirin.</a:t>
            </a:r>
          </a:p>
          <a:p>
            <a:pPr>
              <a:buFont typeface="Wingdings" pitchFamily="2" charset="2"/>
              <a:buChar char="Ø"/>
            </a:pPr>
            <a:endParaRPr lang="tr-TR" dirty="0" smtClean="0"/>
          </a:p>
          <a:p>
            <a:pPr>
              <a:buFont typeface="Wingdings" pitchFamily="2" charset="2"/>
              <a:buChar char="Ø"/>
            </a:pPr>
            <a:r>
              <a:rPr lang="tr-TR" dirty="0" smtClean="0"/>
              <a:t> İstenmeyen davranışlar ortaya çıktığında tutarlı davranın.Ödül ve ceza sistemini yansız biçimde ve yalnızca eğitsel amaçlar için uygulayın.</a:t>
            </a:r>
          </a:p>
          <a:p>
            <a:pPr>
              <a:buFont typeface="Wingdings" pitchFamily="2" charset="2"/>
              <a:buChar char="Ø"/>
            </a:pPr>
            <a:endParaRPr lang="tr-TR" dirty="0" smtClean="0"/>
          </a:p>
          <a:p>
            <a:r>
              <a:rPr lang="tr-TR" b="1" dirty="0" smtClean="0"/>
              <a:t>İstenmeyen Davranışların Yönetimi</a:t>
            </a:r>
          </a:p>
          <a:p>
            <a:r>
              <a:rPr lang="tr-TR" dirty="0" smtClean="0"/>
              <a:t/>
            </a:r>
            <a:br>
              <a:rPr lang="tr-TR" dirty="0" smtClean="0"/>
            </a:br>
            <a:r>
              <a:rPr lang="tr-TR" dirty="0" smtClean="0"/>
              <a:t>Sınıflarda öğretmenleri karşılaştıkları istenmeyen öğrenci davranışları önemli bir disiplin sorunudur ve eğitim-öğretim etkinliğinin yürütülmesinde büyük bir engel oluşturur.</a:t>
            </a:r>
          </a:p>
          <a:p>
            <a:endParaRPr lang="tr-TR" dirty="0" smtClean="0"/>
          </a:p>
          <a:p>
            <a:r>
              <a:rPr lang="tr-TR" dirty="0" smtClean="0"/>
              <a:t>İstenmeyen davranışlar genellikle en büyük olumsuz etkisini davranışı yapan üzerinde gösterir. Bazı istenmeyen davranışlar ise öğretmeni, sınıfın tümünü ve dersi olumsuz yönde etkiler.</a:t>
            </a:r>
          </a:p>
          <a:p>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6986528"/>
          </a:xfrm>
          <a:prstGeom prst="rect">
            <a:avLst/>
          </a:prstGeom>
        </p:spPr>
        <p:txBody>
          <a:bodyPr wrap="square">
            <a:spAutoFit/>
          </a:bodyPr>
          <a:lstStyle/>
          <a:p>
            <a:pPr>
              <a:buFont typeface="Wingdings" pitchFamily="2" charset="2"/>
              <a:buChar char="Ø"/>
            </a:pPr>
            <a:endParaRPr lang="tr-TR" dirty="0" smtClean="0"/>
          </a:p>
          <a:p>
            <a:r>
              <a:rPr lang="tr-TR" b="1" dirty="0" smtClean="0"/>
              <a:t>İstenmeyen Davranışların Yönetimi</a:t>
            </a:r>
          </a:p>
          <a:p>
            <a:endParaRPr lang="tr-TR" dirty="0" smtClean="0"/>
          </a:p>
          <a:p>
            <a:r>
              <a:rPr lang="tr-TR" dirty="0" smtClean="0"/>
              <a:t>Olumsuz davranışın etkisi ortaya çıkardığı sonuçlara göre değerlendirilir. Bazı olumsuz davranışlar gözle görülür zararlar ortaya çıkarır ve bir önlem alınmasını gerektirir.</a:t>
            </a:r>
          </a:p>
          <a:p>
            <a:endParaRPr lang="tr-TR" sz="1600" dirty="0" smtClean="0"/>
          </a:p>
          <a:p>
            <a:r>
              <a:rPr lang="tr-TR" sz="1600" dirty="0" smtClean="0"/>
              <a:t>İstenmeyen davranış sınıfa, derse, zamana ve duruma göre değişebilmektedir. O zaman herkesin üzerinde anlaştığı istenmeyen davranışları listelemek ve tanımlamak oldukça zordur.Ancak öğrencilerin sınıf içindeki davranışlarını istenmeyen davranış olarak adlandırmak için dört temel ölçüt vardır. Bunlar;</a:t>
            </a:r>
          </a:p>
          <a:p>
            <a:endParaRPr lang="tr-TR" sz="1600" dirty="0" smtClean="0"/>
          </a:p>
          <a:p>
            <a:r>
              <a:rPr lang="tr-TR" sz="1600" dirty="0" smtClean="0"/>
              <a:t>-Davranışın, öğrencinin kendisinin ya da diğer öğrencilerin öğrenmesini engellemesi.</a:t>
            </a:r>
          </a:p>
          <a:p>
            <a:endParaRPr lang="tr-TR" sz="1600" dirty="0" smtClean="0"/>
          </a:p>
          <a:p>
            <a:r>
              <a:rPr lang="tr-TR" sz="1600" dirty="0" smtClean="0"/>
              <a:t>-Davranışın, öğrencinin kendisinin ya da diğer öğrencilerin güvenliğini tehlikeye sokması.</a:t>
            </a:r>
          </a:p>
          <a:p>
            <a:endParaRPr lang="tr-TR" sz="1600" dirty="0" smtClean="0"/>
          </a:p>
          <a:p>
            <a:r>
              <a:rPr lang="tr-TR" sz="1600" dirty="0" smtClean="0"/>
              <a:t>-Okul araç ve gereçlerine ya da diğere öğrencilerin eşyalarına zarar vermesi.</a:t>
            </a:r>
          </a:p>
          <a:p>
            <a:endParaRPr lang="tr-TR" sz="1600" dirty="0" smtClean="0"/>
          </a:p>
          <a:p>
            <a:r>
              <a:rPr lang="tr-TR" sz="1600" dirty="0" smtClean="0"/>
              <a:t>-Davranışın öğrencinin diğer öğrencilerle sosyalleşmesini engellemesi.</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1477328"/>
          </a:xfrm>
          <a:prstGeom prst="rect">
            <a:avLst/>
          </a:prstGeom>
        </p:spPr>
        <p:txBody>
          <a:bodyPr wrap="square">
            <a:spAutoFit/>
          </a:bodyPr>
          <a:lstStyle/>
          <a:p>
            <a:pPr algn="ctr"/>
            <a:r>
              <a:rPr lang="tr-TR" b="1" dirty="0" smtClean="0"/>
              <a:t>SINIFTA SIKLIKLA GÖZLENEN İSTENMEYEN ÖĞRENCİ DAVRANIŞLARI</a:t>
            </a:r>
          </a:p>
          <a:p>
            <a:pPr algn="ctr"/>
            <a:endParaRPr lang="tr-TR" b="1" dirty="0" smtClean="0">
              <a:solidFill>
                <a:srgbClr val="FF0000"/>
              </a:solidFill>
            </a:endParaRPr>
          </a:p>
          <a:p>
            <a:endParaRPr lang="tr-TR" dirty="0" smtClean="0">
              <a:solidFill>
                <a:srgbClr val="FF0000"/>
              </a:solidFill>
            </a:endParaRPr>
          </a:p>
          <a:p>
            <a:endParaRPr lang="tr-TR" dirty="0"/>
          </a:p>
        </p:txBody>
      </p:sp>
      <p:sp>
        <p:nvSpPr>
          <p:cNvPr id="5" name="4 Metin kutusu"/>
          <p:cNvSpPr txBox="1"/>
          <p:nvPr/>
        </p:nvSpPr>
        <p:spPr>
          <a:xfrm>
            <a:off x="500042" y="1714480"/>
            <a:ext cx="6000792" cy="2308324"/>
          </a:xfrm>
          <a:prstGeom prst="rect">
            <a:avLst/>
          </a:prstGeom>
          <a:solidFill>
            <a:srgbClr val="FFFF00"/>
          </a:solidFill>
        </p:spPr>
        <p:txBody>
          <a:bodyPr wrap="square" rtlCol="0">
            <a:spAutoFit/>
          </a:bodyPr>
          <a:lstStyle/>
          <a:p>
            <a:r>
              <a:rPr lang="tr-TR" dirty="0" smtClean="0"/>
              <a:t>-Derse hazırlıksız gelme,</a:t>
            </a:r>
          </a:p>
          <a:p>
            <a:r>
              <a:rPr lang="tr-TR" dirty="0" smtClean="0"/>
              <a:t>-Dersle ilgilenmemek,</a:t>
            </a:r>
          </a:p>
          <a:p>
            <a:r>
              <a:rPr lang="tr-TR" dirty="0" smtClean="0"/>
              <a:t>-Derse devam etmeme ya da derslere geç gelme,</a:t>
            </a:r>
          </a:p>
          <a:p>
            <a:r>
              <a:rPr lang="tr-TR" dirty="0" smtClean="0"/>
              <a:t>-Derste söz almadan konuşma,</a:t>
            </a:r>
          </a:p>
          <a:p>
            <a:r>
              <a:rPr lang="tr-TR" dirty="0" smtClean="0"/>
              <a:t>-Derste hayal kurma ya da ders dışı bir etkinlikle uğraşma,</a:t>
            </a:r>
          </a:p>
          <a:p>
            <a:r>
              <a:rPr lang="tr-TR" dirty="0" smtClean="0"/>
              <a:t>-Derste diğer arkadaşlarını rahatsız etme,</a:t>
            </a:r>
          </a:p>
          <a:p>
            <a:r>
              <a:rPr lang="tr-TR" dirty="0" smtClean="0"/>
              <a:t>-Sınıfta uygun olmayan yer ve zamanda konuşma,</a:t>
            </a:r>
            <a:endParaRPr lang="tr-TR" dirty="0"/>
          </a:p>
        </p:txBody>
      </p:sp>
      <p:sp>
        <p:nvSpPr>
          <p:cNvPr id="6" name="5 Metin kutusu"/>
          <p:cNvSpPr txBox="1"/>
          <p:nvPr/>
        </p:nvSpPr>
        <p:spPr>
          <a:xfrm>
            <a:off x="500042" y="4071934"/>
            <a:ext cx="6000792" cy="2862322"/>
          </a:xfrm>
          <a:prstGeom prst="rect">
            <a:avLst/>
          </a:prstGeom>
          <a:solidFill>
            <a:srgbClr val="00B0F0"/>
          </a:solidFill>
        </p:spPr>
        <p:txBody>
          <a:bodyPr wrap="square" rtlCol="0">
            <a:spAutoFit/>
          </a:bodyPr>
          <a:lstStyle/>
          <a:p>
            <a:r>
              <a:rPr lang="tr-TR" dirty="0" smtClean="0"/>
              <a:t>-Konuşurken argo kelimeler kullanma ya da küfür etme,</a:t>
            </a:r>
            <a:br>
              <a:rPr lang="tr-TR" dirty="0" smtClean="0"/>
            </a:br>
            <a:r>
              <a:rPr lang="tr-TR" dirty="0" smtClean="0"/>
              <a:t>-Arkadaşlarına lakap takma,</a:t>
            </a:r>
          </a:p>
          <a:p>
            <a:r>
              <a:rPr lang="tr-TR" dirty="0" smtClean="0"/>
              <a:t>-İzinsiz sınıfa girme ya da sınıftan çıkma,</a:t>
            </a:r>
          </a:p>
          <a:p>
            <a:r>
              <a:rPr lang="tr-TR" dirty="0" smtClean="0"/>
              <a:t>-Öğretmene karşı gelme veya saygısızlıkta bulunma,</a:t>
            </a:r>
          </a:p>
          <a:p>
            <a:r>
              <a:rPr lang="tr-TR" dirty="0" smtClean="0"/>
              <a:t>-Sınıftaki eşyalara ve araç-gereçlere zarar verme,</a:t>
            </a:r>
          </a:p>
          <a:p>
            <a:r>
              <a:rPr lang="tr-TR" dirty="0" smtClean="0"/>
              <a:t>-Arkadaşlarına ve eşyalarına zarar verme,</a:t>
            </a:r>
          </a:p>
          <a:p>
            <a:r>
              <a:rPr lang="tr-TR" dirty="0" smtClean="0"/>
              <a:t>-Başkalarının eşyalarını izinsiz alma veya kullanma,</a:t>
            </a:r>
          </a:p>
          <a:p>
            <a:r>
              <a:rPr lang="tr-TR" dirty="0" smtClean="0"/>
              <a:t>-Verilen görev ve ödevleri yapmama,</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2308324"/>
          </a:xfrm>
          <a:prstGeom prst="rect">
            <a:avLst/>
          </a:prstGeom>
        </p:spPr>
        <p:txBody>
          <a:bodyPr wrap="square">
            <a:spAutoFit/>
          </a:bodyPr>
          <a:lstStyle/>
          <a:p>
            <a:r>
              <a:rPr lang="tr-TR" b="1" dirty="0" smtClean="0"/>
              <a:t>İstenmeyen Davranışların Önlenmesine Yönelik Yaklaşımlar</a:t>
            </a:r>
          </a:p>
          <a:p>
            <a:endParaRPr lang="tr-TR" dirty="0" smtClean="0"/>
          </a:p>
          <a:p>
            <a:r>
              <a:rPr lang="tr-TR" dirty="0" smtClean="0"/>
              <a:t>Genel olarak öğretmenlerin sınıfta istenmeyen davranışa karşı yaklaşımlar üç grupta incelenmektedir:</a:t>
            </a:r>
            <a:endParaRPr lang="tr-TR" b="1" dirty="0" smtClean="0">
              <a:solidFill>
                <a:srgbClr val="FF0000"/>
              </a:solidFill>
            </a:endParaRPr>
          </a:p>
          <a:p>
            <a:endParaRPr lang="tr-TR" dirty="0" smtClean="0">
              <a:solidFill>
                <a:srgbClr val="FF0000"/>
              </a:solidFill>
            </a:endParaRPr>
          </a:p>
          <a:p>
            <a:endParaRPr lang="tr-TR" dirty="0"/>
          </a:p>
        </p:txBody>
      </p:sp>
      <p:sp>
        <p:nvSpPr>
          <p:cNvPr id="8" name="7 Dikdörtgen"/>
          <p:cNvSpPr/>
          <p:nvPr/>
        </p:nvSpPr>
        <p:spPr>
          <a:xfrm>
            <a:off x="357166" y="2786050"/>
            <a:ext cx="5572164" cy="1569660"/>
          </a:xfrm>
          <a:prstGeom prst="rect">
            <a:avLst/>
          </a:prstGeom>
          <a:solidFill>
            <a:srgbClr val="00B0F0"/>
          </a:solidFill>
          <a:ln>
            <a:solidFill>
              <a:schemeClr val="tx1"/>
            </a:solidFill>
          </a:ln>
        </p:spPr>
        <p:txBody>
          <a:bodyPr wrap="square">
            <a:spAutoFit/>
          </a:bodyPr>
          <a:lstStyle/>
          <a:p>
            <a:r>
              <a:rPr lang="tr-TR" sz="1600" b="1" dirty="0" smtClean="0"/>
              <a:t>1. İnsancı (Karışmacı Olmayan) Yaklaşım</a:t>
            </a:r>
            <a:r>
              <a:rPr lang="tr-TR" sz="1600" dirty="0" smtClean="0"/>
              <a:t/>
            </a:r>
            <a:br>
              <a:rPr lang="tr-TR" sz="1600" dirty="0" smtClean="0"/>
            </a:br>
            <a:r>
              <a:rPr lang="tr-TR" sz="1600" dirty="0" smtClean="0"/>
              <a:t>Bu yaklaşımın temelinde insanın doğru yapacağına inanmak ve güvenmek vardır. Eğer insan yanlış yapıyorsa bunu düzeltmek için dış etkiden çok o insanın iç dünyasındaki anlayış uyandırılarak kendi kendine doğruya ulaşması sağlanmalıdır.</a:t>
            </a:r>
            <a:endParaRPr lang="tr-TR" sz="1600" dirty="0"/>
          </a:p>
        </p:txBody>
      </p:sp>
      <p:sp>
        <p:nvSpPr>
          <p:cNvPr id="9" name="8 Dikdörtgen"/>
          <p:cNvSpPr/>
          <p:nvPr/>
        </p:nvSpPr>
        <p:spPr>
          <a:xfrm>
            <a:off x="357166" y="4357686"/>
            <a:ext cx="5572164" cy="1323439"/>
          </a:xfrm>
          <a:prstGeom prst="rect">
            <a:avLst/>
          </a:prstGeom>
          <a:solidFill>
            <a:srgbClr val="FFFF00"/>
          </a:solidFill>
          <a:ln>
            <a:solidFill>
              <a:schemeClr val="tx1"/>
            </a:solidFill>
          </a:ln>
        </p:spPr>
        <p:txBody>
          <a:bodyPr wrap="square">
            <a:spAutoFit/>
          </a:bodyPr>
          <a:lstStyle/>
          <a:p>
            <a:r>
              <a:rPr lang="tr-TR" sz="1600" b="1" dirty="0" smtClean="0"/>
              <a:t>2. Pazarlık Yaklaşımı</a:t>
            </a:r>
          </a:p>
          <a:p>
            <a:r>
              <a:rPr lang="tr-TR" sz="1600" dirty="0" smtClean="0"/>
              <a:t>Bu yaklaşımın temelini “her şeyin bir bedeli vardır” anlayışı oluşturur. Öğrenci sınıfta istenmeyen bir davranışta bulunuyorsa bunun sorumluluğunu almak ve sonucuna katlanmak zorundadır.</a:t>
            </a:r>
            <a:endParaRPr lang="tr-TR" sz="1600" dirty="0"/>
          </a:p>
        </p:txBody>
      </p:sp>
      <p:sp>
        <p:nvSpPr>
          <p:cNvPr id="10" name="9 Dikdörtgen"/>
          <p:cNvSpPr/>
          <p:nvPr/>
        </p:nvSpPr>
        <p:spPr>
          <a:xfrm>
            <a:off x="357166" y="5643570"/>
            <a:ext cx="5572164" cy="2308324"/>
          </a:xfrm>
          <a:prstGeom prst="rect">
            <a:avLst/>
          </a:prstGeom>
          <a:solidFill>
            <a:srgbClr val="92D050"/>
          </a:solidFill>
          <a:ln>
            <a:solidFill>
              <a:schemeClr val="tx1"/>
            </a:solidFill>
          </a:ln>
        </p:spPr>
        <p:txBody>
          <a:bodyPr wrap="square">
            <a:spAutoFit/>
          </a:bodyPr>
          <a:lstStyle/>
          <a:p>
            <a:r>
              <a:rPr lang="tr-TR" sz="1600" b="1" dirty="0" smtClean="0"/>
              <a:t>3. Davranışçı Yaklaşım</a:t>
            </a:r>
          </a:p>
          <a:p>
            <a:r>
              <a:rPr lang="tr-TR" sz="1600" dirty="0" smtClean="0"/>
              <a:t>Bu yaklaşım temelinde davranışçı psikoloji görüşünün ilkelerinden yararlanarak, sınıfta istenmeyen davranışların değiştirilmesine dayanır. İstenmeyen davranışların oluşmasına göre farklı stratejiler kullanılır. Bunlar, </a:t>
            </a:r>
            <a:r>
              <a:rPr lang="tr-TR" sz="1600" b="1" dirty="0" smtClean="0">
                <a:solidFill>
                  <a:srgbClr val="FF0000"/>
                </a:solidFill>
              </a:rPr>
              <a:t>sorun davranışı gözlemlemek, pekiştireç vermek, istenmeyen davranışı söndürmek, öğrencilerle anlaşmak, yaklaşık istendik davranışları kabul etmek</a:t>
            </a:r>
            <a:r>
              <a:rPr lang="tr-TR" sz="1600" dirty="0" smtClean="0">
                <a:solidFill>
                  <a:srgbClr val="FF0000"/>
                </a:solidFill>
              </a:rPr>
              <a:t> </a:t>
            </a:r>
            <a:r>
              <a:rPr lang="tr-TR" sz="1600" dirty="0" smtClean="0"/>
              <a:t>ve </a:t>
            </a:r>
            <a:r>
              <a:rPr lang="tr-TR" sz="1600" b="1" dirty="0" smtClean="0">
                <a:solidFill>
                  <a:srgbClr val="FF0000"/>
                </a:solidFill>
              </a:rPr>
              <a:t>derse dönmek</a:t>
            </a:r>
            <a:r>
              <a:rPr lang="tr-TR" sz="1600" dirty="0" smtClean="0"/>
              <a:t>tir.</a:t>
            </a:r>
            <a:endParaRPr lang="tr-T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3139321"/>
          </a:xfrm>
          <a:prstGeom prst="rect">
            <a:avLst/>
          </a:prstGeom>
        </p:spPr>
        <p:txBody>
          <a:bodyPr wrap="square">
            <a:spAutoFit/>
          </a:bodyPr>
          <a:lstStyle/>
          <a:p>
            <a:r>
              <a:rPr lang="tr-TR" b="1" dirty="0" smtClean="0"/>
              <a:t>İstenmeyen Davranışlara Karşı Önlemler</a:t>
            </a:r>
          </a:p>
          <a:p>
            <a:endParaRPr lang="tr-TR" dirty="0" smtClean="0"/>
          </a:p>
          <a:p>
            <a:r>
              <a:rPr lang="tr-TR" dirty="0" smtClean="0"/>
              <a:t>Öğretmenin bütün çabalarına rağmen sınıfta istenmeyen davranışlar ve öğretme-öğrenme etkinliklerinin amacına ulaşmasını engelleyen durumlar olabilir. Sınıfta oluşan istenmeyen davranışları önlemek için öğretmenin uygulayabileceği stratejiler vardır.</a:t>
            </a:r>
          </a:p>
          <a:p>
            <a:endParaRPr lang="tr-TR" dirty="0" smtClean="0">
              <a:solidFill>
                <a:srgbClr val="FF0000"/>
              </a:solidFill>
            </a:endParaRPr>
          </a:p>
          <a:p>
            <a:endParaRPr lang="tr-TR" dirty="0" smtClean="0">
              <a:solidFill>
                <a:srgbClr val="FF0000"/>
              </a:solidFill>
            </a:endParaRPr>
          </a:p>
          <a:p>
            <a:endParaRPr lang="tr-TR" dirty="0"/>
          </a:p>
        </p:txBody>
      </p:sp>
      <p:sp>
        <p:nvSpPr>
          <p:cNvPr id="11" name="10 Metin kutusu"/>
          <p:cNvSpPr txBox="1"/>
          <p:nvPr/>
        </p:nvSpPr>
        <p:spPr>
          <a:xfrm>
            <a:off x="357166" y="3571868"/>
            <a:ext cx="3143272" cy="3970318"/>
          </a:xfrm>
          <a:prstGeom prst="rect">
            <a:avLst/>
          </a:prstGeom>
          <a:solidFill>
            <a:srgbClr val="FFFF00"/>
          </a:solidFill>
        </p:spPr>
        <p:txBody>
          <a:bodyPr wrap="square" rtlCol="0">
            <a:spAutoFit/>
          </a:bodyPr>
          <a:lstStyle/>
          <a:p>
            <a:r>
              <a:rPr lang="tr-TR" dirty="0" smtClean="0"/>
              <a:t>-Görmezden Gelme</a:t>
            </a:r>
          </a:p>
          <a:p>
            <a:r>
              <a:rPr lang="tr-TR" dirty="0" smtClean="0"/>
              <a:t>-Uyarma</a:t>
            </a:r>
          </a:p>
          <a:p>
            <a:r>
              <a:rPr lang="tr-TR" dirty="0" smtClean="0"/>
              <a:t>-Sözel Olmayan Uyarı</a:t>
            </a:r>
          </a:p>
          <a:p>
            <a:r>
              <a:rPr lang="tr-TR" dirty="0" smtClean="0"/>
              <a:t>-Sözel Uyarı</a:t>
            </a:r>
          </a:p>
          <a:p>
            <a:r>
              <a:rPr lang="tr-TR" dirty="0" smtClean="0"/>
              <a:t>-Derse Ara Verme             -Kuralları Hatırlatma</a:t>
            </a:r>
          </a:p>
          <a:p>
            <a:r>
              <a:rPr lang="tr-TR" dirty="0" smtClean="0"/>
              <a:t>-Fiziksel Müdahale</a:t>
            </a:r>
          </a:p>
          <a:p>
            <a:r>
              <a:rPr lang="tr-TR" dirty="0" smtClean="0"/>
              <a:t>-Derste Değişiklik Yapma</a:t>
            </a:r>
          </a:p>
          <a:p>
            <a:r>
              <a:rPr lang="tr-TR" dirty="0" smtClean="0"/>
              <a:t>-Sorumluluk Verme</a:t>
            </a:r>
          </a:p>
          <a:p>
            <a:r>
              <a:rPr lang="tr-TR" dirty="0" smtClean="0"/>
              <a:t>-Öğrenciyle Konuşma</a:t>
            </a:r>
          </a:p>
          <a:p>
            <a:r>
              <a:rPr lang="tr-TR" dirty="0" smtClean="0"/>
              <a:t>-Okul Yönetimi ve Aileyle İşbirliği</a:t>
            </a:r>
          </a:p>
          <a:p>
            <a:r>
              <a:rPr lang="tr-TR" dirty="0" smtClean="0"/>
              <a:t>-Okul Disiplin Kurullarına Başvurma</a:t>
            </a:r>
          </a:p>
        </p:txBody>
      </p:sp>
      <p:pic>
        <p:nvPicPr>
          <p:cNvPr id="1026" name="Picture 2" descr="C:\Users\dell\Desktop\57-574372_school-student-clip-art-student-clipart-hd-png.png"/>
          <p:cNvPicPr>
            <a:picLocks noChangeAspect="1" noChangeArrowheads="1"/>
          </p:cNvPicPr>
          <p:nvPr/>
        </p:nvPicPr>
        <p:blipFill>
          <a:blip r:embed="rId2" cstate="print"/>
          <a:srcRect/>
          <a:stretch>
            <a:fillRect/>
          </a:stretch>
        </p:blipFill>
        <p:spPr bwMode="auto">
          <a:xfrm>
            <a:off x="3500438" y="3929058"/>
            <a:ext cx="3071834" cy="278608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7017306"/>
          </a:xfrm>
          <a:prstGeom prst="rect">
            <a:avLst/>
          </a:prstGeom>
        </p:spPr>
        <p:txBody>
          <a:bodyPr wrap="square">
            <a:spAutoFit/>
          </a:bodyPr>
          <a:lstStyle/>
          <a:p>
            <a:pPr algn="ctr"/>
            <a:r>
              <a:rPr lang="tr-TR" b="1" dirty="0" smtClean="0">
                <a:solidFill>
                  <a:srgbClr val="FF0000"/>
                </a:solidFill>
              </a:rPr>
              <a:t>İSTENMEYEN DAVRANIŞ YÖNETİMİNDE ÖĞRETMENE ÖNERİLER</a:t>
            </a:r>
          </a:p>
          <a:p>
            <a:endParaRPr lang="tr-TR" b="1" dirty="0" smtClean="0"/>
          </a:p>
          <a:p>
            <a:pPr>
              <a:buFont typeface="Wingdings" pitchFamily="2" charset="2"/>
              <a:buChar char="Ø"/>
            </a:pPr>
            <a:r>
              <a:rPr lang="tr-TR" dirty="0" smtClean="0"/>
              <a:t> İstenmeyen davranışı ortadan kaldırmak öncelikle sorunu doğru anlamayı gerektirir. Sorunu anlamak için gerekli zamanı ayırın ve yorum yapmaktan kaçının.</a:t>
            </a:r>
          </a:p>
          <a:p>
            <a:pPr>
              <a:buFont typeface="Wingdings" pitchFamily="2" charset="2"/>
              <a:buChar char="Ø"/>
            </a:pPr>
            <a:endParaRPr lang="tr-TR" dirty="0" smtClean="0"/>
          </a:p>
          <a:p>
            <a:pPr>
              <a:buFont typeface="Wingdings" pitchFamily="2" charset="2"/>
              <a:buChar char="Ø"/>
            </a:pPr>
            <a:r>
              <a:rPr lang="tr-TR" dirty="0" smtClean="0"/>
              <a:t> Sorunlu davranışın ne ölçüde sık, yaygın ve yoğun olduğunu gözleyin.</a:t>
            </a:r>
          </a:p>
          <a:p>
            <a:pPr>
              <a:buFont typeface="Wingdings" pitchFamily="2" charset="2"/>
              <a:buChar char="Ø"/>
            </a:pPr>
            <a:endParaRPr lang="tr-TR" dirty="0" smtClean="0"/>
          </a:p>
          <a:p>
            <a:pPr>
              <a:buFont typeface="Wingdings" pitchFamily="2" charset="2"/>
              <a:buChar char="Ø"/>
            </a:pPr>
            <a:r>
              <a:rPr lang="tr-TR" dirty="0" smtClean="0"/>
              <a:t> İnsan doğasının temelde iyi olduğu ve her insanın kendini geliştirmek için gerekli potansiyele sahip olduğu düşüncesiyle soruna anlamlı çözümler üretin.</a:t>
            </a:r>
          </a:p>
          <a:p>
            <a:pPr>
              <a:buFont typeface="Wingdings" pitchFamily="2" charset="2"/>
              <a:buChar char="Ø"/>
            </a:pPr>
            <a:endParaRPr lang="tr-TR" dirty="0" smtClean="0"/>
          </a:p>
          <a:p>
            <a:pPr>
              <a:buFont typeface="Wingdings" pitchFamily="2" charset="2"/>
              <a:buChar char="Ø"/>
            </a:pPr>
            <a:r>
              <a:rPr lang="tr-TR" dirty="0" smtClean="0"/>
              <a:t> Öğrencilere, kendileri değil davranışları istenmeyen niteliktedir görüşünü sık sık ifade edin.</a:t>
            </a:r>
          </a:p>
          <a:p>
            <a:pPr>
              <a:buFont typeface="Wingdings" pitchFamily="2" charset="2"/>
              <a:buChar char="Ø"/>
            </a:pPr>
            <a:endParaRPr lang="tr-TR" dirty="0" smtClean="0"/>
          </a:p>
          <a:p>
            <a:pPr>
              <a:buFont typeface="Wingdings" pitchFamily="2" charset="2"/>
              <a:buChar char="Ø"/>
            </a:pPr>
            <a:r>
              <a:rPr lang="tr-TR" dirty="0" smtClean="0"/>
              <a:t> Sorunlu davranışlar karşısında hoşgörülü ve kararlı bir tutum gösterin.</a:t>
            </a:r>
          </a:p>
          <a:p>
            <a:pPr>
              <a:buFont typeface="Wingdings" pitchFamily="2" charset="2"/>
              <a:buChar char="Ø"/>
            </a:pPr>
            <a:endParaRPr lang="tr-TR" dirty="0" smtClean="0"/>
          </a:p>
          <a:p>
            <a:pPr>
              <a:buFont typeface="Wingdings" pitchFamily="2" charset="2"/>
              <a:buChar char="Ø"/>
            </a:pPr>
            <a:r>
              <a:rPr lang="tr-TR" dirty="0" smtClean="0"/>
              <a:t> Öğrenciler hata yaparak öğrenirler. Onların hatasız olmalarını beklemeyin.</a:t>
            </a:r>
            <a:endParaRPr lang="tr-TR" dirty="0" smtClean="0">
              <a:solidFill>
                <a:srgbClr val="FF0000"/>
              </a:solidFill>
            </a:endParaRPr>
          </a:p>
          <a:p>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6740307"/>
          </a:xfrm>
          <a:prstGeom prst="rect">
            <a:avLst/>
          </a:prstGeom>
        </p:spPr>
        <p:txBody>
          <a:bodyPr wrap="square">
            <a:spAutoFit/>
          </a:bodyPr>
          <a:lstStyle/>
          <a:p>
            <a:pPr algn="ctr"/>
            <a:r>
              <a:rPr lang="tr-TR" b="1" dirty="0" smtClean="0">
                <a:solidFill>
                  <a:srgbClr val="FF0000"/>
                </a:solidFill>
              </a:rPr>
              <a:t>İSTENMEYEN DAVRANIŞ YÖNETİMİNDE ÖĞRETMENE ÖNERİLER</a:t>
            </a:r>
          </a:p>
          <a:p>
            <a:endParaRPr lang="tr-TR" b="1" dirty="0" smtClean="0"/>
          </a:p>
          <a:p>
            <a:pPr>
              <a:buFont typeface="Wingdings" pitchFamily="2" charset="2"/>
              <a:buChar char="Ø"/>
            </a:pPr>
            <a:r>
              <a:rPr lang="tr-TR" dirty="0" smtClean="0"/>
              <a:t>Öğrencilerin kendilerini ifade etme, saygınlık kazanma ve sınıfta etkin bir yer edinme çabalarını destekleyin.</a:t>
            </a:r>
          </a:p>
          <a:p>
            <a:pPr>
              <a:buFont typeface="Wingdings" pitchFamily="2" charset="2"/>
              <a:buChar char="Ø"/>
            </a:pPr>
            <a:endParaRPr lang="tr-TR" dirty="0" smtClean="0"/>
          </a:p>
          <a:p>
            <a:pPr>
              <a:buFont typeface="Wingdings" pitchFamily="2" charset="2"/>
              <a:buChar char="Ø"/>
            </a:pPr>
            <a:r>
              <a:rPr lang="tr-TR" dirty="0" smtClean="0"/>
              <a:t> Öğrencilerinize olumlu yönde gelişecekleri konusunda iyimser beklentilere sahip olduğunuzu gösterin.Öğrencilerinizin olumlu özelliklerini vurgulayarak onları olumlu gelişimler için motive edin.</a:t>
            </a:r>
          </a:p>
          <a:p>
            <a:pPr>
              <a:buFont typeface="Wingdings" pitchFamily="2" charset="2"/>
              <a:buChar char="Ø"/>
            </a:pPr>
            <a:endParaRPr lang="tr-TR" dirty="0" smtClean="0"/>
          </a:p>
          <a:p>
            <a:pPr>
              <a:buFont typeface="Wingdings" pitchFamily="2" charset="2"/>
              <a:buChar char="Ø"/>
            </a:pPr>
            <a:r>
              <a:rPr lang="tr-TR" dirty="0" smtClean="0"/>
              <a:t> Derslerin ve her tür eğitsel etkinliğin öğrencilerin beklenti ve gereksinimlerine dönük olmasına özen gösterin.</a:t>
            </a:r>
          </a:p>
          <a:p>
            <a:pPr>
              <a:buFont typeface="Wingdings" pitchFamily="2" charset="2"/>
              <a:buChar char="Ø"/>
            </a:pPr>
            <a:endParaRPr lang="tr-TR" dirty="0" smtClean="0"/>
          </a:p>
          <a:p>
            <a:pPr>
              <a:buFont typeface="Wingdings" pitchFamily="2" charset="2"/>
              <a:buChar char="Ø"/>
            </a:pPr>
            <a:r>
              <a:rPr lang="tr-TR" dirty="0" smtClean="0"/>
              <a:t> İstenmeyen davranışları yasaklamak yerine alternatif davranış seçenekleri sunun.</a:t>
            </a:r>
          </a:p>
          <a:p>
            <a:pPr>
              <a:buFont typeface="Wingdings" pitchFamily="2" charset="2"/>
              <a:buChar char="Ø"/>
            </a:pPr>
            <a:endParaRPr lang="tr-TR" dirty="0" smtClean="0"/>
          </a:p>
          <a:p>
            <a:pPr>
              <a:buFont typeface="Wingdings" pitchFamily="2" charset="2"/>
              <a:buChar char="Ø"/>
            </a:pPr>
            <a:r>
              <a:rPr lang="tr-TR" dirty="0" smtClean="0"/>
              <a:t> İstenmeyen davranışların yönetiminde aile ile olumlu ilişkiler kurun.</a:t>
            </a:r>
          </a:p>
          <a:p>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6186309"/>
          </a:xfrm>
          <a:prstGeom prst="rect">
            <a:avLst/>
          </a:prstGeom>
        </p:spPr>
        <p:txBody>
          <a:bodyPr wrap="square">
            <a:spAutoFit/>
          </a:bodyPr>
          <a:lstStyle/>
          <a:p>
            <a:r>
              <a:rPr lang="tr-TR" b="1" dirty="0" smtClean="0"/>
              <a:t>OLUMSUZ DAVRANIŞLARIN DEĞİŞTİRİLMESİNDE PEKİŞTİREÇ KULLANIMI (ÖDÜL ve CEZA)</a:t>
            </a:r>
            <a:r>
              <a:rPr lang="tr-TR" dirty="0" smtClean="0"/>
              <a:t/>
            </a:r>
            <a:br>
              <a:rPr lang="tr-TR" dirty="0" smtClean="0"/>
            </a:br>
            <a:endParaRPr lang="tr-TR" dirty="0" smtClean="0"/>
          </a:p>
          <a:p>
            <a:r>
              <a:rPr lang="tr-TR" dirty="0" smtClean="0"/>
              <a:t>Olumlu davranışların ortaya çıkarılması, olumsuz davranışların ortadan kaldırılarak olumluya dönüştürülmesi, okulun en önemli rollerinden biridir.</a:t>
            </a:r>
          </a:p>
          <a:p>
            <a:endParaRPr lang="tr-TR" dirty="0" smtClean="0"/>
          </a:p>
          <a:p>
            <a:r>
              <a:rPr lang="tr-TR" dirty="0" smtClean="0"/>
              <a:t>-</a:t>
            </a:r>
            <a:r>
              <a:rPr lang="tr-TR" b="1" dirty="0" smtClean="0">
                <a:solidFill>
                  <a:srgbClr val="FF0000"/>
                </a:solidFill>
              </a:rPr>
              <a:t>Olumlu Pekiştireç: </a:t>
            </a:r>
            <a:r>
              <a:rPr lang="tr-TR" dirty="0" smtClean="0"/>
              <a:t>Bir davranım gerçekleştikten sonra, ortama koyulduğunda bu davranışın yapılma olasılığını artıran pekiştireçlerdir.</a:t>
            </a:r>
          </a:p>
          <a:p>
            <a:endParaRPr lang="tr-TR" b="1" dirty="0" smtClean="0">
              <a:solidFill>
                <a:srgbClr val="FF0000"/>
              </a:solidFill>
            </a:endParaRPr>
          </a:p>
          <a:p>
            <a:r>
              <a:rPr lang="tr-TR" b="1" dirty="0" smtClean="0">
                <a:solidFill>
                  <a:srgbClr val="FF0000"/>
                </a:solidFill>
              </a:rPr>
              <a:t>-Olumsuz Pekiştireç: </a:t>
            </a:r>
            <a:r>
              <a:rPr lang="tr-TR" dirty="0" smtClean="0"/>
              <a:t>Bir davranışın yapılmasından sonra, ortamdan çıkarılan pekiştireçlerdir.</a:t>
            </a:r>
          </a:p>
          <a:p>
            <a:endParaRPr lang="tr-TR" dirty="0" smtClean="0">
              <a:solidFill>
                <a:srgbClr val="FF0000"/>
              </a:solidFill>
            </a:endParaRPr>
          </a:p>
          <a:p>
            <a:r>
              <a:rPr lang="tr-TR" b="1" dirty="0" smtClean="0">
                <a:solidFill>
                  <a:srgbClr val="002060"/>
                </a:solidFill>
              </a:rPr>
              <a:t>Örnek:</a:t>
            </a:r>
          </a:p>
          <a:p>
            <a:r>
              <a:rPr lang="tr-TR" b="1" dirty="0" smtClean="0"/>
              <a:t>Bir öğretmenin ödevini yapan bir öğrenciye ‘Aferin’ demesi.</a:t>
            </a:r>
            <a:r>
              <a:rPr lang="tr-TR" dirty="0" smtClean="0"/>
              <a:t/>
            </a:r>
            <a:br>
              <a:rPr lang="tr-TR" dirty="0" smtClean="0"/>
            </a:br>
            <a:endParaRPr lang="tr-TR" dirty="0" smtClean="0"/>
          </a:p>
          <a:p>
            <a:r>
              <a:rPr lang="tr-TR" dirty="0" smtClean="0">
                <a:solidFill>
                  <a:srgbClr val="FF0000"/>
                </a:solidFill>
              </a:rPr>
              <a:t>Pekiştirilmesi istenen davranış: </a:t>
            </a:r>
            <a:r>
              <a:rPr lang="tr-TR" dirty="0" smtClean="0"/>
              <a:t>Öğrencinin ödevini düzenli olarak yapması.</a:t>
            </a:r>
          </a:p>
          <a:p>
            <a:r>
              <a:rPr lang="tr-TR" dirty="0" smtClean="0">
                <a:solidFill>
                  <a:srgbClr val="FF0000"/>
                </a:solidFill>
              </a:rPr>
              <a:t>Olumlu Pekiştireç: </a:t>
            </a:r>
            <a:r>
              <a:rPr lang="tr-TR" dirty="0" smtClean="0"/>
              <a:t>“Aferin” kelimesi</a:t>
            </a:r>
          </a:p>
          <a:p>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857224"/>
            <a:ext cx="6143668" cy="4247317"/>
          </a:xfrm>
          <a:prstGeom prst="rect">
            <a:avLst/>
          </a:prstGeom>
        </p:spPr>
        <p:txBody>
          <a:bodyPr wrap="square">
            <a:spAutoFit/>
          </a:bodyPr>
          <a:lstStyle/>
          <a:p>
            <a:r>
              <a:rPr lang="tr-TR" b="1" i="1" dirty="0" smtClean="0">
                <a:solidFill>
                  <a:srgbClr val="FF0000"/>
                </a:solidFill>
              </a:rPr>
              <a:t>Sınıf yönetimi; </a:t>
            </a:r>
            <a:r>
              <a:rPr lang="tr-TR" dirty="0" smtClean="0"/>
              <a:t>kaynakları örgütleme, çevreyi etkili bir biçimde düzenleme, öğrenci gelişimini gözleme, ortaya çıkabilecek öğrenci sorunlarını önceden tahmin edebilme gibi unsurları içeren sınıftaki hayatın bir orkestra gibi yönetilmesidir.</a:t>
            </a:r>
          </a:p>
          <a:p>
            <a:endParaRPr lang="tr-TR" dirty="0" smtClean="0"/>
          </a:p>
          <a:p>
            <a:r>
              <a:rPr lang="tr-TR" dirty="0" smtClean="0"/>
              <a:t>Etkili bir sınıf yönetimi olmaksızın sınıf ortamında öğrenciye kazandırılmak istenen davranışların istenen düzeyde gerçekleşebileceğini söyleyebilmek zordur.</a:t>
            </a:r>
          </a:p>
          <a:p>
            <a:pPr algn="ctr"/>
            <a:endParaRPr lang="tr-TR" b="1" dirty="0" smtClean="0">
              <a:solidFill>
                <a:srgbClr val="FF0000"/>
              </a:solidFill>
            </a:endParaRPr>
          </a:p>
          <a:p>
            <a:pPr algn="ctr"/>
            <a:r>
              <a:rPr lang="tr-TR" b="1" dirty="0" smtClean="0">
                <a:solidFill>
                  <a:srgbClr val="FF0000"/>
                </a:solidFill>
              </a:rPr>
              <a:t>İSTENMEYEN DAVRANIŞIN OLUŞMASINDAKİ ETMENLER</a:t>
            </a:r>
            <a:endParaRPr lang="tr-TR" dirty="0" smtClean="0">
              <a:solidFill>
                <a:srgbClr val="FF0000"/>
              </a:solidFill>
            </a:endParaRPr>
          </a:p>
          <a:p>
            <a:endParaRPr lang="tr-TR" dirty="0" smtClean="0"/>
          </a:p>
          <a:p>
            <a:endParaRPr lang="tr-TR" b="1" i="1" dirty="0">
              <a:solidFill>
                <a:srgbClr val="FF0000"/>
              </a:solidFill>
            </a:endParaRPr>
          </a:p>
        </p:txBody>
      </p:sp>
      <p:sp>
        <p:nvSpPr>
          <p:cNvPr id="8" name="7 Metin kutusu"/>
          <p:cNvSpPr txBox="1"/>
          <p:nvPr/>
        </p:nvSpPr>
        <p:spPr>
          <a:xfrm>
            <a:off x="285728" y="4714876"/>
            <a:ext cx="3071834" cy="2862322"/>
          </a:xfrm>
          <a:prstGeom prst="rect">
            <a:avLst/>
          </a:prstGeom>
          <a:solidFill>
            <a:srgbClr val="FFFF00"/>
          </a:solidFill>
        </p:spPr>
        <p:txBody>
          <a:bodyPr wrap="square" rtlCol="0">
            <a:spAutoFit/>
          </a:bodyPr>
          <a:lstStyle/>
          <a:p>
            <a:r>
              <a:rPr lang="tr-TR" b="1" dirty="0" smtClean="0"/>
              <a:t>Aileden Kaynaklanan Etmenler</a:t>
            </a:r>
            <a:r>
              <a:rPr lang="tr-TR" dirty="0" smtClean="0"/>
              <a:t/>
            </a:r>
            <a:br>
              <a:rPr lang="tr-TR" dirty="0" smtClean="0"/>
            </a:br>
            <a:r>
              <a:rPr lang="tr-TR" dirty="0" smtClean="0"/>
              <a:t>-Ailenin Çocuğa Yeterli İlgi Göstermemesi</a:t>
            </a:r>
          </a:p>
          <a:p>
            <a:r>
              <a:rPr lang="tr-TR" dirty="0" smtClean="0"/>
              <a:t>-Evde Sıkı Kontrol</a:t>
            </a:r>
          </a:p>
          <a:p>
            <a:r>
              <a:rPr lang="tr-TR" dirty="0" smtClean="0"/>
              <a:t>-Aile İçi Sorunlar</a:t>
            </a:r>
          </a:p>
          <a:p>
            <a:r>
              <a:rPr lang="tr-TR" dirty="0" smtClean="0"/>
              <a:t>-Kuşak Çatışması</a:t>
            </a:r>
          </a:p>
          <a:p>
            <a:r>
              <a:rPr lang="tr-TR" dirty="0" smtClean="0"/>
              <a:t>-Ailenin Ekonomik Durumu</a:t>
            </a:r>
          </a:p>
          <a:p>
            <a:r>
              <a:rPr lang="tr-TR" dirty="0" smtClean="0"/>
              <a:t>-Ailenin Eğitim Düzeyi</a:t>
            </a:r>
            <a:endParaRPr lang="tr-TR" dirty="0"/>
          </a:p>
        </p:txBody>
      </p:sp>
      <p:sp>
        <p:nvSpPr>
          <p:cNvPr id="9" name="8 Metin kutusu"/>
          <p:cNvSpPr txBox="1"/>
          <p:nvPr/>
        </p:nvSpPr>
        <p:spPr>
          <a:xfrm>
            <a:off x="3643314" y="4714876"/>
            <a:ext cx="2928958" cy="1754326"/>
          </a:xfrm>
          <a:prstGeom prst="rect">
            <a:avLst/>
          </a:prstGeom>
          <a:solidFill>
            <a:srgbClr val="00B050"/>
          </a:solidFill>
        </p:spPr>
        <p:txBody>
          <a:bodyPr wrap="square" rtlCol="0">
            <a:spAutoFit/>
          </a:bodyPr>
          <a:lstStyle/>
          <a:p>
            <a:r>
              <a:rPr lang="tr-TR" b="1" dirty="0" smtClean="0"/>
              <a:t>Öğretmenden Kaynaklanan Etmenler</a:t>
            </a:r>
            <a:r>
              <a:rPr lang="tr-TR" dirty="0" smtClean="0"/>
              <a:t/>
            </a:r>
            <a:br>
              <a:rPr lang="tr-TR" dirty="0" smtClean="0"/>
            </a:br>
            <a:r>
              <a:rPr lang="tr-TR" dirty="0" smtClean="0"/>
              <a:t>-Sosyal Beceri Yetersizlikleri</a:t>
            </a:r>
          </a:p>
          <a:p>
            <a:r>
              <a:rPr lang="tr-TR" dirty="0" smtClean="0"/>
              <a:t>-Öğretimle İlgili Beceri Yetersizlikleri</a:t>
            </a:r>
            <a:endParaRPr lang="tr-TR" dirty="0"/>
          </a:p>
        </p:txBody>
      </p:sp>
      <p:sp>
        <p:nvSpPr>
          <p:cNvPr id="10" name="9 Metin kutusu"/>
          <p:cNvSpPr txBox="1"/>
          <p:nvPr/>
        </p:nvSpPr>
        <p:spPr>
          <a:xfrm>
            <a:off x="3643314" y="6715140"/>
            <a:ext cx="2928958" cy="1477328"/>
          </a:xfrm>
          <a:prstGeom prst="rect">
            <a:avLst/>
          </a:prstGeom>
          <a:solidFill>
            <a:srgbClr val="0070C0"/>
          </a:solidFill>
        </p:spPr>
        <p:txBody>
          <a:bodyPr wrap="square" rtlCol="0">
            <a:spAutoFit/>
          </a:bodyPr>
          <a:lstStyle/>
          <a:p>
            <a:r>
              <a:rPr lang="tr-TR" b="1" dirty="0" smtClean="0"/>
              <a:t>Sınıfın Yapısından Kaynaklanan Etmenler</a:t>
            </a:r>
            <a:r>
              <a:rPr lang="tr-TR" dirty="0" smtClean="0"/>
              <a:t/>
            </a:r>
            <a:br>
              <a:rPr lang="tr-TR" dirty="0" smtClean="0"/>
            </a:br>
            <a:r>
              <a:rPr lang="tr-TR" dirty="0" smtClean="0"/>
              <a:t>-Sınıfın Fiziksel Yapısı</a:t>
            </a:r>
          </a:p>
          <a:p>
            <a:r>
              <a:rPr lang="tr-TR" dirty="0" smtClean="0"/>
              <a:t>-Sınıfların Kalabalık Olması</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6740307"/>
          </a:xfrm>
          <a:prstGeom prst="rect">
            <a:avLst/>
          </a:prstGeom>
        </p:spPr>
        <p:txBody>
          <a:bodyPr wrap="square">
            <a:spAutoFit/>
          </a:bodyPr>
          <a:lstStyle/>
          <a:p>
            <a:r>
              <a:rPr lang="tr-TR" b="1" dirty="0" smtClean="0"/>
              <a:t>OLUMSUZ DAVRANIŞLARIN DEĞİŞTİRİLMESİNDE PEKİŞTİREÇ KULLANIMI (ÖDÜL ve CEZA)</a:t>
            </a:r>
            <a:r>
              <a:rPr lang="tr-TR" dirty="0" smtClean="0"/>
              <a:t/>
            </a:r>
            <a:br>
              <a:rPr lang="tr-TR" dirty="0" smtClean="0"/>
            </a:br>
            <a:endParaRPr lang="tr-TR" dirty="0" smtClean="0"/>
          </a:p>
          <a:p>
            <a:r>
              <a:rPr lang="tr-TR" b="1" dirty="0" smtClean="0">
                <a:solidFill>
                  <a:srgbClr val="002060"/>
                </a:solidFill>
              </a:rPr>
              <a:t>Örnek:</a:t>
            </a:r>
          </a:p>
          <a:p>
            <a:r>
              <a:rPr lang="tr-TR" b="1" dirty="0" smtClean="0"/>
              <a:t>Öğretmenin, ders bitimine kadar öğrencilerin tahtada yazılı olan ev ödevlerini defterlerine geçirmeden onların teneffüse çıkmasına izin vermemesi.</a:t>
            </a:r>
          </a:p>
          <a:p>
            <a:endParaRPr lang="tr-TR" dirty="0" smtClean="0"/>
          </a:p>
          <a:p>
            <a:r>
              <a:rPr lang="tr-TR" dirty="0" smtClean="0">
                <a:solidFill>
                  <a:srgbClr val="FF0000"/>
                </a:solidFill>
              </a:rPr>
              <a:t>Pekiştirilmesi istenen davranış: </a:t>
            </a:r>
            <a:r>
              <a:rPr lang="tr-TR" dirty="0" smtClean="0"/>
              <a:t>Öğrencilerin ev ödevlerin eksiksiz olarak defterine geçirmeleri.</a:t>
            </a:r>
          </a:p>
          <a:p>
            <a:endParaRPr lang="tr-TR" dirty="0" smtClean="0"/>
          </a:p>
          <a:p>
            <a:r>
              <a:rPr lang="tr-TR" dirty="0" smtClean="0">
                <a:solidFill>
                  <a:srgbClr val="FF0000"/>
                </a:solidFill>
              </a:rPr>
              <a:t>Olumsuz pekiştireç:</a:t>
            </a:r>
            <a:r>
              <a:rPr lang="tr-TR" dirty="0" smtClean="0"/>
              <a:t> Ev ödevi yazılana kadar teneffüse çıkmamadır.</a:t>
            </a:r>
          </a:p>
          <a:p>
            <a:endParaRPr lang="tr-TR" dirty="0" smtClean="0">
              <a:solidFill>
                <a:srgbClr val="FF0000"/>
              </a:solidFill>
            </a:endParaRPr>
          </a:p>
          <a:p>
            <a:r>
              <a:rPr lang="tr-TR" b="1" dirty="0" smtClean="0"/>
              <a:t>PEKİŞTİREÇLERİN EĞİTİM ORTAMINDA KULLANIMI</a:t>
            </a:r>
            <a:r>
              <a:rPr lang="tr-TR" dirty="0" smtClean="0"/>
              <a:t/>
            </a:r>
            <a:br>
              <a:rPr lang="tr-TR" dirty="0" smtClean="0"/>
            </a:br>
            <a:endParaRPr lang="tr-TR" dirty="0" smtClean="0"/>
          </a:p>
          <a:p>
            <a:pPr>
              <a:buFont typeface="Wingdings" pitchFamily="2" charset="2"/>
              <a:buChar char="Ø"/>
            </a:pPr>
            <a:r>
              <a:rPr lang="tr-TR" dirty="0" smtClean="0"/>
              <a:t> Öncelikle, pekiştireçlerin öğrencilerin sadece olumsuz davranışlarını ortadan kaldırmak için kullanılmayacağı, daha önemlisi olumlu davranışların kazanılması ve sürdürülmesinde önemli bir yeri olduğu unutulmamalıdır. Öğrencinin olumsuz davranışı üzerinde çalışılırken bir yandan da öğrencinin olumlu davranışlarının da göz ardı edilmemesi gerekir.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8402300"/>
          </a:xfrm>
          <a:prstGeom prst="rect">
            <a:avLst/>
          </a:prstGeom>
        </p:spPr>
        <p:txBody>
          <a:bodyPr wrap="square">
            <a:spAutoFit/>
          </a:bodyPr>
          <a:lstStyle/>
          <a:p>
            <a:endParaRPr lang="tr-TR" dirty="0" smtClean="0">
              <a:solidFill>
                <a:srgbClr val="FF0000"/>
              </a:solidFill>
            </a:endParaRPr>
          </a:p>
          <a:p>
            <a:r>
              <a:rPr lang="tr-TR" b="1" dirty="0" smtClean="0"/>
              <a:t>PEKİŞTİREÇLERİN EĞİTİM ORTAMINDA KULLANIMI</a:t>
            </a:r>
          </a:p>
          <a:p>
            <a:endParaRPr lang="tr-TR" dirty="0" smtClean="0"/>
          </a:p>
          <a:p>
            <a:pPr>
              <a:buFont typeface="Wingdings" pitchFamily="2" charset="2"/>
              <a:buChar char="Ø"/>
            </a:pPr>
            <a:r>
              <a:rPr lang="tr-TR" dirty="0" smtClean="0"/>
              <a:t> Sadece olumsuz davranışlara dikkat çekilmesi, öğrencinin ilgi görmenin tek yolunun olumsuz davranışlar yapmak gerektiği şeklinde yanlış bir inanç geliştirmesine neden olabilir. Ayrıca, olumlu bir benlik kavramı geliştirmesi için de öğrencinin olumlu her türlü davranışının ve başarısının pekiştirilmesi gerekmektedir.</a:t>
            </a:r>
          </a:p>
          <a:p>
            <a:pPr>
              <a:buFont typeface="Wingdings" pitchFamily="2" charset="2"/>
              <a:buChar char="Ø"/>
            </a:pPr>
            <a:endParaRPr lang="tr-TR" dirty="0" smtClean="0"/>
          </a:p>
          <a:p>
            <a:pPr>
              <a:buFont typeface="Wingdings" pitchFamily="2" charset="2"/>
              <a:buChar char="Ø"/>
            </a:pPr>
            <a:r>
              <a:rPr lang="tr-TR" dirty="0" smtClean="0"/>
              <a:t> Olumsuz davranışın ortadan kaldırılmasında da olumlu davranışın sürdürülmesinin sağlanmasında da yapılan en büyük hatalardan biri, seçilen pekiştirecin uygun olmamasıdır. Pekiştireçleri belirlerken öncelikle öğrencilerin biricikliği unutulmamalıdır.</a:t>
            </a:r>
          </a:p>
          <a:p>
            <a:pPr>
              <a:buFont typeface="Wingdings" pitchFamily="2" charset="2"/>
              <a:buChar char="Ø"/>
            </a:pPr>
            <a:endParaRPr lang="tr-TR" dirty="0" smtClean="0"/>
          </a:p>
          <a:p>
            <a:pPr>
              <a:buFont typeface="Wingdings" pitchFamily="2" charset="2"/>
              <a:buChar char="Ø"/>
            </a:pPr>
            <a:r>
              <a:rPr lang="tr-TR" dirty="0" smtClean="0"/>
              <a:t> Eğer öğrenci istendik davranışı göstermişse bunun hemen ardından pekiştireç verilmesi gerekir. Eğer söz verilmiş ve bu tutulmamışsa öğrencide bu davranış kalıcı olmayacaktır.</a:t>
            </a:r>
          </a:p>
          <a:p>
            <a:pPr>
              <a:buFont typeface="Wingdings" pitchFamily="2" charset="2"/>
              <a:buChar char="Ø"/>
            </a:pPr>
            <a:endParaRPr lang="tr-TR" dirty="0" smtClean="0"/>
          </a:p>
          <a:p>
            <a:pPr>
              <a:buFont typeface="Wingdings" pitchFamily="2" charset="2"/>
              <a:buChar char="Ø"/>
            </a:pPr>
            <a:r>
              <a:rPr lang="tr-TR" dirty="0" smtClean="0"/>
              <a:t>  Pekiştireçler kullanılırken dikkat edilmesi gereken bir diğer konu da pekiştireçlerin amaç değil araç olduğunun unutulmaması gerektiğidir. Pekiştireçler bir koz ya da bir rüşvet değildir. Bu nedenle pekiştireçleri kullanırken tutarlı olunmalıdır.</a:t>
            </a:r>
          </a:p>
          <a:p>
            <a:pPr>
              <a:buFont typeface="Wingdings" pitchFamily="2" charset="2"/>
              <a:buChar char="Ø"/>
            </a:pPr>
            <a:endParaRPr lang="tr-TR" dirty="0" smtClean="0"/>
          </a:p>
          <a:p>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6740307"/>
          </a:xfrm>
          <a:prstGeom prst="rect">
            <a:avLst/>
          </a:prstGeom>
        </p:spPr>
        <p:txBody>
          <a:bodyPr wrap="square">
            <a:spAutoFit/>
          </a:bodyPr>
          <a:lstStyle/>
          <a:p>
            <a:endParaRPr lang="tr-TR" dirty="0" smtClean="0">
              <a:solidFill>
                <a:srgbClr val="FF0000"/>
              </a:solidFill>
            </a:endParaRPr>
          </a:p>
          <a:p>
            <a:r>
              <a:rPr lang="tr-TR" b="1" dirty="0" smtClean="0"/>
              <a:t>PEKİŞTİREÇLERİN EĞİTİM ORTAMINDA KULLANIMI</a:t>
            </a:r>
          </a:p>
          <a:p>
            <a:endParaRPr lang="tr-TR" dirty="0" smtClean="0"/>
          </a:p>
          <a:p>
            <a:pPr>
              <a:buFont typeface="Wingdings" pitchFamily="2" charset="2"/>
              <a:buChar char="Ø"/>
            </a:pPr>
            <a:r>
              <a:rPr lang="tr-TR" dirty="0" smtClean="0"/>
              <a:t>Pekiştireç kullanmada yapılan önemli hatalardan biri de farkında olunmadan olumsuz davranışın pekiştirilmesidir. Bu da olumsuz davranışın hemen ardından verilen pekiştireçler nedeniyle olur. Örneğin, ders sırasında sürekli ayakta gezinen ve arkadaşları ile konuşan bir öğrenci, yorulduğu ya da dikkatinin dağıldığı gerekçesiyle, bazen de ceza olarak sınıf dışına çıkarıldığında, bu durum öğrenci için bir ödüle dönüşebilir.</a:t>
            </a:r>
            <a:br>
              <a:rPr lang="tr-TR" dirty="0" smtClean="0"/>
            </a:br>
            <a:endParaRPr lang="tr-TR" dirty="0" smtClean="0"/>
          </a:p>
          <a:p>
            <a:pPr>
              <a:buFont typeface="Wingdings" pitchFamily="2" charset="2"/>
              <a:buChar char="Ø"/>
            </a:pPr>
            <a:r>
              <a:rPr lang="tr-TR" dirty="0" smtClean="0"/>
              <a:t> Benzer bir durum beklenen davranışın öğrenci için çok zor gelmesi halinde de kullanılabilir. Bu durumda davranış kademeli yaklaşma yoluyla biçimlendirilir. Bu yöntemde öğrencinin gösterdiği davranışlardan istenilen davranışa en yakın olan davranış pekiştirilmekte, bir süre sonra daha yakını ve giderek daha yakını pekiştirilerek böylece en sonunda beklenen davranışın gösterilmesi sağlanmaktadır.</a:t>
            </a:r>
          </a:p>
          <a:p>
            <a:endParaRPr lang="tr-TR" dirty="0" smtClean="0"/>
          </a:p>
          <a:p>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6740307"/>
          </a:xfrm>
          <a:prstGeom prst="rect">
            <a:avLst/>
          </a:prstGeom>
        </p:spPr>
        <p:txBody>
          <a:bodyPr wrap="square">
            <a:spAutoFit/>
          </a:bodyPr>
          <a:lstStyle/>
          <a:p>
            <a:endParaRPr lang="tr-TR" dirty="0" smtClean="0">
              <a:solidFill>
                <a:srgbClr val="FF0000"/>
              </a:solidFill>
            </a:endParaRPr>
          </a:p>
          <a:p>
            <a:r>
              <a:rPr lang="tr-TR" b="1" dirty="0" smtClean="0"/>
              <a:t>OLUMSUZ DAVRANIŞLARIN DEĞİŞTİRİLMESİNDE CEZA KULLANIMI</a:t>
            </a:r>
          </a:p>
          <a:p>
            <a:r>
              <a:rPr lang="tr-TR" dirty="0" smtClean="0"/>
              <a:t/>
            </a:r>
            <a:br>
              <a:rPr lang="tr-TR" dirty="0" smtClean="0"/>
            </a:br>
            <a:r>
              <a:rPr lang="tr-TR" dirty="0" smtClean="0"/>
              <a:t>Ceza, bireye istemediği bir şeyin verilmesi, istediği bir şeyin elinden alınması ya da verilmemesidir.İstendik davranışları ortaya çıkarmak amacıyla bireye verilen pekiştireçler zaman zaman ceza olarak da kullanılabilir.</a:t>
            </a:r>
            <a:br>
              <a:rPr lang="tr-TR" dirty="0" smtClean="0"/>
            </a:br>
            <a:endParaRPr lang="tr-TR" dirty="0" smtClean="0"/>
          </a:p>
          <a:p>
            <a:r>
              <a:rPr lang="tr-TR" dirty="0" smtClean="0"/>
              <a:t>Unutulmaması gereken nokta cezanın istenmeyen davranış ortaya çıktıktan sonra verildiği ve amacının istenmeyen davranışı önlemek olmasıdır.</a:t>
            </a:r>
            <a:br>
              <a:rPr lang="tr-TR" dirty="0" smtClean="0"/>
            </a:br>
            <a:endParaRPr lang="tr-TR" dirty="0" smtClean="0"/>
          </a:p>
          <a:p>
            <a:r>
              <a:rPr lang="tr-TR" b="1" dirty="0" smtClean="0"/>
              <a:t>Örnek:</a:t>
            </a:r>
          </a:p>
          <a:p>
            <a:r>
              <a:rPr lang="tr-TR" dirty="0" smtClean="0">
                <a:solidFill>
                  <a:srgbClr val="FF0000"/>
                </a:solidFill>
              </a:rPr>
              <a:t>İstenmeyen davranış: </a:t>
            </a:r>
            <a:r>
              <a:rPr lang="tr-TR" dirty="0" smtClean="0"/>
              <a:t>Ödev yapmama</a:t>
            </a:r>
          </a:p>
          <a:p>
            <a:r>
              <a:rPr lang="tr-TR" dirty="0" smtClean="0">
                <a:solidFill>
                  <a:srgbClr val="FF0000"/>
                </a:solidFill>
              </a:rPr>
              <a:t>Ceza:</a:t>
            </a:r>
            <a:r>
              <a:rPr lang="tr-TR" dirty="0" smtClean="0"/>
              <a:t> Öğretmenden almayı beklediği ‘</a:t>
            </a:r>
            <a:r>
              <a:rPr lang="tr-TR" dirty="0" err="1" smtClean="0"/>
              <a:t>Aferin’i</a:t>
            </a:r>
            <a:r>
              <a:rPr lang="tr-TR" dirty="0" smtClean="0"/>
              <a:t> alamama</a:t>
            </a:r>
            <a:br>
              <a:rPr lang="tr-TR" dirty="0" smtClean="0"/>
            </a:br>
            <a:endParaRPr lang="tr-TR" dirty="0" smtClean="0"/>
          </a:p>
          <a:p>
            <a:r>
              <a:rPr lang="tr-TR" dirty="0" smtClean="0">
                <a:solidFill>
                  <a:srgbClr val="FF0000"/>
                </a:solidFill>
              </a:rPr>
              <a:t>İstenmeyen davranış: </a:t>
            </a:r>
            <a:r>
              <a:rPr lang="tr-TR" dirty="0" smtClean="0"/>
              <a:t>Tahtadaki ödevi defterine geçirmeme</a:t>
            </a:r>
            <a:br>
              <a:rPr lang="tr-TR" dirty="0" smtClean="0"/>
            </a:br>
            <a:r>
              <a:rPr lang="tr-TR" dirty="0" smtClean="0">
                <a:solidFill>
                  <a:srgbClr val="FF0000"/>
                </a:solidFill>
              </a:rPr>
              <a:t>Ceza: </a:t>
            </a:r>
            <a:r>
              <a:rPr lang="tr-TR" dirty="0" smtClean="0"/>
              <a:t>Teneffüse çıkmama</a:t>
            </a:r>
          </a:p>
          <a:p>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6740307"/>
          </a:xfrm>
          <a:prstGeom prst="rect">
            <a:avLst/>
          </a:prstGeom>
        </p:spPr>
        <p:txBody>
          <a:bodyPr wrap="square">
            <a:spAutoFit/>
          </a:bodyPr>
          <a:lstStyle/>
          <a:p>
            <a:r>
              <a:rPr lang="tr-TR" b="1" dirty="0" smtClean="0"/>
              <a:t>Pekiştirme Türleri ve Ceza Arasındaki Farklar</a:t>
            </a:r>
          </a:p>
          <a:p>
            <a:pPr>
              <a:buFont typeface="Wingdings" pitchFamily="2" charset="2"/>
              <a:buChar char="Ø"/>
            </a:pPr>
            <a:endParaRPr lang="tr-TR" dirty="0" smtClean="0"/>
          </a:p>
          <a:p>
            <a:pPr>
              <a:buFont typeface="Wingdings" pitchFamily="2" charset="2"/>
              <a:buChar char="Ø"/>
            </a:pPr>
            <a:r>
              <a:rPr lang="tr-TR" dirty="0" smtClean="0"/>
              <a:t> Olumlu ve olumsuz pekiştireçler istenen/olumlu davranışın ortaya çıkmasını ve devam etmesini sağlamak amacıyla kullanılır. Ceza ise olumsuz /istenmeyen davranışın ortadan kaldırılması amacıyla kullanılır.</a:t>
            </a:r>
          </a:p>
          <a:p>
            <a:endParaRPr lang="tr-TR" dirty="0" smtClean="0"/>
          </a:p>
          <a:p>
            <a:pPr>
              <a:buFont typeface="Wingdings" pitchFamily="2" charset="2"/>
              <a:buChar char="Ø"/>
            </a:pPr>
            <a:r>
              <a:rPr lang="tr-TR" dirty="0" smtClean="0"/>
              <a:t> Olumlu pekiştirme amacıyla kullanılan pekiştireç istenen davranış ortaya çıktıktan sonra bireye verilir. Cezada ise istenmeyen davranış ortaya çıktıktan sonra bireyden alınır.</a:t>
            </a:r>
          </a:p>
          <a:p>
            <a:endParaRPr lang="tr-TR" dirty="0" smtClean="0"/>
          </a:p>
          <a:p>
            <a:pPr>
              <a:buFont typeface="Wingdings" pitchFamily="2" charset="2"/>
              <a:buChar char="Ø"/>
            </a:pPr>
            <a:r>
              <a:rPr lang="tr-TR" dirty="0" smtClean="0"/>
              <a:t> Olumsuz pekiştirme amacıyla kullanılan pekiştireç, birey istenen davranışı gösterdikten sonra ortadan kaldırılır. Cezada ise istenmeyen davranıştan sonra bireye verilir.</a:t>
            </a:r>
          </a:p>
          <a:p>
            <a:endParaRPr lang="tr-TR" dirty="0" smtClean="0">
              <a:solidFill>
                <a:srgbClr val="FF0000"/>
              </a:solidFill>
            </a:endParaRPr>
          </a:p>
          <a:p>
            <a:r>
              <a:rPr lang="tr-TR" b="1" dirty="0" smtClean="0"/>
              <a:t>Cezanın Olumsuz Yönleri</a:t>
            </a:r>
          </a:p>
          <a:p>
            <a:pPr>
              <a:buFont typeface="Wingdings" pitchFamily="2" charset="2"/>
              <a:buChar char="Ø"/>
            </a:pPr>
            <a:endParaRPr lang="tr-TR" dirty="0" smtClean="0"/>
          </a:p>
          <a:p>
            <a:pPr>
              <a:buFont typeface="Wingdings" pitchFamily="2" charset="2"/>
              <a:buChar char="Ø"/>
            </a:pPr>
            <a:r>
              <a:rPr lang="tr-TR" dirty="0" smtClean="0"/>
              <a:t> Ceza öğrenci davranışını baskı ile durdurur. Ancak, olumsuz davranışın değişmesini sağlamaz. Olumsuz davranış ceza ortamdan çekilince tekrar ortaya çıkar.</a:t>
            </a:r>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7848302"/>
          </a:xfrm>
          <a:prstGeom prst="rect">
            <a:avLst/>
          </a:prstGeom>
        </p:spPr>
        <p:txBody>
          <a:bodyPr wrap="square">
            <a:spAutoFit/>
          </a:bodyPr>
          <a:lstStyle/>
          <a:p>
            <a:r>
              <a:rPr lang="tr-TR" b="1" dirty="0" smtClean="0"/>
              <a:t>Cezanın Olumsuz Yönleri</a:t>
            </a:r>
          </a:p>
          <a:p>
            <a:pPr>
              <a:buFont typeface="Wingdings" pitchFamily="2" charset="2"/>
              <a:buChar char="Ø"/>
            </a:pPr>
            <a:endParaRPr lang="tr-TR" dirty="0" smtClean="0"/>
          </a:p>
          <a:p>
            <a:pPr>
              <a:buFont typeface="Wingdings" pitchFamily="2" charset="2"/>
              <a:buChar char="Ø"/>
            </a:pPr>
            <a:r>
              <a:rPr lang="tr-TR" dirty="0" smtClean="0"/>
              <a:t> Ceza öğrenci davranışını baskı ile durdurur. Ancak, olumsuz davranışın değişmesini sağlamaz. Olumsuz davranış ceza ortamdan çekilince tekrar ortaya çıkar.</a:t>
            </a:r>
          </a:p>
          <a:p>
            <a:pPr>
              <a:buFont typeface="Wingdings" pitchFamily="2" charset="2"/>
              <a:buChar char="Ø"/>
            </a:pPr>
            <a:endParaRPr lang="tr-TR" dirty="0" smtClean="0"/>
          </a:p>
          <a:p>
            <a:pPr>
              <a:buFont typeface="Wingdings" pitchFamily="2" charset="2"/>
              <a:buChar char="Ø"/>
            </a:pPr>
            <a:r>
              <a:rPr lang="tr-TR" dirty="0" smtClean="0"/>
              <a:t> Ceza öğrenciye doğru davranışın ne olduğunu öğretmediği için, olumsuz davranış gösterilmeye devam eder.</a:t>
            </a:r>
          </a:p>
          <a:p>
            <a:pPr>
              <a:buFont typeface="Wingdings" pitchFamily="2" charset="2"/>
              <a:buChar char="Ø"/>
            </a:pPr>
            <a:endParaRPr lang="tr-TR" dirty="0" smtClean="0"/>
          </a:p>
          <a:p>
            <a:pPr>
              <a:buFont typeface="Wingdings" pitchFamily="2" charset="2"/>
              <a:buChar char="Ø"/>
            </a:pPr>
            <a:r>
              <a:rPr lang="tr-TR" dirty="0" smtClean="0"/>
              <a:t> Ceza, öğrencinin kaçınma davranışını göstermesine neden olur. Ceza almaktan korkan öğrenci yeni olumsuz davranışlara yönelebilir. Örneğin, okula gelmez, derse katılmaz, yalan söyler vs.</a:t>
            </a:r>
          </a:p>
          <a:p>
            <a:pPr>
              <a:buFont typeface="Wingdings" pitchFamily="2" charset="2"/>
              <a:buChar char="Ø"/>
            </a:pPr>
            <a:endParaRPr lang="tr-TR" dirty="0" smtClean="0"/>
          </a:p>
          <a:p>
            <a:pPr>
              <a:buFont typeface="Wingdings" pitchFamily="2" charset="2"/>
              <a:buChar char="Ø"/>
            </a:pPr>
            <a:r>
              <a:rPr lang="tr-TR" dirty="0" smtClean="0"/>
              <a:t> Öğretmen ceza verirken öğrencilerine de yanlış davranış modeli olur. Çünkü ceza verme eylemi içinde saldırganlık barındırır. Öğrenci öğretmeninden öğrendiği bu davranış modelini arkadaşlarına kullanabilir.</a:t>
            </a:r>
          </a:p>
          <a:p>
            <a:pPr>
              <a:buFont typeface="Wingdings" pitchFamily="2" charset="2"/>
              <a:buChar char="Ø"/>
            </a:pPr>
            <a:endParaRPr lang="tr-TR" dirty="0" smtClean="0"/>
          </a:p>
          <a:p>
            <a:pPr>
              <a:buFont typeface="Wingdings" pitchFamily="2" charset="2"/>
              <a:buChar char="Ø"/>
            </a:pPr>
            <a:r>
              <a:rPr lang="tr-TR" dirty="0" smtClean="0"/>
              <a:t> Ceza, öğrencinin kaygı düzeyini yükseltip öğrenmeye verilen değeri azaltarak öğrenmeyi engeller.</a:t>
            </a:r>
          </a:p>
          <a:p>
            <a:pPr>
              <a:buFont typeface="Wingdings" pitchFamily="2" charset="2"/>
              <a:buChar char="Ø"/>
            </a:pPr>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7017306"/>
          </a:xfrm>
          <a:prstGeom prst="rect">
            <a:avLst/>
          </a:prstGeom>
        </p:spPr>
        <p:txBody>
          <a:bodyPr wrap="square">
            <a:spAutoFit/>
          </a:bodyPr>
          <a:lstStyle/>
          <a:p>
            <a:r>
              <a:rPr lang="tr-TR" b="1" dirty="0" smtClean="0"/>
              <a:t>Cezanın Olumsuz Yönleri</a:t>
            </a:r>
          </a:p>
          <a:p>
            <a:endParaRPr lang="tr-TR" b="1" dirty="0" smtClean="0"/>
          </a:p>
          <a:p>
            <a:pPr>
              <a:buFont typeface="Wingdings" pitchFamily="2" charset="2"/>
              <a:buChar char="Ø"/>
            </a:pPr>
            <a:r>
              <a:rPr lang="tr-TR" dirty="0" smtClean="0"/>
              <a:t>Ceza öğrenci üzerinde kızgınlık yaratır. Cezayı aldığı ortama ve cezayı veren kişilere ve hatta derslere karşı olumsuz tutum geliştirmesine neden olur.</a:t>
            </a:r>
          </a:p>
          <a:p>
            <a:pPr>
              <a:buFont typeface="Wingdings" pitchFamily="2" charset="2"/>
              <a:buChar char="Ø"/>
            </a:pPr>
            <a:endParaRPr lang="tr-TR" dirty="0" smtClean="0"/>
          </a:p>
          <a:p>
            <a:pPr>
              <a:buFont typeface="Wingdings" pitchFamily="2" charset="2"/>
              <a:buChar char="Ø"/>
            </a:pPr>
            <a:r>
              <a:rPr lang="tr-TR" dirty="0" smtClean="0"/>
              <a:t> Ceza alan öğrenci yaptığı davranışın karşılığını ödediğini düşünerek davranışının sorumluluğunu taşımaz.</a:t>
            </a:r>
          </a:p>
          <a:p>
            <a:pPr>
              <a:buFont typeface="Wingdings" pitchFamily="2" charset="2"/>
              <a:buChar char="Ø"/>
            </a:pPr>
            <a:endParaRPr lang="tr-TR" dirty="0" smtClean="0"/>
          </a:p>
          <a:p>
            <a:pPr>
              <a:buFont typeface="Wingdings" pitchFamily="2" charset="2"/>
              <a:buChar char="Ø"/>
            </a:pPr>
            <a:r>
              <a:rPr lang="tr-TR" dirty="0" smtClean="0"/>
              <a:t> Sürekli cezalandırma, öğrencinin olumlu bir benlik algısı ve öz denetim yeterliği geliştirmesini güçleştirir.</a:t>
            </a:r>
          </a:p>
          <a:p>
            <a:pPr>
              <a:buFont typeface="Wingdings" pitchFamily="2" charset="2"/>
              <a:buChar char="Ø"/>
            </a:pPr>
            <a:endParaRPr lang="tr-TR" dirty="0" smtClean="0"/>
          </a:p>
          <a:p>
            <a:pPr>
              <a:buFont typeface="Wingdings" pitchFamily="2" charset="2"/>
              <a:buChar char="Ø"/>
            </a:pPr>
            <a:r>
              <a:rPr lang="tr-TR" dirty="0" smtClean="0"/>
              <a:t> Ceza sadece verilen öğrenciyi değil, bazen sınıfın tamamını olumsuz yönde etkileyebilir.</a:t>
            </a:r>
          </a:p>
          <a:p>
            <a:pPr>
              <a:buFont typeface="Wingdings" pitchFamily="2" charset="2"/>
              <a:buChar char="Ø"/>
            </a:pPr>
            <a:endParaRPr lang="tr-TR" dirty="0" smtClean="0"/>
          </a:p>
          <a:p>
            <a:pPr>
              <a:buFont typeface="Wingdings" pitchFamily="2" charset="2"/>
              <a:buChar char="Ø"/>
            </a:pPr>
            <a:r>
              <a:rPr lang="tr-TR" dirty="0" smtClean="0"/>
              <a:t> Sürekli cezalandırma, öğrencilerde genel bir kayıtsızlık ve bağışıklık durumu yaratabilir.</a:t>
            </a:r>
          </a:p>
          <a:p>
            <a:pPr>
              <a:buFont typeface="Wingdings" pitchFamily="2" charset="2"/>
              <a:buChar char="Ø"/>
            </a:pPr>
            <a:endParaRPr lang="tr-TR" dirty="0" smtClean="0"/>
          </a:p>
          <a:p>
            <a:pPr>
              <a:buFont typeface="Wingdings" pitchFamily="2" charset="2"/>
              <a:buChar char="Ø"/>
            </a:pPr>
            <a:r>
              <a:rPr lang="tr-TR" dirty="0" smtClean="0"/>
              <a:t> Ceza, cezayı veren kişi için de duygusal olarak zarar verici ve incitici bir durumdur.</a:t>
            </a:r>
          </a:p>
          <a:p>
            <a:pPr>
              <a:buFont typeface="Wingdings" pitchFamily="2" charset="2"/>
              <a:buChar char="Ø"/>
            </a:pPr>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8125301"/>
          </a:xfrm>
          <a:prstGeom prst="rect">
            <a:avLst/>
          </a:prstGeom>
        </p:spPr>
        <p:txBody>
          <a:bodyPr wrap="square">
            <a:spAutoFit/>
          </a:bodyPr>
          <a:lstStyle/>
          <a:p>
            <a:r>
              <a:rPr lang="tr-TR" dirty="0" smtClean="0"/>
              <a:t>Ancak tüm bu olumsuz yönleri, cezanın eğitim ortamlarında hiç kullanılamayacağı şeklinde anlaşılmamalıdır. Önemli olan cezayı doğru koşullarda uygulamaktır. </a:t>
            </a:r>
          </a:p>
          <a:p>
            <a:endParaRPr lang="tr-TR" dirty="0" smtClean="0"/>
          </a:p>
          <a:p>
            <a:r>
              <a:rPr lang="tr-TR" dirty="0" smtClean="0"/>
              <a:t>Etkili bir ceza sistemi uygulandığında bunun çeşitli yararları olacaktır.Etkili bir ceza, öğrenciyi olumsuz davranışları yapmaktan alıkoyabilir.</a:t>
            </a:r>
          </a:p>
          <a:p>
            <a:endParaRPr lang="tr-TR" dirty="0" smtClean="0"/>
          </a:p>
          <a:p>
            <a:r>
              <a:rPr lang="tr-TR" dirty="0" smtClean="0"/>
              <a:t>Ceza, istenmeyen davranışların sonunda oluşan zararın giderilmesi veya kayıpların karşılanmasına hizmet eder.</a:t>
            </a:r>
          </a:p>
          <a:p>
            <a:endParaRPr lang="tr-TR" dirty="0" smtClean="0"/>
          </a:p>
          <a:p>
            <a:r>
              <a:rPr lang="tr-TR" dirty="0" smtClean="0"/>
              <a:t>Ceza, ödül ile birlikte dengeli biçimde kullanıldığında, istenmeyen davranışlar üzerinde sosyal kontrol sağlar.Ceza, özellikle bilerek yapılan olumsuz davranışların yerleşmesini engellemek açısından yararlıdır.</a:t>
            </a:r>
          </a:p>
          <a:p>
            <a:endParaRPr lang="tr-TR" dirty="0" smtClean="0"/>
          </a:p>
          <a:p>
            <a:r>
              <a:rPr lang="tr-TR" dirty="0" smtClean="0"/>
              <a:t>Akılcı ve tutarlı bir ceza anlayışı, öğrencilerin adalet ve güven duygularını geliştirir. </a:t>
            </a:r>
          </a:p>
          <a:p>
            <a:endParaRPr lang="tr-TR" dirty="0" smtClean="0"/>
          </a:p>
          <a:p>
            <a:r>
              <a:rPr lang="tr-TR" b="1" i="1" dirty="0" smtClean="0">
                <a:solidFill>
                  <a:srgbClr val="FF0000"/>
                </a:solidFill>
              </a:rPr>
              <a:t>Olumsuz etkileri nedeniyle eğitim ortamlarında ceza mümkün olduğunca az kullanılmalıdır.Verilen cezaların fiziksel ceza olmaması ve kişiliğine zarar vermemesi gerekir.</a:t>
            </a:r>
          </a:p>
          <a:p>
            <a:r>
              <a:rPr lang="tr-TR" dirty="0" smtClean="0"/>
              <a:t/>
            </a:r>
            <a:br>
              <a:rPr lang="tr-TR" dirty="0" smtClean="0"/>
            </a:br>
            <a:endParaRPr lang="tr-TR" dirty="0" smtClean="0">
              <a:solidFill>
                <a:srgbClr val="FF0000"/>
              </a:solidFill>
            </a:endParaRP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857224"/>
            <a:ext cx="6143668" cy="1477328"/>
          </a:xfrm>
          <a:prstGeom prst="rect">
            <a:avLst/>
          </a:prstGeom>
        </p:spPr>
        <p:txBody>
          <a:bodyPr wrap="square">
            <a:spAutoFit/>
          </a:bodyPr>
          <a:lstStyle/>
          <a:p>
            <a:pPr algn="ctr"/>
            <a:endParaRPr lang="tr-TR" b="1" dirty="0" smtClean="0">
              <a:solidFill>
                <a:srgbClr val="FF0000"/>
              </a:solidFill>
            </a:endParaRPr>
          </a:p>
          <a:p>
            <a:pPr algn="ctr"/>
            <a:r>
              <a:rPr lang="tr-TR" b="1" dirty="0" smtClean="0">
                <a:solidFill>
                  <a:srgbClr val="FF0000"/>
                </a:solidFill>
              </a:rPr>
              <a:t>İSTENMEYEN DAVRANIŞIN OLUŞMASINDAKİ ETMENLER</a:t>
            </a:r>
            <a:endParaRPr lang="tr-TR" dirty="0" smtClean="0">
              <a:solidFill>
                <a:srgbClr val="FF0000"/>
              </a:solidFill>
            </a:endParaRPr>
          </a:p>
          <a:p>
            <a:endParaRPr lang="tr-TR" dirty="0" smtClean="0"/>
          </a:p>
          <a:p>
            <a:endParaRPr lang="tr-TR" b="1" i="1" dirty="0">
              <a:solidFill>
                <a:srgbClr val="FF0000"/>
              </a:solidFill>
            </a:endParaRPr>
          </a:p>
        </p:txBody>
      </p:sp>
      <p:sp>
        <p:nvSpPr>
          <p:cNvPr id="7" name="6 Metin kutusu"/>
          <p:cNvSpPr txBox="1"/>
          <p:nvPr/>
        </p:nvSpPr>
        <p:spPr>
          <a:xfrm>
            <a:off x="357166" y="1785918"/>
            <a:ext cx="2857520" cy="2862322"/>
          </a:xfrm>
          <a:prstGeom prst="rect">
            <a:avLst/>
          </a:prstGeom>
          <a:solidFill>
            <a:srgbClr val="FF0000"/>
          </a:solidFill>
        </p:spPr>
        <p:txBody>
          <a:bodyPr wrap="square" rtlCol="0">
            <a:spAutoFit/>
          </a:bodyPr>
          <a:lstStyle/>
          <a:p>
            <a:r>
              <a:rPr lang="tr-TR" b="1" dirty="0" smtClean="0"/>
              <a:t>Öğrenciden Kaynaklanan Etmenler</a:t>
            </a:r>
            <a:r>
              <a:rPr lang="tr-TR" dirty="0" smtClean="0"/>
              <a:t/>
            </a:r>
            <a:br>
              <a:rPr lang="tr-TR" dirty="0" smtClean="0"/>
            </a:br>
            <a:r>
              <a:rPr lang="tr-TR" dirty="0" smtClean="0"/>
              <a:t>-Öğrencinin Kişilik Özellikleri</a:t>
            </a:r>
          </a:p>
          <a:p>
            <a:r>
              <a:rPr lang="tr-TR" dirty="0" smtClean="0"/>
              <a:t>-Öğrencinin Gelişim Özellikleri</a:t>
            </a:r>
          </a:p>
          <a:p>
            <a:r>
              <a:rPr lang="tr-TR" dirty="0" smtClean="0"/>
              <a:t>-Öğrencinin Değer ve Davranış Kalıpları</a:t>
            </a:r>
          </a:p>
          <a:p>
            <a:r>
              <a:rPr lang="tr-TR" dirty="0" smtClean="0"/>
              <a:t>-Öğrencin Başarı Durumu</a:t>
            </a:r>
            <a:endParaRPr lang="tr-TR" dirty="0"/>
          </a:p>
        </p:txBody>
      </p:sp>
      <p:sp>
        <p:nvSpPr>
          <p:cNvPr id="11" name="10 Metin kutusu"/>
          <p:cNvSpPr txBox="1"/>
          <p:nvPr/>
        </p:nvSpPr>
        <p:spPr>
          <a:xfrm>
            <a:off x="3429000" y="1785918"/>
            <a:ext cx="3071834" cy="2308324"/>
          </a:xfrm>
          <a:prstGeom prst="rect">
            <a:avLst/>
          </a:prstGeom>
          <a:solidFill>
            <a:srgbClr val="00B0F0"/>
          </a:solidFill>
        </p:spPr>
        <p:txBody>
          <a:bodyPr wrap="square" rtlCol="0">
            <a:spAutoFit/>
          </a:bodyPr>
          <a:lstStyle/>
          <a:p>
            <a:r>
              <a:rPr lang="tr-TR" b="1" dirty="0" smtClean="0"/>
              <a:t>İstenmeyen Davranışın Oluşumundaki Diğer Etmenler</a:t>
            </a:r>
            <a:r>
              <a:rPr lang="tr-TR" dirty="0" smtClean="0"/>
              <a:t/>
            </a:r>
            <a:br>
              <a:rPr lang="tr-TR" dirty="0" smtClean="0"/>
            </a:br>
            <a:r>
              <a:rPr lang="tr-TR" dirty="0" smtClean="0"/>
              <a:t>-Okulun Yapısı ve Yönetimi</a:t>
            </a:r>
          </a:p>
          <a:p>
            <a:r>
              <a:rPr lang="tr-TR" dirty="0" smtClean="0"/>
              <a:t>-Akran Grubu</a:t>
            </a:r>
          </a:p>
          <a:p>
            <a:r>
              <a:rPr lang="tr-TR" dirty="0" smtClean="0"/>
              <a:t>-Bilgi ve İletişim Teknolojileri</a:t>
            </a:r>
            <a:endParaRPr lang="tr-TR" dirty="0"/>
          </a:p>
        </p:txBody>
      </p:sp>
      <p:sp>
        <p:nvSpPr>
          <p:cNvPr id="12" name="11 Dikdörtgen"/>
          <p:cNvSpPr/>
          <p:nvPr/>
        </p:nvSpPr>
        <p:spPr>
          <a:xfrm>
            <a:off x="357166" y="4786314"/>
            <a:ext cx="6143668" cy="3139321"/>
          </a:xfrm>
          <a:prstGeom prst="rect">
            <a:avLst/>
          </a:prstGeom>
        </p:spPr>
        <p:txBody>
          <a:bodyPr wrap="square">
            <a:spAutoFit/>
          </a:bodyPr>
          <a:lstStyle/>
          <a:p>
            <a:pPr>
              <a:buFont typeface="Wingdings" pitchFamily="2" charset="2"/>
              <a:buChar char="Ø"/>
            </a:pPr>
            <a:r>
              <a:rPr lang="tr-TR" dirty="0" smtClean="0"/>
              <a:t>Sınıf yönetiminde öğretmenin, </a:t>
            </a:r>
            <a:r>
              <a:rPr lang="tr-TR" b="1" dirty="0" smtClean="0">
                <a:solidFill>
                  <a:srgbClr val="FF0000"/>
                </a:solidFill>
              </a:rPr>
              <a:t>sınıfta etkili bir öğrenme ortamının oluşturulması</a:t>
            </a:r>
            <a:r>
              <a:rPr lang="tr-TR" dirty="0" smtClean="0"/>
              <a:t> ve </a:t>
            </a:r>
            <a:r>
              <a:rPr lang="tr-TR" b="1" dirty="0" smtClean="0">
                <a:solidFill>
                  <a:srgbClr val="FF0000"/>
                </a:solidFill>
              </a:rPr>
              <a:t>sınıf düzeninin sağlanması </a:t>
            </a:r>
            <a:r>
              <a:rPr lang="tr-TR" dirty="0" smtClean="0"/>
              <a:t>şeklinde iki önemli temel görevi bulunmaktadır. </a:t>
            </a:r>
          </a:p>
          <a:p>
            <a:pPr>
              <a:buFont typeface="Wingdings" pitchFamily="2" charset="2"/>
              <a:buChar char="Ø"/>
            </a:pPr>
            <a:endParaRPr lang="tr-TR" dirty="0" smtClean="0"/>
          </a:p>
          <a:p>
            <a:pPr>
              <a:buFont typeface="Wingdings" pitchFamily="2" charset="2"/>
              <a:buChar char="Ø"/>
            </a:pPr>
            <a:r>
              <a:rPr lang="tr-TR" dirty="0" smtClean="0"/>
              <a:t> Öğretme-öğrenme etkinliklerinin verimli bir şekilde yürütülebilmesi için her öğretmenin </a:t>
            </a:r>
            <a:r>
              <a:rPr lang="tr-TR" b="1" dirty="0" smtClean="0">
                <a:solidFill>
                  <a:srgbClr val="FF0000"/>
                </a:solidFill>
              </a:rPr>
              <a:t>öğretim becerilerine, </a:t>
            </a:r>
            <a:r>
              <a:rPr lang="tr-TR" b="1" dirty="0" smtClean="0">
                <a:solidFill>
                  <a:srgbClr val="002060"/>
                </a:solidFill>
              </a:rPr>
              <a:t>etkili sınıf yönetim stratejilerine</a:t>
            </a:r>
            <a:r>
              <a:rPr lang="tr-TR" dirty="0" smtClean="0"/>
              <a:t> ve </a:t>
            </a:r>
            <a:r>
              <a:rPr lang="tr-TR" b="1" dirty="0" smtClean="0">
                <a:solidFill>
                  <a:srgbClr val="00B050"/>
                </a:solidFill>
              </a:rPr>
              <a:t>istenmeyen davranışların ortaya çıkmasını önleme </a:t>
            </a:r>
            <a:r>
              <a:rPr lang="tr-TR" dirty="0" smtClean="0"/>
              <a:t>eğer bu tür davranışlar ortaya çıkmışsa da bunları giderme stratejilerine sahip olması gerekmektedir.</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3970318"/>
          </a:xfrm>
          <a:prstGeom prst="rect">
            <a:avLst/>
          </a:prstGeom>
        </p:spPr>
        <p:txBody>
          <a:bodyPr wrap="square">
            <a:spAutoFit/>
          </a:bodyPr>
          <a:lstStyle/>
          <a:p>
            <a:r>
              <a:rPr lang="tr-TR" b="1" dirty="0" smtClean="0"/>
              <a:t>Öğretmenin Kendi Kişiliği İle Kurallar Arasındaki İlişki</a:t>
            </a:r>
          </a:p>
          <a:p>
            <a:endParaRPr lang="tr-TR" dirty="0" smtClean="0"/>
          </a:p>
          <a:p>
            <a:r>
              <a:rPr lang="tr-TR" dirty="0" smtClean="0"/>
              <a:t>Öğretmelerin disiplin, otorite, sorumluluk ve özgürlük konularında kullandıkları yöntemler öğretmenlerin kişiliklerine göre farklılık gösterir.</a:t>
            </a:r>
            <a:br>
              <a:rPr lang="tr-TR" dirty="0" smtClean="0"/>
            </a:br>
            <a:endParaRPr lang="tr-TR" dirty="0" smtClean="0"/>
          </a:p>
          <a:p>
            <a:r>
              <a:rPr lang="tr-TR" dirty="0" smtClean="0"/>
              <a:t>Örneğin otoriter ya da kontrolcü bir kişiliğe sahip öğretmenlerin en belirgin özelliği yakın takip ve sıkı kontroldür. Öte yandan demokratik kişiliğe sahip öğretmenlerin sınıflarındaki en başat özellik ise öğrencilerin özerk olmasıdır. Bu sınıflarda öğretmenin yakın takibi değil öğrencilerin otokontrolü ön plandadır. Öğretmen destekleyici ve cesaretlendiricidir.</a:t>
            </a:r>
            <a:endParaRPr lang="tr-TR" dirty="0"/>
          </a:p>
        </p:txBody>
      </p:sp>
      <p:pic>
        <p:nvPicPr>
          <p:cNvPr id="8" name="Picture 2" descr="C:\Users\dell\Desktop\7-0.jpg"/>
          <p:cNvPicPr>
            <a:picLocks noChangeAspect="1" noChangeArrowheads="1"/>
          </p:cNvPicPr>
          <p:nvPr/>
        </p:nvPicPr>
        <p:blipFill>
          <a:blip r:embed="rId2"/>
          <a:srcRect/>
          <a:stretch>
            <a:fillRect/>
          </a:stretch>
        </p:blipFill>
        <p:spPr bwMode="auto">
          <a:xfrm>
            <a:off x="1500174" y="5214942"/>
            <a:ext cx="3727289" cy="23844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5632311"/>
          </a:xfrm>
          <a:prstGeom prst="rect">
            <a:avLst/>
          </a:prstGeom>
        </p:spPr>
        <p:txBody>
          <a:bodyPr wrap="square">
            <a:spAutoFit/>
          </a:bodyPr>
          <a:lstStyle/>
          <a:p>
            <a:r>
              <a:rPr lang="tr-TR" b="1" dirty="0" smtClean="0"/>
              <a:t>Sınıf Kurallarının Oluşturulması ve Öğrenci Katılımını Sağlama</a:t>
            </a:r>
          </a:p>
          <a:p>
            <a:r>
              <a:rPr lang="tr-TR" dirty="0" smtClean="0"/>
              <a:t/>
            </a:r>
            <a:br>
              <a:rPr lang="tr-TR" dirty="0" smtClean="0"/>
            </a:br>
            <a:r>
              <a:rPr lang="tr-TR" dirty="0" smtClean="0"/>
              <a:t>İyi bir sınıf yönetimi öğrencilerin kendilerinden beklenen davranışların ne olduğunu anlamalarına dayalıdır.Unutmamak gerekir ki, yaşları ne olursa olsun öğrenciler kendi davranışlarını etkileyici olan kuralların oluşturulması sürecine ne kadar çok katılırsa, kuralları izlemeye de o kadar katılır.</a:t>
            </a:r>
            <a:br>
              <a:rPr lang="tr-TR" dirty="0" smtClean="0"/>
            </a:br>
            <a:endParaRPr lang="tr-TR" dirty="0" smtClean="0"/>
          </a:p>
          <a:p>
            <a:pPr>
              <a:buFont typeface="Wingdings" pitchFamily="2" charset="2"/>
              <a:buChar char="Ø"/>
            </a:pPr>
            <a:r>
              <a:rPr lang="tr-TR" dirty="0" smtClean="0"/>
              <a:t> Sınıf kuralları ister tek başına öğretmen tarafından oluşturulsun, ister öğrencilerin katılımıyla oluşturulsun, mutlaka basit, açık ve anlaşılır olmalıdır.Davranışların kavramsal tanımlar yerine işlevsel tanımlarla açıklanması gerekir.</a:t>
            </a:r>
            <a:br>
              <a:rPr lang="tr-TR" dirty="0" smtClean="0"/>
            </a:br>
            <a:endParaRPr lang="tr-TR" dirty="0" smtClean="0"/>
          </a:p>
          <a:p>
            <a:pPr>
              <a:buFont typeface="Wingdings" pitchFamily="2" charset="2"/>
              <a:buChar char="Ø"/>
            </a:pPr>
            <a:r>
              <a:rPr lang="tr-TR" dirty="0" smtClean="0"/>
              <a:t> Kuralların sayısı mümkün olduğunca az olmalıdır. Önerilen maksimum kural sayısı 7’dir. Ancak kural sayısı öğrencilerin yaş ve sınıf düzeyine göre arttırılıp azaltılabilir.</a:t>
            </a:r>
            <a:endParaRPr lang="tr-TR" dirty="0"/>
          </a:p>
        </p:txBody>
      </p:sp>
      <p:pic>
        <p:nvPicPr>
          <p:cNvPr id="5" name="Picture 2" descr="C:\Users\dell\Desktop\depositphotos_88738476-stock-illustration-school-lesson-little-students-and.jpg"/>
          <p:cNvPicPr>
            <a:picLocks noChangeAspect="1" noChangeArrowheads="1"/>
          </p:cNvPicPr>
          <p:nvPr/>
        </p:nvPicPr>
        <p:blipFill>
          <a:blip r:embed="rId2"/>
          <a:srcRect/>
          <a:stretch>
            <a:fillRect/>
          </a:stretch>
        </p:blipFill>
        <p:spPr bwMode="auto">
          <a:xfrm>
            <a:off x="3143248" y="6357950"/>
            <a:ext cx="2500316" cy="25003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5078313"/>
          </a:xfrm>
          <a:prstGeom prst="rect">
            <a:avLst/>
          </a:prstGeom>
        </p:spPr>
        <p:txBody>
          <a:bodyPr wrap="square">
            <a:spAutoFit/>
          </a:bodyPr>
          <a:lstStyle/>
          <a:p>
            <a:r>
              <a:rPr lang="tr-TR" dirty="0" smtClean="0"/>
              <a:t> </a:t>
            </a:r>
            <a:r>
              <a:rPr lang="tr-TR" b="1" dirty="0" smtClean="0"/>
              <a:t>Sınıf Kurallarının Oluşturulması ve Öğrenci Katılımını Sağlama</a:t>
            </a:r>
          </a:p>
          <a:p>
            <a:endParaRPr lang="tr-TR" dirty="0" smtClean="0"/>
          </a:p>
          <a:p>
            <a:pPr>
              <a:buFont typeface="Wingdings" pitchFamily="2" charset="2"/>
              <a:buChar char="Ø"/>
            </a:pPr>
            <a:r>
              <a:rPr lang="tr-TR" dirty="0" smtClean="0"/>
              <a:t> Okul öncesi ve ilköğretim birinci kademe sınıflarında kuralların resim yada şekillerle birlikte sunulmasında yarar vardır. Resim ve şekillerle desteklenen, yada sadece yazılı olarak ifade edilen kurallar listesi sınıfta herkesin görebileceği uygun bir yere asılmalıdır.</a:t>
            </a:r>
          </a:p>
          <a:p>
            <a:pPr>
              <a:buFont typeface="Wingdings" pitchFamily="2" charset="2"/>
              <a:buChar char="Ø"/>
            </a:pPr>
            <a:endParaRPr lang="tr-TR" dirty="0" smtClean="0"/>
          </a:p>
          <a:p>
            <a:pPr>
              <a:buFont typeface="Wingdings" pitchFamily="2" charset="2"/>
              <a:buChar char="Ø"/>
            </a:pPr>
            <a:r>
              <a:rPr lang="tr-TR" dirty="0" smtClean="0"/>
              <a:t> Geliştirilen sınıf kurallarının etkili olabilmesi, öğrencilerin bu kuralları doğru bir biçimde anlamalarına ve bu kurallara uymalarına bağlıdır. Bu nedenle kuralların her şeyden önce, okulun açıldığı ilk günlerde oluşturulması ve diğer konu alanlarının öğretildiği gibi öğretilmesi gerekir.</a:t>
            </a:r>
          </a:p>
          <a:p>
            <a:pPr>
              <a:buFont typeface="Wingdings" pitchFamily="2" charset="2"/>
              <a:buChar char="Ø"/>
            </a:pPr>
            <a:endParaRPr lang="tr-TR" dirty="0" smtClean="0"/>
          </a:p>
          <a:p>
            <a:endParaRPr lang="tr-TR" dirty="0"/>
          </a:p>
        </p:txBody>
      </p:sp>
      <p:pic>
        <p:nvPicPr>
          <p:cNvPr id="6" name="Picture 2" descr="C:\Users\dell\Desktop\11-0.png"/>
          <p:cNvPicPr>
            <a:picLocks noChangeAspect="1" noChangeArrowheads="1"/>
          </p:cNvPicPr>
          <p:nvPr/>
        </p:nvPicPr>
        <p:blipFill>
          <a:blip r:embed="rId2"/>
          <a:srcRect/>
          <a:stretch>
            <a:fillRect/>
          </a:stretch>
        </p:blipFill>
        <p:spPr bwMode="auto">
          <a:xfrm>
            <a:off x="2156002" y="5715008"/>
            <a:ext cx="3287505" cy="235745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7294305"/>
          </a:xfrm>
          <a:prstGeom prst="rect">
            <a:avLst/>
          </a:prstGeom>
        </p:spPr>
        <p:txBody>
          <a:bodyPr wrap="square">
            <a:spAutoFit/>
          </a:bodyPr>
          <a:lstStyle/>
          <a:p>
            <a:r>
              <a:rPr lang="tr-TR" b="1" dirty="0" smtClean="0"/>
              <a:t>Okul Yönetimi ve Aile Desteğini Almak</a:t>
            </a:r>
          </a:p>
          <a:p>
            <a:r>
              <a:rPr lang="tr-TR" dirty="0" smtClean="0"/>
              <a:t/>
            </a:r>
            <a:br>
              <a:rPr lang="tr-TR" dirty="0" smtClean="0"/>
            </a:br>
            <a:r>
              <a:rPr lang="tr-TR" dirty="0" smtClean="0"/>
              <a:t>Okul yönetimi ile işbirliği sürecinde öğretmenin aşağıdaki kurallara dikkat etmesi gerekir:</a:t>
            </a:r>
          </a:p>
          <a:p>
            <a:endParaRPr lang="tr-TR" dirty="0" smtClean="0"/>
          </a:p>
          <a:p>
            <a:pPr>
              <a:buFont typeface="Wingdings" pitchFamily="2" charset="2"/>
              <a:buChar char="Ø"/>
            </a:pPr>
            <a:r>
              <a:rPr lang="tr-TR" dirty="0" smtClean="0"/>
              <a:t> Eğer tüm okulda geçerli olan bir disiplin planı ve politikası yoksa kendi planınızı okul yönetimine gösterin.</a:t>
            </a:r>
          </a:p>
          <a:p>
            <a:pPr>
              <a:buFont typeface="Wingdings" pitchFamily="2" charset="2"/>
              <a:buChar char="Ø"/>
            </a:pPr>
            <a:endParaRPr lang="tr-TR" dirty="0" smtClean="0"/>
          </a:p>
          <a:p>
            <a:pPr>
              <a:buFont typeface="Wingdings" pitchFamily="2" charset="2"/>
              <a:buChar char="Ø"/>
            </a:pPr>
            <a:r>
              <a:rPr lang="tr-TR" dirty="0" smtClean="0"/>
              <a:t> Sınıf için oluşturmuş olduğunuz kuralların listesine, kuralların ihlali durumunda uygulanacak yaptırımları, verilecek ödülleri gösteren ayrıntılı planınızı okul yöneticileriyle tartışın.</a:t>
            </a:r>
          </a:p>
          <a:p>
            <a:pPr>
              <a:buFont typeface="Wingdings" pitchFamily="2" charset="2"/>
              <a:buChar char="Ø"/>
            </a:pPr>
            <a:endParaRPr lang="tr-TR" dirty="0" smtClean="0"/>
          </a:p>
          <a:p>
            <a:pPr>
              <a:buFont typeface="Wingdings" pitchFamily="2" charset="2"/>
              <a:buChar char="Ø"/>
            </a:pPr>
            <a:r>
              <a:rPr lang="tr-TR" dirty="0" smtClean="0"/>
              <a:t> Planınızda yer alan kuralların merkezi ya da okul kurallarının dışına çıkıp çıkmadığını yöneticilerle birlikte kontrol edin.</a:t>
            </a:r>
          </a:p>
          <a:p>
            <a:pPr>
              <a:buFont typeface="Wingdings" pitchFamily="2" charset="2"/>
              <a:buChar char="Ø"/>
            </a:pPr>
            <a:endParaRPr lang="tr-TR" dirty="0" smtClean="0"/>
          </a:p>
          <a:p>
            <a:pPr>
              <a:buFont typeface="Wingdings" pitchFamily="2" charset="2"/>
              <a:buChar char="Ø"/>
            </a:pPr>
            <a:r>
              <a:rPr lang="tr-TR" dirty="0" smtClean="0"/>
              <a:t> Kuralları ihlal eden öğrenciye ne tür yaptırımlar uygulayacağınızı yöneticiye gösterin.</a:t>
            </a:r>
          </a:p>
          <a:p>
            <a:pPr>
              <a:buFont typeface="Wingdings" pitchFamily="2" charset="2"/>
              <a:buChar char="Ø"/>
            </a:pPr>
            <a:endParaRPr lang="tr-TR" dirty="0" smtClean="0"/>
          </a:p>
          <a:p>
            <a:pPr>
              <a:buFont typeface="Wingdings" pitchFamily="2" charset="2"/>
              <a:buChar char="Ø"/>
            </a:pPr>
            <a:r>
              <a:rPr lang="tr-TR" dirty="0" smtClean="0"/>
              <a:t> Belli bir kuralın sıkça ihlali durumunda öğrencinin okul idaresine gönderilebileceğine ilişkin bir yaptırımınız olduğunu da mutlaka açıklayın.</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4524315"/>
          </a:xfrm>
          <a:prstGeom prst="rect">
            <a:avLst/>
          </a:prstGeom>
        </p:spPr>
        <p:txBody>
          <a:bodyPr wrap="square">
            <a:spAutoFit/>
          </a:bodyPr>
          <a:lstStyle/>
          <a:p>
            <a:r>
              <a:rPr lang="tr-TR" b="1" dirty="0" smtClean="0"/>
              <a:t>Okul Yönetimi ve Aile Desteğini Almak</a:t>
            </a:r>
            <a:r>
              <a:rPr lang="tr-TR" dirty="0" smtClean="0"/>
              <a:t/>
            </a:r>
            <a:br>
              <a:rPr lang="tr-TR" dirty="0" smtClean="0"/>
            </a:br>
            <a:endParaRPr lang="tr-TR" dirty="0" smtClean="0"/>
          </a:p>
          <a:p>
            <a:pPr>
              <a:buFont typeface="Wingdings" pitchFamily="2" charset="2"/>
              <a:buChar char="Ø"/>
            </a:pPr>
            <a:r>
              <a:rPr lang="tr-TR" dirty="0" smtClean="0"/>
              <a:t> Öğrencilerin idareye gönderilmesi durumunda idarenin ne yapacağını sorun. Çünkü öğrenci açısından ancak bu şekilde tutarlı ve adil sonuçlara ulaşılabilir.</a:t>
            </a:r>
            <a:endParaRPr lang="tr-TR" b="1" dirty="0" smtClean="0"/>
          </a:p>
          <a:p>
            <a:pPr>
              <a:buFont typeface="Wingdings" pitchFamily="2" charset="2"/>
              <a:buChar char="Ø"/>
            </a:pPr>
            <a:endParaRPr lang="tr-TR" dirty="0" smtClean="0"/>
          </a:p>
          <a:p>
            <a:pPr>
              <a:buFont typeface="Wingdings" pitchFamily="2" charset="2"/>
              <a:buChar char="Ø"/>
            </a:pPr>
            <a:r>
              <a:rPr lang="tr-TR" dirty="0" smtClean="0"/>
              <a:t> Kuralların etkililiğini arttırmak için öğrenci velilerinin de mutlaka kurallardan haberdar edilmesi gerekir.</a:t>
            </a:r>
          </a:p>
          <a:p>
            <a:pPr>
              <a:buFont typeface="Wingdings" pitchFamily="2" charset="2"/>
              <a:buChar char="Ø"/>
            </a:pPr>
            <a:endParaRPr lang="tr-TR" dirty="0" smtClean="0"/>
          </a:p>
          <a:p>
            <a:pPr>
              <a:buFont typeface="Wingdings" pitchFamily="2" charset="2"/>
              <a:buChar char="Ø"/>
            </a:pPr>
            <a:r>
              <a:rPr lang="tr-TR" dirty="0" smtClean="0"/>
              <a:t> Aileyi sınıfta oluşturulan kurallardan haberdar etmek için çeşitli yolları kullanmak mümkündür. Bu yollardan en sağlıklı olanı oluşturulan kurallar ve yaptırım listesinin bir örneğini aileye sunarak onayını almaktır.</a:t>
            </a:r>
            <a:endParaRPr lang="tr-TR" dirty="0"/>
          </a:p>
        </p:txBody>
      </p:sp>
      <p:pic>
        <p:nvPicPr>
          <p:cNvPr id="5" name="Picture 2" descr="C:\Users\dell\Desktop\241-2412740_location-clipart-school-room-okul-ncesi-snf-ynetimi.png"/>
          <p:cNvPicPr>
            <a:picLocks noChangeAspect="1" noChangeArrowheads="1"/>
          </p:cNvPicPr>
          <p:nvPr/>
        </p:nvPicPr>
        <p:blipFill>
          <a:blip r:embed="rId2" cstate="print"/>
          <a:srcRect/>
          <a:stretch>
            <a:fillRect/>
          </a:stretch>
        </p:blipFill>
        <p:spPr bwMode="auto">
          <a:xfrm>
            <a:off x="2285992" y="5429255"/>
            <a:ext cx="3375892" cy="280574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YÖNETİMİ-DAVRANIŞ DEĞİŞTİRME TEKNİKLERİ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11 Dikdörtgen"/>
          <p:cNvSpPr/>
          <p:nvPr/>
        </p:nvSpPr>
        <p:spPr>
          <a:xfrm>
            <a:off x="285728" y="1000100"/>
            <a:ext cx="6143668" cy="7571303"/>
          </a:xfrm>
          <a:prstGeom prst="rect">
            <a:avLst/>
          </a:prstGeom>
        </p:spPr>
        <p:txBody>
          <a:bodyPr wrap="square">
            <a:spAutoFit/>
          </a:bodyPr>
          <a:lstStyle/>
          <a:p>
            <a:r>
              <a:rPr lang="tr-TR" b="1" i="1" dirty="0" smtClean="0">
                <a:solidFill>
                  <a:srgbClr val="FF0000"/>
                </a:solidFill>
              </a:rPr>
              <a:t>Davranış Yönetimi; </a:t>
            </a:r>
            <a:r>
              <a:rPr lang="tr-TR" dirty="0" smtClean="0"/>
              <a:t>Sınıf normları ve kuralları doğrultusunda öğrencilerin davranışlarını düzenlemek için yapılan eylemlerdir.</a:t>
            </a:r>
          </a:p>
          <a:p>
            <a:pPr>
              <a:buFont typeface="Wingdings" pitchFamily="2" charset="2"/>
              <a:buChar char="Ø"/>
            </a:pPr>
            <a:endParaRPr lang="tr-TR" dirty="0" smtClean="0"/>
          </a:p>
          <a:p>
            <a:pPr>
              <a:buFont typeface="Wingdings" pitchFamily="2" charset="2"/>
              <a:buChar char="Ø"/>
            </a:pPr>
            <a:r>
              <a:rPr lang="tr-TR" dirty="0" smtClean="0"/>
              <a:t> Davranış yönetiminin iki temel amacı vardır:</a:t>
            </a:r>
          </a:p>
          <a:p>
            <a:pPr>
              <a:buFont typeface="Wingdings" pitchFamily="2" charset="2"/>
              <a:buChar char="Ø"/>
            </a:pPr>
            <a:endParaRPr lang="tr-TR" dirty="0" smtClean="0"/>
          </a:p>
          <a:p>
            <a:r>
              <a:rPr lang="tr-TR" dirty="0" smtClean="0"/>
              <a:t>-Öğrencilerin, sınıfın ve dersin amaçları doğrultusunda sınıf içinde uygun davranış göstermeleri ve bu davranışları sürdürmelerini için gerekli önlemlerin alınması.</a:t>
            </a:r>
          </a:p>
          <a:p>
            <a:endParaRPr lang="tr-TR" dirty="0" smtClean="0"/>
          </a:p>
          <a:p>
            <a:r>
              <a:rPr lang="tr-TR" dirty="0" smtClean="0"/>
              <a:t>-Sınıfın ve dersin amaçlarına uygun olmayan öğrenci davranışlarını amaçlar doğrultusunda olumlu yönde değiştirmek için gerekli düzenlemelerin yapılması ve denetlenmesi.</a:t>
            </a:r>
          </a:p>
          <a:p>
            <a:endParaRPr lang="tr-TR" dirty="0" smtClean="0"/>
          </a:p>
          <a:p>
            <a:pPr>
              <a:buFont typeface="Wingdings" pitchFamily="2" charset="2"/>
              <a:buChar char="Ø"/>
            </a:pPr>
            <a:r>
              <a:rPr lang="tr-TR" dirty="0" smtClean="0"/>
              <a:t> Sınıf ortamında davranış yönetiminden öğretmen sorumludur. Öğretmenin davranışlarındaki tutarlılık ve kararlılık öğrenciyi olumlu yönde etkileyecektir. Öğretmenin davranışları anlaşılır, anlamlı ve öğretici olmalıdır.</a:t>
            </a:r>
          </a:p>
          <a:p>
            <a:pPr>
              <a:buFont typeface="Wingdings" pitchFamily="2" charset="2"/>
              <a:buChar char="Ø"/>
            </a:pPr>
            <a:endParaRPr lang="tr-TR" dirty="0" smtClean="0"/>
          </a:p>
          <a:p>
            <a:pPr>
              <a:buFont typeface="Wingdings" pitchFamily="2" charset="2"/>
              <a:buChar char="Ø"/>
            </a:pPr>
            <a:r>
              <a:rPr lang="tr-TR" dirty="0" smtClean="0"/>
              <a:t> Demokratik sınıf ortamı davranış yönetiminin etkiliği açısından önemlidir. Katılımcı karar süreci, eşit oy hakkı ve seçim demokratik yönetimin temel ilkeleridir.</a:t>
            </a:r>
          </a:p>
          <a:p>
            <a:pPr>
              <a:buFont typeface="Wingdings" pitchFamily="2" charset="2"/>
              <a:buChar char="Ø"/>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253</TotalTime>
  <Words>1896</Words>
  <Application>Microsoft Office PowerPoint</Application>
  <PresentationFormat>Ekran Gösterisi (4:3)</PresentationFormat>
  <Paragraphs>312</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Kalabalık</vt:lpstr>
      <vt:lpstr>  ‘’SINIF YÖNETİMİ-DAVRANIŞ DEĞİŞTİRME TEKNİKLERİ’’  ÖĞRETMEN BİLGİLENDİRME KİTAPÇIĞI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40</cp:revision>
  <dcterms:created xsi:type="dcterms:W3CDTF">2021-10-06T09:42:30Z</dcterms:created>
  <dcterms:modified xsi:type="dcterms:W3CDTF">2023-08-23T10:03:12Z</dcterms:modified>
</cp:coreProperties>
</file>