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3" r:id="rId2"/>
    <p:sldId id="257" r:id="rId3"/>
    <p:sldId id="272" r:id="rId4"/>
    <p:sldId id="273" r:id="rId5"/>
    <p:sldId id="274" r:id="rId6"/>
    <p:sldId id="277" r:id="rId7"/>
    <p:sldId id="278" r:id="rId8"/>
    <p:sldId id="279" r:id="rId9"/>
    <p:sldId id="280" r:id="rId10"/>
    <p:sldId id="281" r:id="rId11"/>
  </p:sldIdLst>
  <p:sldSz cx="6858000" cy="9144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2292" y="-10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1" y="6218863"/>
            <a:ext cx="6863317"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Başlık"/>
          <p:cNvSpPr>
            <a:spLocks noGrp="1"/>
          </p:cNvSpPr>
          <p:nvPr>
            <p:ph type="ctrTitle"/>
          </p:nvPr>
        </p:nvSpPr>
        <p:spPr>
          <a:xfrm>
            <a:off x="514350" y="2336802"/>
            <a:ext cx="5829300" cy="243968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14350" y="4815476"/>
            <a:ext cx="5829300" cy="1599605"/>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2824" y="6604000"/>
            <a:ext cx="6860824" cy="2549451"/>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D9F75050-0E15-4C5B-92B0-66D068882F1F}" type="datetimeFigureOut">
              <a:rPr lang="tr-TR" smtClean="0"/>
              <a:pPr/>
              <a:t>28.08.2023</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342900" y="1975106"/>
            <a:ext cx="6172200" cy="584809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28.08.2023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5133010" y="366187"/>
            <a:ext cx="1333103" cy="745701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342900" y="366188"/>
            <a:ext cx="4743450" cy="745701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28.08.2023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28.08.2023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Başlık"/>
          <p:cNvSpPr>
            <a:spLocks noGrp="1"/>
          </p:cNvSpPr>
          <p:nvPr>
            <p:ph type="title"/>
          </p:nvPr>
        </p:nvSpPr>
        <p:spPr/>
        <p:txBody>
          <a:bodyPr rtlCol="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41782" y="1412949"/>
            <a:ext cx="5829300" cy="24384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942035" y="3908949"/>
            <a:ext cx="3429000" cy="1939851"/>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28.08.2023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Köşeli Çift Ayraç"/>
          <p:cNvSpPr/>
          <p:nvPr/>
        </p:nvSpPr>
        <p:spPr>
          <a:xfrm>
            <a:off x="2727510" y="4007296"/>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Köşeli Çift Ayraç"/>
          <p:cNvSpPr/>
          <p:nvPr/>
        </p:nvSpPr>
        <p:spPr>
          <a:xfrm>
            <a:off x="2587698" y="4007296"/>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342900" y="1975105"/>
            <a:ext cx="3028950" cy="6034617"/>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3486150" y="1975105"/>
            <a:ext cx="3028950" cy="6034617"/>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28.08.2023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4067"/>
            <a:ext cx="6172200" cy="1524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42900" y="7213600"/>
            <a:ext cx="3030141" cy="1016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3483770" y="7213600"/>
            <a:ext cx="3031331" cy="1016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342900" y="1925726"/>
            <a:ext cx="3030141" cy="5255684"/>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3483769" y="1925726"/>
            <a:ext cx="3031331" cy="5255684"/>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28.08.2023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28.08.2023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Başlık"/>
          <p:cNvSpPr>
            <a:spLocks noGrp="1"/>
          </p:cNvSpPr>
          <p:nvPr>
            <p:ph type="title"/>
          </p:nvPr>
        </p:nvSpPr>
        <p:spPr/>
        <p:txBody>
          <a:bodyPr rtlCol="0"/>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28.08.2023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685800" y="6502400"/>
            <a:ext cx="5611332" cy="6096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3314700" y="7140136"/>
            <a:ext cx="2980944" cy="12192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685800" y="365760"/>
            <a:ext cx="5609844" cy="6096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5045274" y="8543925"/>
            <a:ext cx="1440180" cy="487680"/>
          </a:xfrm>
        </p:spPr>
        <p:txBody>
          <a:bodyPr/>
          <a:lstStyle/>
          <a:p>
            <a:fld id="{D9F75050-0E15-4C5B-92B0-66D068882F1F}" type="datetimeFigureOut">
              <a:rPr lang="tr-TR" smtClean="0"/>
              <a:pPr/>
              <a:t>28.08.2023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855924" y="7257870"/>
            <a:ext cx="5372100" cy="864309"/>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171450" y="253291"/>
            <a:ext cx="6515100" cy="585216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D9F75050-0E15-4C5B-92B0-66D068882F1F}" type="datetimeFigureOut">
              <a:rPr lang="tr-TR" smtClean="0"/>
              <a:pPr/>
              <a:t>28.08.2023</a:t>
            </a:fld>
            <a:endParaRPr lang="tr-TR"/>
          </a:p>
        </p:txBody>
      </p:sp>
      <p:sp>
        <p:nvSpPr>
          <p:cNvPr id="6" name="5 Altbilgi Yer Tutucusu"/>
          <p:cNvSpPr>
            <a:spLocks noGrp="1"/>
          </p:cNvSpPr>
          <p:nvPr>
            <p:ph type="ftr" sz="quarter" idx="11"/>
          </p:nvPr>
        </p:nvSpPr>
        <p:spPr>
          <a:xfrm>
            <a:off x="3285054" y="8543926"/>
            <a:ext cx="1763011" cy="486833"/>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B1DEFA8C-F947-479F-BE07-76B6B3F80BF1}" type="slidenum">
              <a:rPr lang="tr-TR" smtClean="0"/>
              <a:pPr/>
              <a:t>‹#›</a:t>
            </a:fld>
            <a:endParaRPr lang="tr-TR"/>
          </a:p>
        </p:txBody>
      </p:sp>
      <p:sp>
        <p:nvSpPr>
          <p:cNvPr id="2" name="1 Başlık"/>
          <p:cNvSpPr>
            <a:spLocks noGrp="1"/>
          </p:cNvSpPr>
          <p:nvPr>
            <p:ph type="title"/>
          </p:nvPr>
        </p:nvSpPr>
        <p:spPr>
          <a:xfrm>
            <a:off x="171450" y="6486830"/>
            <a:ext cx="6056574" cy="750229"/>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537328" y="6669325"/>
            <a:ext cx="2851502" cy="192414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40170" y="7713364"/>
            <a:ext cx="2851502" cy="11176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 Üçgen"/>
          <p:cNvSpPr>
            <a:spLocks/>
          </p:cNvSpPr>
          <p:nvPr/>
        </p:nvSpPr>
        <p:spPr bwMode="auto">
          <a:xfrm>
            <a:off x="-4532" y="7721671"/>
            <a:ext cx="2551736" cy="1441157"/>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Düz Bağlayıcı"/>
          <p:cNvCxnSpPr/>
          <p:nvPr/>
        </p:nvCxnSpPr>
        <p:spPr>
          <a:xfrm>
            <a:off x="-6928" y="7716985"/>
            <a:ext cx="2554132" cy="1445844"/>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6498084" y="6651253"/>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Köşeli Çift Ayraç"/>
          <p:cNvSpPr/>
          <p:nvPr/>
        </p:nvSpPr>
        <p:spPr>
          <a:xfrm>
            <a:off x="6358272" y="6651253"/>
            <a:ext cx="137160" cy="3048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537328" y="6669325"/>
            <a:ext cx="2851502" cy="192414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Serbest Form"/>
          <p:cNvSpPr>
            <a:spLocks/>
          </p:cNvSpPr>
          <p:nvPr/>
        </p:nvSpPr>
        <p:spPr bwMode="auto">
          <a:xfrm>
            <a:off x="-40170" y="7713364"/>
            <a:ext cx="2851502" cy="11176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ik Üçgen"/>
          <p:cNvSpPr>
            <a:spLocks/>
          </p:cNvSpPr>
          <p:nvPr/>
        </p:nvSpPr>
        <p:spPr bwMode="auto">
          <a:xfrm>
            <a:off x="-4532" y="7721671"/>
            <a:ext cx="2551736" cy="1441157"/>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Düz Bağlayıcı"/>
          <p:cNvCxnSpPr/>
          <p:nvPr/>
        </p:nvCxnSpPr>
        <p:spPr>
          <a:xfrm>
            <a:off x="-6928" y="7716985"/>
            <a:ext cx="2554132" cy="1445844"/>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342900" y="366184"/>
            <a:ext cx="6172200" cy="1524000"/>
          </a:xfrm>
          <a:prstGeom prst="rect">
            <a:avLst/>
          </a:prstGeom>
        </p:spPr>
        <p:txBody>
          <a:bodyPr vert="horz" anchor="ctr">
            <a:normAutofit/>
            <a:scene3d>
              <a:camera prst="orthographicFront"/>
              <a:lightRig rig="soft" dir="t"/>
            </a:scene3d>
            <a:sp3d prstMaterial="softEdge">
              <a:bevelT w="25400" h="25400"/>
            </a:sp3d>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342900" y="1975105"/>
            <a:ext cx="6172200" cy="6034617"/>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5045274" y="8543925"/>
            <a:ext cx="1440180" cy="487680"/>
          </a:xfrm>
          <a:prstGeom prst="rect">
            <a:avLst/>
          </a:prstGeom>
        </p:spPr>
        <p:txBody>
          <a:bodyPr vert="horz" anchor="b"/>
          <a:lstStyle>
            <a:lvl1pPr algn="l" eaLnBrk="1" latinLnBrk="0" hangingPunct="1">
              <a:defRPr kumimoji="0" sz="1000">
                <a:solidFill>
                  <a:schemeClr val="tx1"/>
                </a:solidFill>
              </a:defRPr>
            </a:lvl1pPr>
            <a:extLst/>
          </a:lstStyle>
          <a:p>
            <a:fld id="{D9F75050-0E15-4C5B-92B0-66D068882F1F}" type="datetimeFigureOut">
              <a:rPr lang="tr-TR" smtClean="0"/>
              <a:pPr/>
              <a:t>28.08.2023</a:t>
            </a:fld>
            <a:endParaRPr lang="tr-TR"/>
          </a:p>
        </p:txBody>
      </p:sp>
      <p:sp>
        <p:nvSpPr>
          <p:cNvPr id="22" name="21 Altbilgi Yer Tutucusu"/>
          <p:cNvSpPr>
            <a:spLocks noGrp="1"/>
          </p:cNvSpPr>
          <p:nvPr>
            <p:ph type="ftr" sz="quarter" idx="3"/>
          </p:nvPr>
        </p:nvSpPr>
        <p:spPr>
          <a:xfrm>
            <a:off x="3285054" y="8543926"/>
            <a:ext cx="1763011" cy="486833"/>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6485454" y="8543926"/>
            <a:ext cx="274320" cy="486833"/>
          </a:xfrm>
          <a:prstGeom prst="rect">
            <a:avLst/>
          </a:prstGeom>
        </p:spPr>
        <p:txBody>
          <a:bodyPr vert="horz" anchor="b"/>
          <a:lstStyle>
            <a:lvl1pPr algn="r" eaLnBrk="1" latinLnBrk="0" hangingPunct="1">
              <a:defRPr kumimoji="0" sz="1000" b="0">
                <a:solidFill>
                  <a:schemeClr val="tx1"/>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26066" y="4336217"/>
            <a:ext cx="5829300" cy="2517250"/>
          </a:xfrm>
        </p:spPr>
        <p:txBody>
          <a:bodyPr>
            <a:normAutofit fontScale="90000"/>
          </a:bodyPr>
          <a:lstStyle/>
          <a:p>
            <a:pPr algn="ctr"/>
            <a:r>
              <a:rPr lang="tr-TR" sz="2400" dirty="0" smtClean="0">
                <a:solidFill>
                  <a:srgbClr val="002060"/>
                </a:solidFill>
              </a:rPr>
              <a:t/>
            </a:r>
            <a:br>
              <a:rPr lang="tr-TR" sz="2400" dirty="0" smtClean="0">
                <a:solidFill>
                  <a:srgbClr val="002060"/>
                </a:solidFill>
              </a:rPr>
            </a:br>
            <a:r>
              <a:rPr lang="tr-TR" sz="2400" dirty="0">
                <a:solidFill>
                  <a:srgbClr val="002060"/>
                </a:solidFill>
              </a:rPr>
              <a:t/>
            </a:r>
            <a:br>
              <a:rPr lang="tr-TR" sz="2400" dirty="0">
                <a:solidFill>
                  <a:srgbClr val="002060"/>
                </a:solidFill>
              </a:rPr>
            </a:br>
            <a:r>
              <a:rPr lang="tr-TR" sz="2400" dirty="0" smtClean="0">
                <a:solidFill>
                  <a:srgbClr val="FF0000"/>
                </a:solidFill>
              </a:rPr>
              <a:t>‘’ÇOCUKLARDA ÖZ DİSİPLİN GELİŞTİRME’’</a:t>
            </a:r>
            <a:r>
              <a:rPr lang="tr-TR" sz="2400" dirty="0">
                <a:solidFill>
                  <a:srgbClr val="FF0000"/>
                </a:solidFill>
              </a:rPr>
              <a:t/>
            </a:r>
            <a:br>
              <a:rPr lang="tr-TR" sz="2400" dirty="0">
                <a:solidFill>
                  <a:srgbClr val="FF0000"/>
                </a:solidFill>
              </a:rPr>
            </a:br>
            <a:r>
              <a:rPr lang="tr-TR" sz="2400" dirty="0">
                <a:solidFill>
                  <a:srgbClr val="FF0000"/>
                </a:solidFill>
              </a:rPr>
              <a:t/>
            </a:r>
            <a:br>
              <a:rPr lang="tr-TR" sz="2400" dirty="0">
                <a:solidFill>
                  <a:srgbClr val="FF0000"/>
                </a:solidFill>
              </a:rPr>
            </a:br>
            <a:r>
              <a:rPr lang="tr-TR" sz="2400" dirty="0" smtClean="0">
                <a:solidFill>
                  <a:schemeClr val="tx1"/>
                </a:solidFill>
              </a:rPr>
              <a:t>VELİ </a:t>
            </a:r>
            <a:r>
              <a:rPr lang="tr-TR" sz="2400" dirty="0">
                <a:solidFill>
                  <a:schemeClr val="tx1"/>
                </a:solidFill>
              </a:rPr>
              <a:t>BİLGİLENDİRME KİTAPÇIĞI</a:t>
            </a:r>
            <a:br>
              <a:rPr lang="tr-TR" sz="2400" dirty="0">
                <a:solidFill>
                  <a:schemeClr val="tx1"/>
                </a:solidFill>
              </a:rPr>
            </a:br>
            <a:endParaRPr lang="tr-TR" sz="2400" b="1" dirty="0">
              <a:solidFill>
                <a:schemeClr val="tx1"/>
              </a:solidFill>
            </a:endParaRPr>
          </a:p>
        </p:txBody>
      </p:sp>
      <p:pic>
        <p:nvPicPr>
          <p:cNvPr id="6" name="Picture 2" descr="C:\Users\bil-12\Desktop\okul log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8934" y="3131840"/>
            <a:ext cx="1928535" cy="1907681"/>
          </a:xfrm>
          <a:prstGeom prst="rect">
            <a:avLst/>
          </a:prstGeom>
          <a:noFill/>
          <a:extLst>
            <a:ext uri="{909E8E84-426E-40DD-AFC4-6F175D3DCCD1}">
              <a14:hiddenFill xmlns:a14="http://schemas.microsoft.com/office/drawing/2010/main">
                <a:solidFill>
                  <a:srgbClr val="FFFFFF"/>
                </a:solidFill>
              </a14:hiddenFill>
            </a:ext>
          </a:extLst>
        </p:spPr>
      </p:pic>
      <p:pic>
        <p:nvPicPr>
          <p:cNvPr id="7" name="Resim 6"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1387" y="225911"/>
            <a:ext cx="972757" cy="632098"/>
          </a:xfrm>
          <a:prstGeom prst="rect">
            <a:avLst/>
          </a:prstGeom>
          <a:noFill/>
          <a:ln>
            <a:noFill/>
          </a:ln>
        </p:spPr>
      </p:pic>
      <p:sp>
        <p:nvSpPr>
          <p:cNvPr id="3" name="Dikdörtgen 2"/>
          <p:cNvSpPr/>
          <p:nvPr/>
        </p:nvSpPr>
        <p:spPr>
          <a:xfrm>
            <a:off x="1294144" y="268099"/>
            <a:ext cx="4511120" cy="646331"/>
          </a:xfrm>
          <a:prstGeom prst="rect">
            <a:avLst/>
          </a:prstGeom>
        </p:spPr>
        <p:txBody>
          <a:bodyPr wrap="square">
            <a:spAutoFit/>
          </a:bodyPr>
          <a:lstStyle/>
          <a:p>
            <a:r>
              <a:rPr lang="tr-TR" dirty="0"/>
              <a:t>Pirömer Mahallesi </a:t>
            </a:r>
            <a:r>
              <a:rPr lang="tr-TR" dirty="0" smtClean="0"/>
              <a:t>90561 </a:t>
            </a:r>
            <a:r>
              <a:rPr lang="tr-TR" dirty="0"/>
              <a:t>Sokak No1/A </a:t>
            </a:r>
          </a:p>
          <a:p>
            <a:r>
              <a:rPr lang="tr-TR" dirty="0"/>
              <a:t>Ereğli/Konya</a:t>
            </a:r>
          </a:p>
        </p:txBody>
      </p:sp>
      <p:pic>
        <p:nvPicPr>
          <p:cNvPr id="8" name="Resim 7" descr="D:\Users\Hp\Desktop\pics-photos-instagram-logo-png-4.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2311" y="1150121"/>
            <a:ext cx="450907" cy="432048"/>
          </a:xfrm>
          <a:prstGeom prst="rect">
            <a:avLst/>
          </a:prstGeom>
          <a:noFill/>
          <a:ln>
            <a:noFill/>
          </a:ln>
        </p:spPr>
      </p:pic>
      <p:sp>
        <p:nvSpPr>
          <p:cNvPr id="9" name="Dikdörtgen 8"/>
          <p:cNvSpPr/>
          <p:nvPr/>
        </p:nvSpPr>
        <p:spPr>
          <a:xfrm>
            <a:off x="1294144" y="1208051"/>
            <a:ext cx="2698175" cy="369332"/>
          </a:xfrm>
          <a:prstGeom prst="rect">
            <a:avLst/>
          </a:prstGeom>
        </p:spPr>
        <p:txBody>
          <a:bodyPr wrap="none">
            <a:spAutoFit/>
          </a:bodyPr>
          <a:lstStyle/>
          <a:p>
            <a:r>
              <a:rPr lang="tr-TR" dirty="0"/>
              <a:t>dumlupinarortaokuluu</a:t>
            </a:r>
          </a:p>
        </p:txBody>
      </p:sp>
      <p:pic>
        <p:nvPicPr>
          <p:cNvPr id="10" name="Picture 8" descr="D:\Users\Hp\Desktop\unnamed.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2514" y="1871177"/>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1" name="Dikdörtgen 10"/>
          <p:cNvSpPr/>
          <p:nvPr/>
        </p:nvSpPr>
        <p:spPr>
          <a:xfrm>
            <a:off x="1330229" y="1873123"/>
            <a:ext cx="2010487" cy="369332"/>
          </a:xfrm>
          <a:prstGeom prst="rect">
            <a:avLst/>
          </a:prstGeom>
        </p:spPr>
        <p:txBody>
          <a:bodyPr wrap="none">
            <a:spAutoFit/>
          </a:bodyPr>
          <a:lstStyle/>
          <a:p>
            <a:r>
              <a:rPr lang="tr-TR" dirty="0"/>
              <a:t>0332 713 11 78</a:t>
            </a:r>
          </a:p>
        </p:txBody>
      </p:sp>
      <p:sp>
        <p:nvSpPr>
          <p:cNvPr id="12" name="object 28"/>
          <p:cNvSpPr/>
          <p:nvPr/>
        </p:nvSpPr>
        <p:spPr>
          <a:xfrm>
            <a:off x="610989" y="2594490"/>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13" name="Dikdörtgen 12"/>
          <p:cNvSpPr/>
          <p:nvPr/>
        </p:nvSpPr>
        <p:spPr>
          <a:xfrm>
            <a:off x="1246987" y="2594200"/>
            <a:ext cx="4501607" cy="369332"/>
          </a:xfrm>
          <a:prstGeom prst="rect">
            <a:avLst/>
          </a:prstGeom>
        </p:spPr>
        <p:txBody>
          <a:bodyPr wrap="square">
            <a:spAutoFit/>
          </a:bodyPr>
          <a:lstStyle/>
          <a:p>
            <a:r>
              <a:rPr lang="tr-TR" dirty="0"/>
              <a:t>http://ereglidumlupinar.meb.k12.tr</a:t>
            </a:r>
          </a:p>
        </p:txBody>
      </p:sp>
    </p:spTree>
    <p:extLst>
      <p:ext uri="{BB962C8B-B14F-4D97-AF65-F5344CB8AC3E}">
        <p14:creationId xmlns:p14="http://schemas.microsoft.com/office/powerpoint/2010/main" val="2179007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830997"/>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ÖZ DİSİPLİN GELİŞTİRMEK İÇİN NELER YAPMALIYIZ?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85728" y="1571604"/>
            <a:ext cx="6143668" cy="6463308"/>
          </a:xfrm>
          <a:prstGeom prst="rect">
            <a:avLst/>
          </a:prstGeom>
        </p:spPr>
        <p:txBody>
          <a:bodyPr wrap="square">
            <a:spAutoFit/>
          </a:bodyPr>
          <a:lstStyle/>
          <a:p>
            <a:pPr algn="ctr"/>
            <a:r>
              <a:rPr lang="tr-TR" b="1" dirty="0" smtClean="0"/>
              <a:t>KARARLILIK ve TUTARLILIK</a:t>
            </a:r>
          </a:p>
          <a:p>
            <a:pPr algn="ctr"/>
            <a:endParaRPr lang="tr-TR" dirty="0" smtClean="0"/>
          </a:p>
          <a:p>
            <a:r>
              <a:rPr lang="tr-TR" dirty="0" smtClean="0"/>
              <a:t>Çocuğun en büyük yeteneği anne-babanın kararsızlığını çok rahat bir şekilde anlaması ve bunu kullanmasıdır. </a:t>
            </a:r>
          </a:p>
          <a:p>
            <a:endParaRPr lang="tr-TR" dirty="0" smtClean="0"/>
          </a:p>
          <a:p>
            <a:r>
              <a:rPr lang="tr-TR" dirty="0" smtClean="0"/>
              <a:t>Anne-babanın kararsızlığını anlayan çocuk sürekli onları test edecektir. Çocuğun kuralların duruma göre değişmediğini ve her durumda uyması gerektiğini anlaması, bu kuralları ve kazandırılması gereken davranışları içselleştirebilmesi için koyulan sınır ve kuralların net olması, anne ve baba tarafından aynı şekilde uygulanıyor olması ve küçük esnetmeler olsa da her gün ve her ortamda geçerli olması gerekir.</a:t>
            </a:r>
          </a:p>
          <a:p>
            <a:r>
              <a:rPr lang="tr-TR" dirty="0" smtClean="0"/>
              <a:t> </a:t>
            </a:r>
          </a:p>
          <a:p>
            <a:r>
              <a:rPr lang="tr-TR" dirty="0" smtClean="0"/>
              <a:t>Çocuğun kuralı, sınır ve yanlış olan davranışı ilk seferde anlaması da beklenemez, kararlılık bu nedenle de oldukça önemlidir. Her seferinde aynı tepki ve sınırla karşılaşan çocuk, sonunda yanlış olan davranışın yerine doğru olanı, uygulaması gereken kuralı ve aşmaması gereken sınırı öğrenir.</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07831"/>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7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ÖZ DİSİPLİN GELİŞTİRME</a:t>
            </a:r>
            <a:endParaRPr lang="tr-TR" sz="27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85728" y="1142976"/>
            <a:ext cx="3857652" cy="4801314"/>
          </a:xfrm>
          <a:prstGeom prst="rect">
            <a:avLst/>
          </a:prstGeom>
        </p:spPr>
        <p:txBody>
          <a:bodyPr wrap="square">
            <a:spAutoFit/>
          </a:bodyPr>
          <a:lstStyle/>
          <a:p>
            <a:r>
              <a:rPr lang="tr-TR" b="1" i="1" dirty="0" smtClean="0">
                <a:solidFill>
                  <a:srgbClr val="FF0000"/>
                </a:solidFill>
              </a:rPr>
              <a:t>Öz Disiplin  </a:t>
            </a:r>
            <a:r>
              <a:rPr lang="tr-TR" dirty="0" smtClean="0"/>
              <a:t>kişinin belirlemiş olduğu hedeflere ulaşabilmesi için davranışlarını ve alışkanlıklarını kontrol altında tutması; hedeflerine odaklanması, izlemesi gereken süreçleri takip ederek hedefe ulaşma sürecindeki psikolojik tutumlarıdır. Kişinin hislerini kontrol etme ve zayıf yönlerini aşma yeteneğidir.</a:t>
            </a:r>
          </a:p>
          <a:p>
            <a:endParaRPr lang="tr-TR" dirty="0" smtClean="0">
              <a:cs typeface="Times New Roman" panose="02020603050405020304" pitchFamily="18" charset="0"/>
            </a:endParaRPr>
          </a:p>
          <a:p>
            <a:r>
              <a:rPr lang="tr-TR" dirty="0" smtClean="0">
                <a:cs typeface="Times New Roman" panose="02020603050405020304" pitchFamily="18" charset="0"/>
              </a:rPr>
              <a:t>Öz disiplin, günlük hayatı kontrol edebilmeyi sağlar ve kişi için tembellikten uzak daha çalışkan bir düşünce yapısı gelişimini sağlar.</a:t>
            </a:r>
            <a:endParaRPr lang="tr-TR" dirty="0">
              <a:cs typeface="Times New Roman" panose="02020603050405020304" pitchFamily="18" charset="0"/>
            </a:endParaRPr>
          </a:p>
        </p:txBody>
      </p:sp>
      <p:pic>
        <p:nvPicPr>
          <p:cNvPr id="6" name="Picture 3" descr="D:\Users\Hp\Desktop\apla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0504" y="1785918"/>
            <a:ext cx="2571768" cy="2571768"/>
          </a:xfrm>
          <a:prstGeom prst="rect">
            <a:avLst/>
          </a:prstGeom>
          <a:noFill/>
          <a:extLst>
            <a:ext uri="{909E8E84-426E-40DD-AFC4-6F175D3DCCD1}">
              <a14:hiddenFill xmlns:a14="http://schemas.microsoft.com/office/drawing/2010/main">
                <a:solidFill>
                  <a:srgbClr val="FFFFFF"/>
                </a:solidFill>
              </a14:hiddenFill>
            </a:ext>
          </a:extLst>
        </p:spPr>
      </p:pic>
      <p:sp>
        <p:nvSpPr>
          <p:cNvPr id="7" name="Dikdörtgen 21"/>
          <p:cNvSpPr/>
          <p:nvPr/>
        </p:nvSpPr>
        <p:spPr>
          <a:xfrm>
            <a:off x="3143248" y="5643570"/>
            <a:ext cx="3429000" cy="3323987"/>
          </a:xfrm>
          <a:prstGeom prst="rect">
            <a:avLst/>
          </a:prstGeom>
          <a:solidFill>
            <a:srgbClr val="00B0F0"/>
          </a:solidFill>
          <a:ln>
            <a:solidFill>
              <a:schemeClr val="tx1"/>
            </a:solidFill>
          </a:ln>
        </p:spPr>
        <p:txBody>
          <a:bodyPr wrap="square">
            <a:spAutoFit/>
          </a:bodyPr>
          <a:lstStyle/>
          <a:p>
            <a:pPr algn="ctr"/>
            <a:r>
              <a:rPr lang="tr-TR" sz="1400" b="1" dirty="0">
                <a:solidFill>
                  <a:srgbClr val="FF0000"/>
                </a:solidFill>
              </a:rPr>
              <a:t>ÖZ DİSİPLİN/OTOKONTROL </a:t>
            </a:r>
            <a:r>
              <a:rPr lang="tr-TR" sz="1400" b="1" dirty="0" smtClean="0">
                <a:solidFill>
                  <a:srgbClr val="FF0000"/>
                </a:solidFill>
              </a:rPr>
              <a:t>BECERİSİ OLAN BİREYLER</a:t>
            </a:r>
          </a:p>
          <a:p>
            <a:pPr marL="285750" indent="-285750">
              <a:buFont typeface="Wingdings" pitchFamily="2" charset="2"/>
              <a:buChar char="Ø"/>
            </a:pPr>
            <a:endParaRPr lang="tr-TR" sz="1400" dirty="0"/>
          </a:p>
          <a:p>
            <a:pPr marL="285750" indent="-285750">
              <a:buFont typeface="Wingdings" pitchFamily="2" charset="2"/>
              <a:buChar char="Ø"/>
            </a:pPr>
            <a:r>
              <a:rPr lang="tr-TR" sz="1400" dirty="0" smtClean="0"/>
              <a:t>Kendilerine </a:t>
            </a:r>
            <a:r>
              <a:rPr lang="tr-TR" sz="1400" dirty="0"/>
              <a:t>ve başkalarına karşı saygılıdırlar.</a:t>
            </a:r>
          </a:p>
          <a:p>
            <a:endParaRPr lang="tr-TR" sz="1400" dirty="0"/>
          </a:p>
          <a:p>
            <a:pPr marL="285750" indent="-285750">
              <a:buFont typeface="Wingdings" pitchFamily="2" charset="2"/>
              <a:buChar char="Ø"/>
            </a:pPr>
            <a:r>
              <a:rPr lang="tr-TR" sz="1400" dirty="0"/>
              <a:t>Kendi kararlarını kendileri verebilirler.</a:t>
            </a:r>
          </a:p>
          <a:p>
            <a:endParaRPr lang="tr-TR" sz="1400" dirty="0"/>
          </a:p>
          <a:p>
            <a:pPr marL="285750" indent="-285750">
              <a:buFont typeface="Wingdings" pitchFamily="2" charset="2"/>
              <a:buChar char="Ø"/>
            </a:pPr>
            <a:r>
              <a:rPr lang="tr-TR" sz="1400" dirty="0"/>
              <a:t>Sorumluluk üstlenirler.</a:t>
            </a:r>
          </a:p>
          <a:p>
            <a:endParaRPr lang="tr-TR" sz="1400" dirty="0"/>
          </a:p>
          <a:p>
            <a:pPr marL="285750" indent="-285750">
              <a:buFont typeface="Wingdings" pitchFamily="2" charset="2"/>
              <a:buChar char="Ø"/>
            </a:pPr>
            <a:r>
              <a:rPr lang="tr-TR" sz="1400" dirty="0"/>
              <a:t>Duygularını ifade edebilirler.</a:t>
            </a:r>
          </a:p>
          <a:p>
            <a:endParaRPr lang="tr-TR" sz="1400" dirty="0"/>
          </a:p>
          <a:p>
            <a:pPr marL="285750" indent="-285750">
              <a:buFont typeface="Wingdings" pitchFamily="2" charset="2"/>
              <a:buChar char="Ø"/>
            </a:pPr>
            <a:r>
              <a:rPr lang="tr-TR" sz="1400" dirty="0"/>
              <a:t>Kendi problemlerini kendileri çözebilirler.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07831"/>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7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ÖZ DİSİPLİN GELİŞTİRME</a:t>
            </a:r>
            <a:endParaRPr lang="tr-TR" sz="27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85728" y="1142976"/>
            <a:ext cx="6143668" cy="4247317"/>
          </a:xfrm>
          <a:prstGeom prst="rect">
            <a:avLst/>
          </a:prstGeom>
        </p:spPr>
        <p:txBody>
          <a:bodyPr wrap="square">
            <a:spAutoFit/>
          </a:bodyPr>
          <a:lstStyle/>
          <a:p>
            <a:r>
              <a:rPr lang="tr-TR" b="1" i="1" dirty="0" smtClean="0">
                <a:solidFill>
                  <a:srgbClr val="FF0000"/>
                </a:solidFill>
              </a:rPr>
              <a:t>Öz disiplin sahibi bireyler kendi düşüncelerini kontrol ederler ve zihinlerinin patronu olurlar.</a:t>
            </a:r>
            <a:r>
              <a:rPr lang="tr-TR" dirty="0" smtClean="0"/>
              <a:t> Çevremizde bizi yaptığımız planlardan alıkoyacak, sorumluluklarımızı engelleyecek bir sürü uyaran mevcuttur. Kilo verme hedefi olan bir birey için tatlılar, piknik planları, kahve molaları kişiyi bu hedefini gerçekleştirecek davranışları uygulamaktan uzaklaştırabilir. </a:t>
            </a:r>
            <a:r>
              <a:rPr lang="tr-TR" dirty="0"/>
              <a:t>Sınavda yüksek puan hedefi olan ve bunun için çalışan bir öğrenci için sevdiği</a:t>
            </a:r>
          </a:p>
          <a:p>
            <a:r>
              <a:rPr lang="tr-TR" dirty="0"/>
              <a:t>grubun konseri, tv dizileri sistemli bir çalışma planı olmadığı takdirde çalışmasını aksatan etkenlerdir. </a:t>
            </a:r>
            <a:endParaRPr lang="tr-TR" dirty="0" smtClean="0"/>
          </a:p>
          <a:p>
            <a:r>
              <a:rPr lang="tr-TR" b="1" i="1" dirty="0" smtClean="0">
                <a:solidFill>
                  <a:srgbClr val="FF0000"/>
                </a:solidFill>
              </a:rPr>
              <a:t>Öz </a:t>
            </a:r>
            <a:r>
              <a:rPr lang="tr-TR" b="1" i="1" dirty="0" smtClean="0">
                <a:solidFill>
                  <a:srgbClr val="FF0000"/>
                </a:solidFill>
              </a:rPr>
              <a:t>disiplin becerisi yüksek bireyler düşüncelerini daha iyi kontrol edebildikleri için bu tarz anlık istekleri göz ardı edebilir ve mevcut planını uygulamaya devam edebilirler.</a:t>
            </a:r>
          </a:p>
        </p:txBody>
      </p:sp>
      <p:pic>
        <p:nvPicPr>
          <p:cNvPr id="9" name="Picture 2" descr="D:\Users\Hp\Desktop\kisspng-the-boss-baby-infant-child-youtube-baby-shower-poderoso-chefinho-5b17834fac6338.575593531528267599706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1744" y="5857884"/>
            <a:ext cx="3930573" cy="288242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07831"/>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7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ÖZ DİSİPLİN GELİŞTİRME</a:t>
            </a:r>
            <a:endParaRPr lang="tr-TR" sz="27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85728" y="1142976"/>
            <a:ext cx="3857652" cy="5632311"/>
          </a:xfrm>
          <a:prstGeom prst="rect">
            <a:avLst/>
          </a:prstGeom>
        </p:spPr>
        <p:txBody>
          <a:bodyPr wrap="square">
            <a:spAutoFit/>
          </a:bodyPr>
          <a:lstStyle/>
          <a:p>
            <a:r>
              <a:rPr lang="tr-TR" b="1" i="1" dirty="0" smtClean="0">
                <a:solidFill>
                  <a:srgbClr val="FF0000"/>
                </a:solidFill>
              </a:rPr>
              <a:t>Öz disiplin becerisi olan bireyler alışkanlıklarını kendileri için birer motivasyon kaynağına çevirebilir. </a:t>
            </a:r>
            <a:r>
              <a:rPr lang="tr-TR" dirty="0" smtClean="0"/>
              <a:t>Öz disiplin nedir, sorusundaki bir başka gizli cevap da doğru alışkanlıklara sahip olmaktır, diyebiliriz. Günlük hayatımızda farkında olmasak da yaşamımızı alışkanlıklarımızla sürdürürüz. Doğru alışkanlıkların kazanılması ve geliştirilmesi de öz disipline bağlıdır.</a:t>
            </a:r>
          </a:p>
          <a:p>
            <a:r>
              <a:rPr lang="tr-TR" dirty="0" smtClean="0"/>
              <a:t>Alışkanlıkların oluşması zaman aldığı gibi, yanlış</a:t>
            </a:r>
          </a:p>
          <a:p>
            <a:r>
              <a:rPr lang="tr-TR" dirty="0" smtClean="0"/>
              <a:t>alışkanlıklarımızın terk edilmesi de zaman alacaktır.</a:t>
            </a:r>
          </a:p>
          <a:p>
            <a:r>
              <a:rPr lang="tr-TR" b="1" i="1" dirty="0" smtClean="0">
                <a:solidFill>
                  <a:srgbClr val="FF0000"/>
                </a:solidFill>
              </a:rPr>
              <a:t>Önemli olan bunun farkında olmak ve gerektiği şekilde davranmaktır.</a:t>
            </a:r>
            <a:endParaRPr lang="tr-TR" b="1" i="1" dirty="0">
              <a:solidFill>
                <a:srgbClr val="FF0000"/>
              </a:solidFill>
            </a:endParaRPr>
          </a:p>
        </p:txBody>
      </p:sp>
      <p:pic>
        <p:nvPicPr>
          <p:cNvPr id="6" name="Picture 2" descr="D:\Users\Hp\Desktop\11-112271_boss-baby-png-ultimate-sticker-activit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428630" y="1714480"/>
            <a:ext cx="2429370" cy="39261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507831"/>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7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ÖZ DİSİPLİN GELİŞTİRME</a:t>
            </a:r>
            <a:endParaRPr lang="tr-TR" sz="27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85728" y="1928794"/>
            <a:ext cx="3500462" cy="3139321"/>
          </a:xfrm>
          <a:prstGeom prst="rect">
            <a:avLst/>
          </a:prstGeom>
        </p:spPr>
        <p:txBody>
          <a:bodyPr wrap="square">
            <a:spAutoFit/>
          </a:bodyPr>
          <a:lstStyle/>
          <a:p>
            <a:r>
              <a:rPr lang="tr-TR" b="1" i="1" dirty="0" smtClean="0">
                <a:solidFill>
                  <a:srgbClr val="FF0000"/>
                </a:solidFill>
              </a:rPr>
              <a:t>Öz disiplin sahibi bireyler dış etkenlerin negatif etkilerinden etkilenmezler. </a:t>
            </a:r>
          </a:p>
          <a:p>
            <a:r>
              <a:rPr lang="tr-TR" dirty="0" smtClean="0"/>
              <a:t>Bu beceri kişisel ve ruhsal gelişimi pozitif yönde destekler. Bu nedenle dışarıdan gelen olumsuz durumlarda pes etmek yerine planını revize edip hedefi doğrultusunda devam ederler.</a:t>
            </a:r>
            <a:endParaRPr lang="tr-TR" dirty="0"/>
          </a:p>
        </p:txBody>
      </p:sp>
      <p:pic>
        <p:nvPicPr>
          <p:cNvPr id="7" name="Picture 2" descr="D:\Users\Hp\Desktop\5611387_boss-baby-png-baby-boss-png-transparent-pn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9066" y="1428728"/>
            <a:ext cx="2553034" cy="372564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830997"/>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ÖZ DİSİPLİN GELİŞTİRMEK İÇİN NELER YAPMALIYIZ?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85728" y="1571604"/>
            <a:ext cx="6143668" cy="6463308"/>
          </a:xfrm>
          <a:prstGeom prst="rect">
            <a:avLst/>
          </a:prstGeom>
        </p:spPr>
        <p:txBody>
          <a:bodyPr wrap="square">
            <a:spAutoFit/>
          </a:bodyPr>
          <a:lstStyle/>
          <a:p>
            <a:pPr>
              <a:buFont typeface="Wingdings" pitchFamily="2" charset="2"/>
              <a:buChar char="Ø"/>
            </a:pPr>
            <a:r>
              <a:rPr lang="tr-TR" dirty="0" smtClean="0"/>
              <a:t>Disiplinde birinci amaç çocuğu istediğiniz kalıba sokacak şekilde disiplin altına almak değil, ona kendi kendini disipline etmeyi öğretmek olmalıdır.</a:t>
            </a:r>
          </a:p>
          <a:p>
            <a:endParaRPr lang="tr-TR" dirty="0" smtClean="0"/>
          </a:p>
          <a:p>
            <a:pPr>
              <a:buFont typeface="Wingdings" pitchFamily="2" charset="2"/>
              <a:buChar char="Ø"/>
            </a:pPr>
            <a:r>
              <a:rPr lang="tr-TR" dirty="0" smtClean="0"/>
              <a:t> Çocukların duygusal ya da fiziksel gereksinimleri belirlenmeli ve davranışlarının altındaki neden bulunmaya çalışılmalıdır.</a:t>
            </a:r>
          </a:p>
          <a:p>
            <a:endParaRPr lang="tr-TR" dirty="0" smtClean="0"/>
          </a:p>
          <a:p>
            <a:pPr>
              <a:buFont typeface="Wingdings" pitchFamily="2" charset="2"/>
              <a:buChar char="Ø"/>
            </a:pPr>
            <a:r>
              <a:rPr lang="tr-TR" dirty="0" smtClean="0"/>
              <a:t> Çocuğa duygularını ifade etmesi konusunda model olunmalıdır. Onu neyin incittiği, kızdırdığı ya da utandırdığı bilinmeli ve ona olan yaklaşım tarzımızda bunlara dikkat edilmelidir.</a:t>
            </a:r>
          </a:p>
          <a:p>
            <a:pPr>
              <a:buFont typeface="Wingdings" pitchFamily="2" charset="2"/>
              <a:buChar char="Ø"/>
            </a:pPr>
            <a:endParaRPr lang="tr-TR" dirty="0" smtClean="0"/>
          </a:p>
          <a:p>
            <a:pPr>
              <a:buFont typeface="Wingdings" pitchFamily="2" charset="2"/>
              <a:buChar char="Ø"/>
            </a:pPr>
            <a:r>
              <a:rPr lang="tr-TR" dirty="0" smtClean="0"/>
              <a:t>  Disiplin problemleri ile ne kadar erken ilgilenirseniz yerine yapıcı davranışlar geliştirme olasılığınız o kadar artar. </a:t>
            </a:r>
          </a:p>
          <a:p>
            <a:endParaRPr lang="tr-TR" dirty="0" smtClean="0"/>
          </a:p>
          <a:p>
            <a:pPr>
              <a:buFont typeface="Wingdings" pitchFamily="2" charset="2"/>
              <a:buChar char="Ø"/>
            </a:pPr>
            <a:r>
              <a:rPr lang="tr-TR" dirty="0" smtClean="0"/>
              <a:t> Çocuğun olumsuz davranışları karşısında duygularınızı ifade edin, beklentilerinizi dile getirin, ona seçme şansı tanıyın ve hatalarını nasıl telafi edeceğini gösterin. Sorunu onun yerine çözmektense sorunu çözmesine yardımcı olun ve bunları yaparken adil ve objektif olmaya özen gösterin.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830997"/>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ÖZ DİSİPLİN GELİŞTİRMEK İÇİN NELER YAPMALIYIZ?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85728" y="1571604"/>
            <a:ext cx="6143668" cy="5909310"/>
          </a:xfrm>
          <a:prstGeom prst="rect">
            <a:avLst/>
          </a:prstGeom>
        </p:spPr>
        <p:txBody>
          <a:bodyPr wrap="square">
            <a:spAutoFit/>
          </a:bodyPr>
          <a:lstStyle/>
          <a:p>
            <a:pPr>
              <a:buFont typeface="Wingdings" pitchFamily="2" charset="2"/>
              <a:buChar char="Ø"/>
            </a:pPr>
            <a:r>
              <a:rPr lang="tr-TR" dirty="0" smtClean="0"/>
              <a:t>Güçlü bir benlik saygısı disiplinin temelini oluşturur. Özgüveni zayıf çocuk kendini korumak için disiplinsiz davranır. Sevilen ve kişiliğine saygı duyulan çocuk ise başkalarını sever ve onlara saygı duyar. Disiplin sevgi temeli üzerine inşa edilmelidir.</a:t>
            </a:r>
          </a:p>
          <a:p>
            <a:pPr>
              <a:buFont typeface="Wingdings" pitchFamily="2" charset="2"/>
              <a:buChar char="Ø"/>
            </a:pPr>
            <a:endParaRPr lang="tr-TR" dirty="0" smtClean="0"/>
          </a:p>
          <a:p>
            <a:pPr>
              <a:buFont typeface="Wingdings" pitchFamily="2" charset="2"/>
              <a:buChar char="Ø"/>
            </a:pPr>
            <a:r>
              <a:rPr lang="tr-TR" dirty="0" smtClean="0"/>
              <a:t> Çocuğa soyut bilgi aktarımından (ahlak dersi vermekten, azarlamaktan) kaçınmak, bunun yerine onu olayların içine katarak somut bir şekilde yaşamasına fırsat vermek daha etkili bir yaklaşımdır.</a:t>
            </a:r>
          </a:p>
          <a:p>
            <a:endParaRPr lang="tr-TR" dirty="0" smtClean="0"/>
          </a:p>
          <a:p>
            <a:pPr>
              <a:buFont typeface="Wingdings" pitchFamily="2" charset="2"/>
              <a:buChar char="Ø"/>
            </a:pPr>
            <a:r>
              <a:rPr lang="tr-TR" dirty="0" smtClean="0"/>
              <a:t> Çocuğunuza en iyi yardımı açıkça ne yapması gerektiğini anlatarak, onunla birlikte nitelikli vakit geçirip onu gerçekten dinleyerek verebilirsiniz.</a:t>
            </a:r>
          </a:p>
          <a:p>
            <a:endParaRPr lang="tr-TR" dirty="0" smtClean="0"/>
          </a:p>
          <a:p>
            <a:pPr>
              <a:buFont typeface="Wingdings" pitchFamily="2" charset="2"/>
              <a:buChar char="Ø"/>
            </a:pPr>
            <a:r>
              <a:rPr lang="tr-TR" dirty="0" smtClean="0"/>
              <a:t> Çocuğun yanlış bir davranışını herhangi bir nedene atfetmek çoğu zaman kolaydır, ancak işlevsel değildir. Örneğin; “gençtir olur böyle şeyler, tıpkı babası gibi ilerde düzelir” gibi sözlerin çocuğun öz disiplin geliştirmesinde herhangi bir katkısı olmaz.</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830997"/>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ÖZ DİSİPLİN GELİŞTİRMEK İÇİN NELER YAPMALIYIZ?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85728" y="1571604"/>
            <a:ext cx="6143668" cy="6463308"/>
          </a:xfrm>
          <a:prstGeom prst="rect">
            <a:avLst/>
          </a:prstGeom>
        </p:spPr>
        <p:txBody>
          <a:bodyPr wrap="square">
            <a:spAutoFit/>
          </a:bodyPr>
          <a:lstStyle/>
          <a:p>
            <a:pPr>
              <a:buFont typeface="Wingdings" pitchFamily="2" charset="2"/>
              <a:buChar char="Ø"/>
            </a:pPr>
            <a:r>
              <a:rPr lang="tr-TR" dirty="0" smtClean="0"/>
              <a:t>Ailenin üzerinde anlaştığı disiplin sistemini izlemede tutarlı olması büyük önem taşır. Tutarsızlıklar var olduğunda çocuklar anne babadan birini ötekine karşı kullanmayı öğrenir.</a:t>
            </a:r>
          </a:p>
          <a:p>
            <a:endParaRPr lang="tr-TR" dirty="0" smtClean="0"/>
          </a:p>
          <a:p>
            <a:pPr>
              <a:buFont typeface="Wingdings" pitchFamily="2" charset="2"/>
              <a:buChar char="Ø"/>
            </a:pPr>
            <a:r>
              <a:rPr lang="tr-TR" dirty="0" smtClean="0"/>
              <a:t> Kurallarınız varsa nedenleriniz de olmalı ve bu nedenleri bilmek çocuğunuzun en doğal hakkı. Çocuğunuzun kuralları tartışmasını doğal karşılamalısınız. Uygun bir dille size itiraz etme hakkı tanırsanız hem sizi daha iyi anlamasını sağlamış hem de hakkını aramasını öğretmiş olursunuz.</a:t>
            </a:r>
          </a:p>
          <a:p>
            <a:endParaRPr lang="tr-TR" dirty="0" smtClean="0"/>
          </a:p>
          <a:p>
            <a:pPr>
              <a:buFont typeface="Wingdings" pitchFamily="2" charset="2"/>
              <a:buChar char="Ø"/>
            </a:pPr>
            <a:r>
              <a:rPr lang="tr-TR" dirty="0" smtClean="0"/>
              <a:t> Çocuğa bir işi yapmadığında, “ödevini yapmamışsın / yatağını toplamamışsın gibi cümleler kurulmamalı. Bunun yerine, çocuğunuzun nereden başlayacağına yardımcı olmak amaçlı “Yatağını toplar, kirli çamaşırlarını banyoya götürürsen odan temiz olacak."Ödevine sevdiğin dersten başlar, molalar vererek ilerlersen, ödevlerin birikmemiş olur böylece kendini bize ve kendine karşı daha rahat hissedebilirsin." şeklinde açıklama yapılması çocuğun ne yapacağını daha iyi anlamasına yarar.</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2"/>
          <p:cNvSpPr txBox="1"/>
          <p:nvPr/>
        </p:nvSpPr>
        <p:spPr>
          <a:xfrm>
            <a:off x="0" y="195486"/>
            <a:ext cx="6858000" cy="830997"/>
          </a:xfrm>
          <a:prstGeom prst="rect">
            <a:avLst/>
          </a:prstGeom>
          <a:solidFill>
            <a:srgbClr val="FF0000"/>
          </a:solidFill>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ÇOCUKLARDA ÖZ DİSİPLİN GELİŞTİRMEK İÇİN NELER YAPMALIYIZ?</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Dikdörtgen"/>
          <p:cNvSpPr/>
          <p:nvPr/>
        </p:nvSpPr>
        <p:spPr>
          <a:xfrm>
            <a:off x="285728" y="1571604"/>
            <a:ext cx="6143668" cy="6740307"/>
          </a:xfrm>
          <a:prstGeom prst="rect">
            <a:avLst/>
          </a:prstGeom>
        </p:spPr>
        <p:txBody>
          <a:bodyPr wrap="square">
            <a:spAutoFit/>
          </a:bodyPr>
          <a:lstStyle/>
          <a:p>
            <a:pPr>
              <a:buFont typeface="Wingdings" pitchFamily="2" charset="2"/>
              <a:buChar char="Ø"/>
            </a:pPr>
            <a:r>
              <a:rPr lang="tr-TR" dirty="0" smtClean="0"/>
              <a:t>Çocuğun belirli bir hedefe ulaşma çabası yüreklendirilmelidir. (Yatağını çok güzel toplamışsın, çalışma masanı da toplarsan odan temiz olacak.) yüreklendirme, hedefe yaklaştıran adımları atmada çocukları doğru biçimde yönlendirir.</a:t>
            </a:r>
          </a:p>
          <a:p>
            <a:endParaRPr lang="tr-TR" dirty="0" smtClean="0"/>
          </a:p>
          <a:p>
            <a:pPr>
              <a:buFont typeface="Wingdings" pitchFamily="2" charset="2"/>
              <a:buChar char="Ø"/>
            </a:pPr>
            <a:r>
              <a:rPr lang="tr-TR" dirty="0" smtClean="0"/>
              <a:t> Çocuğa sürekli geçmişte sergilediği hataları hatırlatmak yerine ulaşmasını istediğiniz hedef davranışlardan bahsetmeniz daha işlevseldir.</a:t>
            </a:r>
          </a:p>
          <a:p>
            <a:endParaRPr lang="tr-TR" dirty="0" smtClean="0"/>
          </a:p>
          <a:p>
            <a:pPr>
              <a:buFont typeface="Wingdings" pitchFamily="2" charset="2"/>
              <a:buChar char="Ø"/>
            </a:pPr>
            <a:r>
              <a:rPr lang="tr-TR" dirty="0" smtClean="0"/>
              <a:t> Yasaklamak bir güç gösterisidir, izin vermekse sevgi. Ancak çocuk çok fazla özgürlük ve güç karşısında ne yapacağını bilemediği için sınırları ve çatıyı sizin belirlemeniz gerekir.</a:t>
            </a:r>
          </a:p>
          <a:p>
            <a:endParaRPr lang="tr-TR" dirty="0" smtClean="0"/>
          </a:p>
          <a:p>
            <a:pPr>
              <a:buFont typeface="Wingdings" pitchFamily="2" charset="2"/>
              <a:buChar char="Ø"/>
            </a:pPr>
            <a:r>
              <a:rPr lang="tr-TR" dirty="0" smtClean="0"/>
              <a:t> Çocuklar büyükleri tarafından organize edilmeyi, cesaretlendirilmeyi ve gerekli olduğunda ısrar edilmesini beklerler. Çocuğa bütün kararlarında serbestlik tanıyan, her şeyi onun inisiyatifine bırakan ebeveynler sadece kural tanımayan ve başkalarıyla ilişkilerinde sorun yaşayan kişiler yetiştirmekle kalmaz aynı zamanda çocuklarını gereğinden fazla sorumluluk altında bırakırlar.</a:t>
            </a:r>
          </a:p>
          <a:p>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244</TotalTime>
  <Words>1008</Words>
  <Application>Microsoft Office PowerPoint</Application>
  <PresentationFormat>Ekran Gösterisi (4:3)</PresentationFormat>
  <Paragraphs>73</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Kalabalık</vt:lpstr>
      <vt:lpstr>  ‘’ÇOCUKLARDA ÖZ DİSİPLİN GELİŞTİRME’’  VELİ BİLGİLENDİRME KİTAPÇIĞI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‘’OLUMLU DAVRANIŞ GELİŞTİRME’’  AKRAN ZORBALIĞI  ÖĞRENCİ BİLGİLENDİRME KİTAPÇIĞI (ORTAOKUL-LİSE)</dc:title>
  <dc:creator>dell</dc:creator>
  <cp:lastModifiedBy>bil-12</cp:lastModifiedBy>
  <cp:revision>34</cp:revision>
  <dcterms:created xsi:type="dcterms:W3CDTF">2021-10-06T09:42:30Z</dcterms:created>
  <dcterms:modified xsi:type="dcterms:W3CDTF">2023-08-28T09:05:21Z</dcterms:modified>
</cp:coreProperties>
</file>