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1" r:id="rId1"/>
  </p:sldMasterIdLst>
  <p:notesMasterIdLst>
    <p:notesMasterId r:id="rId14"/>
  </p:notesMasterIdLst>
  <p:sldIdLst>
    <p:sldId id="364" r:id="rId2"/>
    <p:sldId id="344" r:id="rId3"/>
    <p:sldId id="354" r:id="rId4"/>
    <p:sldId id="355" r:id="rId5"/>
    <p:sldId id="356" r:id="rId6"/>
    <p:sldId id="357" r:id="rId7"/>
    <p:sldId id="358" r:id="rId8"/>
    <p:sldId id="359" r:id="rId9"/>
    <p:sldId id="360" r:id="rId10"/>
    <p:sldId id="361" r:id="rId11"/>
    <p:sldId id="362" r:id="rId12"/>
    <p:sldId id="363" r:id="rId13"/>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9227" autoAdjust="0"/>
  </p:normalViewPr>
  <p:slideViewPr>
    <p:cSldViewPr>
      <p:cViewPr>
        <p:scale>
          <a:sx n="97" d="100"/>
          <a:sy n="97" d="100"/>
        </p:scale>
        <p:origin x="-630"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01D56A-2268-4FC7-869F-5F68448B0758}" type="datetimeFigureOut">
              <a:rPr lang="tr-TR" smtClean="0"/>
              <a:pPr/>
              <a:t>28.08.2023</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48A43A-DD01-4D04-BA66-6E23ECEF2EE9}" type="slidenum">
              <a:rPr lang="tr-TR" smtClean="0"/>
              <a:pPr/>
              <a:t>‹#›</a:t>
            </a:fld>
            <a:endParaRPr lang="tr-TR"/>
          </a:p>
        </p:txBody>
      </p:sp>
    </p:spTree>
    <p:extLst>
      <p:ext uri="{BB962C8B-B14F-4D97-AF65-F5344CB8AC3E}">
        <p14:creationId xmlns:p14="http://schemas.microsoft.com/office/powerpoint/2010/main" val="138629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Başlık 13"/>
          <p:cNvSpPr>
            <a:spLocks noGrp="1"/>
          </p:cNvSpPr>
          <p:nvPr>
            <p:ph type="ctrTitle"/>
          </p:nvPr>
        </p:nvSpPr>
        <p:spPr>
          <a:xfrm>
            <a:off x="1432560" y="269923"/>
            <a:ext cx="7406640" cy="1104138"/>
          </a:xfrm>
        </p:spPr>
        <p:txBody>
          <a:bodyPr anchor="b"/>
          <a:lstStyle>
            <a:lvl1pPr algn="l">
              <a:defRPr/>
            </a:lvl1pPr>
            <a:extLst/>
          </a:lstStyle>
          <a:p>
            <a:r>
              <a:rPr kumimoji="0" lang="tr-TR" smtClean="0"/>
              <a:t>Asıl başlık stili için tıklatın</a:t>
            </a:r>
            <a:endParaRPr kumimoji="0" lang="en-US"/>
          </a:p>
        </p:txBody>
      </p:sp>
      <p:sp>
        <p:nvSpPr>
          <p:cNvPr id="22" name="Alt Başlık 21"/>
          <p:cNvSpPr>
            <a:spLocks noGrp="1"/>
          </p:cNvSpPr>
          <p:nvPr>
            <p:ph type="subTitle" idx="1"/>
          </p:nvPr>
        </p:nvSpPr>
        <p:spPr>
          <a:xfrm>
            <a:off x="1432560" y="1387548"/>
            <a:ext cx="7406640" cy="131445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Veri Yer Tutucusu 6"/>
          <p:cNvSpPr>
            <a:spLocks noGrp="1"/>
          </p:cNvSpPr>
          <p:nvPr>
            <p:ph type="dt" sz="half" idx="10"/>
          </p:nvPr>
        </p:nvSpPr>
        <p:spPr/>
        <p:txBody>
          <a:bodyPr/>
          <a:lstStyle>
            <a:extLst/>
          </a:lstStyle>
          <a:p>
            <a:fld id="{38045DEC-3EC0-40A1-9D8E-1AEAFA43B4C9}" type="datetime1">
              <a:rPr lang="tr-TR" smtClean="0"/>
              <a:pPr/>
              <a:t>28.08.2023</a:t>
            </a:fld>
            <a:endParaRPr lang="tr-TR"/>
          </a:p>
        </p:txBody>
      </p:sp>
      <p:sp>
        <p:nvSpPr>
          <p:cNvPr id="20" name="Altbilgi Yer Tutucusu 19"/>
          <p:cNvSpPr>
            <a:spLocks noGrp="1"/>
          </p:cNvSpPr>
          <p:nvPr>
            <p:ph type="ftr" sz="quarter" idx="11"/>
          </p:nvPr>
        </p:nvSpPr>
        <p:spPr/>
        <p:txBody>
          <a:bodyPr/>
          <a:lstStyle>
            <a:extLst/>
          </a:lstStyle>
          <a:p>
            <a:r>
              <a:rPr lang="tr-TR" smtClean="0"/>
              <a:t>www.rehberlikservisim.com</a:t>
            </a:r>
            <a:endParaRPr lang="tr-TR"/>
          </a:p>
        </p:txBody>
      </p:sp>
      <p:sp>
        <p:nvSpPr>
          <p:cNvPr id="10" name="Slayt Numarası Yer Tutucusu 9"/>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8" name="Oval 7"/>
          <p:cNvSpPr/>
          <p:nvPr/>
        </p:nvSpPr>
        <p:spPr>
          <a:xfrm>
            <a:off x="921433" y="106035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008762"/>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2EE48C07-97EA-4BE5-BE45-99815D3AAA9A}" type="datetime1">
              <a:rPr lang="tr-TR" smtClean="0"/>
              <a:pPr/>
              <a:t>28.08.2023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205980"/>
            <a:ext cx="1828800" cy="4388644"/>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143000" y="205980"/>
            <a:ext cx="5562600" cy="4388644"/>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1599688F-A6DF-44A2-A18F-F729C09A5FFD}" type="datetime1">
              <a:rPr lang="tr-TR" smtClean="0"/>
              <a:pPr/>
              <a:t>28.08.2023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46250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B5DAFEC4-80CB-4FD5-A318-12BCFECB82CF}" type="datetime1">
              <a:rPr lang="tr-TR" smtClean="0"/>
              <a:pPr/>
              <a:t>28.08.2023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Dikdörtgen 6"/>
          <p:cNvSpPr/>
          <p:nvPr/>
        </p:nvSpPr>
        <p:spPr>
          <a:xfrm>
            <a:off x="2282890" y="-41"/>
            <a:ext cx="6858000"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Başlık 1"/>
          <p:cNvSpPr>
            <a:spLocks noGrp="1"/>
          </p:cNvSpPr>
          <p:nvPr>
            <p:ph type="title"/>
          </p:nvPr>
        </p:nvSpPr>
        <p:spPr>
          <a:xfrm>
            <a:off x="2578392" y="1950244"/>
            <a:ext cx="6400800" cy="17145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578392" y="800100"/>
            <a:ext cx="6400800" cy="1132284"/>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2F08B323-91EB-43B9-840E-CC39EEE62541}" type="datetime1">
              <a:rPr lang="tr-TR" smtClean="0"/>
              <a:pPr/>
              <a:t>28.08.2023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10" name="Dikdörtgen 9"/>
          <p:cNvSpPr/>
          <p:nvPr/>
        </p:nvSpPr>
        <p:spPr bwMode="invGray">
          <a:xfrm>
            <a:off x="2286000" y="0"/>
            <a:ext cx="76200"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11099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059403"/>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05740"/>
            <a:ext cx="7498080" cy="85725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143560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527608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D7BBB585-6AE9-436E-836B-7CB9C3F29A49}" type="datetime1">
              <a:rPr lang="tr-TR" smtClean="0"/>
              <a:pPr/>
              <a:t>28.08.2023</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870252"/>
            <a:ext cx="8229600" cy="85725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6344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6344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71C0F148-6971-4B6F-8851-6C076EF869F2}" type="datetime1">
              <a:rPr lang="tr-TR" smtClean="0"/>
              <a:pPr/>
              <a:t>28.08.2023</a:t>
            </a:fld>
            <a:endParaRPr lang="tr-TR"/>
          </a:p>
        </p:txBody>
      </p:sp>
      <p:sp>
        <p:nvSpPr>
          <p:cNvPr id="8" name="Altbilgi Yer Tutucusu 7"/>
          <p:cNvSpPr>
            <a:spLocks noGrp="1"/>
          </p:cNvSpPr>
          <p:nvPr>
            <p:ph type="ftr" sz="quarter" idx="11"/>
          </p:nvPr>
        </p:nvSpPr>
        <p:spPr/>
        <p:txBody>
          <a:bodyPr/>
          <a:lstStyle>
            <a:extLst/>
          </a:lstStyle>
          <a:p>
            <a:r>
              <a:rPr lang="tr-TR" smtClean="0"/>
              <a:t>www.rehberlikservisim.com</a:t>
            </a:r>
            <a:endParaRPr lang="tr-TR"/>
          </a:p>
        </p:txBody>
      </p:sp>
      <p:sp>
        <p:nvSpPr>
          <p:cNvPr id="9" name="Slayt Numarası Yer Tutucusu 8"/>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05740"/>
            <a:ext cx="7498080" cy="857250"/>
          </a:xfrm>
        </p:spPr>
        <p:txBody>
          <a:bodyPr anchor="ct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fld id="{BEE1CDEF-278D-4F12-8A65-42EAFFD2A347}" type="datetime1">
              <a:rPr lang="tr-TR" smtClean="0"/>
              <a:pPr/>
              <a:t>28.08.2023</a:t>
            </a:fld>
            <a:endParaRPr lang="tr-TR"/>
          </a:p>
        </p:txBody>
      </p:sp>
      <p:sp>
        <p:nvSpPr>
          <p:cNvPr id="4" name="Altbilgi Yer Tutucusu 3"/>
          <p:cNvSpPr>
            <a:spLocks noGrp="1"/>
          </p:cNvSpPr>
          <p:nvPr>
            <p:ph type="ftr" sz="quarter" idx="11"/>
          </p:nvPr>
        </p:nvSpPr>
        <p:spPr/>
        <p:txBody>
          <a:bodyPr/>
          <a:lstStyle>
            <a:extLst/>
          </a:lstStyle>
          <a:p>
            <a:r>
              <a:rPr lang="tr-TR" smtClean="0"/>
              <a:t>www.rehberlikservisim.com</a:t>
            </a:r>
            <a:endParaRPr lang="tr-TR"/>
          </a:p>
        </p:txBody>
      </p:sp>
      <p:sp>
        <p:nvSpPr>
          <p:cNvPr id="5" name="Slayt Numarası Yer Tutucusu 4"/>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ikdörtgen 4"/>
          <p:cNvSpPr/>
          <p:nvPr/>
        </p:nvSpPr>
        <p:spPr>
          <a:xfrm>
            <a:off x="1014984" y="0"/>
            <a:ext cx="8129016" cy="51435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Veri Yer Tutucusu 1"/>
          <p:cNvSpPr>
            <a:spLocks noGrp="1"/>
          </p:cNvSpPr>
          <p:nvPr>
            <p:ph type="dt" sz="half" idx="10"/>
          </p:nvPr>
        </p:nvSpPr>
        <p:spPr/>
        <p:txBody>
          <a:bodyPr/>
          <a:lstStyle>
            <a:extLst/>
          </a:lstStyle>
          <a:p>
            <a:fld id="{F0EE24D1-D119-481D-A7C6-C9E82E4570C9}" type="datetime1">
              <a:rPr lang="tr-TR" smtClean="0"/>
              <a:pPr/>
              <a:t>28.08.2023</a:t>
            </a:fld>
            <a:endParaRPr lang="tr-TR"/>
          </a:p>
        </p:txBody>
      </p:sp>
      <p:sp>
        <p:nvSpPr>
          <p:cNvPr id="3" name="Altbilgi Yer Tutucusu 2"/>
          <p:cNvSpPr>
            <a:spLocks noGrp="1"/>
          </p:cNvSpPr>
          <p:nvPr>
            <p:ph type="ftr" sz="quarter" idx="11"/>
          </p:nvPr>
        </p:nvSpPr>
        <p:spPr/>
        <p:txBody>
          <a:bodyPr/>
          <a:lstStyle>
            <a:extLst/>
          </a:lstStyle>
          <a:p>
            <a:r>
              <a:rPr lang="tr-TR" smtClean="0"/>
              <a:t>www.rehberlikservisim.com</a:t>
            </a:r>
            <a:endParaRPr lang="tr-TR"/>
          </a:p>
        </p:txBody>
      </p:sp>
      <p:sp>
        <p:nvSpPr>
          <p:cNvPr id="4" name="Slayt Numarası Yer Tutucusu 3"/>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6" name="Dikdörtgen 5"/>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62583"/>
            <a:ext cx="3810000" cy="871538"/>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055223"/>
            <a:ext cx="3810000" cy="523875"/>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1600201"/>
            <a:ext cx="8153400" cy="299442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18D1A883-3578-4B40-8935-E05B54B7261B}" type="datetime1">
              <a:rPr lang="tr-TR" smtClean="0"/>
              <a:pPr/>
              <a:t>28.08.2023</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886896" y="800100"/>
            <a:ext cx="2743200" cy="14859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extLst/>
          </a:lstStyle>
          <a:p>
            <a:fld id="{7765C6E2-4727-4A7F-B002-896AA5263948}" type="datetime1">
              <a:rPr lang="tr-TR" smtClean="0"/>
              <a:pPr/>
              <a:t>28.08.2023</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8" name="Dikdörtgen 7"/>
          <p:cNvSpPr/>
          <p:nvPr/>
        </p:nvSpPr>
        <p:spPr>
          <a:xfrm>
            <a:off x="762000" y="800100"/>
            <a:ext cx="4572000" cy="3429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Resim Yer Tutucusu 2"/>
          <p:cNvSpPr>
            <a:spLocks noGrp="1"/>
          </p:cNvSpPr>
          <p:nvPr>
            <p:ph type="pic" idx="1"/>
          </p:nvPr>
        </p:nvSpPr>
        <p:spPr>
          <a:xfrm>
            <a:off x="838200" y="857253"/>
            <a:ext cx="4419600" cy="2635898"/>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Akış Çizelgesi: İşlem 8"/>
          <p:cNvSpPr/>
          <p:nvPr/>
        </p:nvSpPr>
        <p:spPr>
          <a:xfrm rot="19468671">
            <a:off x="396725" y="715756"/>
            <a:ext cx="685800"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Akış Çizelgesi: İşlem 9"/>
          <p:cNvSpPr/>
          <p:nvPr/>
        </p:nvSpPr>
        <p:spPr>
          <a:xfrm rot="2103354" flipH="1">
            <a:off x="5003667" y="702589"/>
            <a:ext cx="649224"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Metin Yer Tutucusu 3"/>
          <p:cNvSpPr>
            <a:spLocks noGrp="1"/>
          </p:cNvSpPr>
          <p:nvPr>
            <p:ph type="body" sz="half" idx="2"/>
          </p:nvPr>
        </p:nvSpPr>
        <p:spPr>
          <a:xfrm>
            <a:off x="838200" y="3600450"/>
            <a:ext cx="4419600" cy="5715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asta 6"/>
          <p:cNvSpPr/>
          <p:nvPr/>
        </p:nvSpPr>
        <p:spPr>
          <a:xfrm>
            <a:off x="-815927" y="-611941"/>
            <a:ext cx="1638887" cy="1229165"/>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7" y="15827"/>
            <a:ext cx="1702191" cy="1276643"/>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Halka 10"/>
          <p:cNvSpPr/>
          <p:nvPr/>
        </p:nvSpPr>
        <p:spPr>
          <a:xfrm rot="2315675">
            <a:off x="182882" y="791308"/>
            <a:ext cx="1125717" cy="826968"/>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Dikdörtgen 11"/>
          <p:cNvSpPr/>
          <p:nvPr/>
        </p:nvSpPr>
        <p:spPr>
          <a:xfrm>
            <a:off x="1012874" y="-41"/>
            <a:ext cx="8131127"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Başlık Yer Tutucusu 4"/>
          <p:cNvSpPr>
            <a:spLocks noGrp="1"/>
          </p:cNvSpPr>
          <p:nvPr>
            <p:ph type="title"/>
          </p:nvPr>
        </p:nvSpPr>
        <p:spPr>
          <a:xfrm>
            <a:off x="1435608" y="205979"/>
            <a:ext cx="7498080" cy="85725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Metin Yer Tutucusu 8"/>
          <p:cNvSpPr>
            <a:spLocks noGrp="1"/>
          </p:cNvSpPr>
          <p:nvPr>
            <p:ph type="body" idx="1"/>
          </p:nvPr>
        </p:nvSpPr>
        <p:spPr>
          <a:xfrm>
            <a:off x="1435608" y="1085850"/>
            <a:ext cx="7498080" cy="360045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Veri Yer Tutucusu 23"/>
          <p:cNvSpPr>
            <a:spLocks noGrp="1"/>
          </p:cNvSpPr>
          <p:nvPr>
            <p:ph type="dt" sz="half" idx="2"/>
          </p:nvPr>
        </p:nvSpPr>
        <p:spPr>
          <a:xfrm>
            <a:off x="3581400" y="4729162"/>
            <a:ext cx="2133600" cy="357188"/>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0F6FB99-E324-43C7-9113-C93604CE3D66}" type="datetime1">
              <a:rPr lang="tr-TR" smtClean="0"/>
              <a:pPr/>
              <a:t>28.08.2023</a:t>
            </a:fld>
            <a:endParaRPr lang="tr-TR"/>
          </a:p>
        </p:txBody>
      </p:sp>
      <p:sp>
        <p:nvSpPr>
          <p:cNvPr id="10" name="Altbilgi Yer Tutucusu 9"/>
          <p:cNvSpPr>
            <a:spLocks noGrp="1"/>
          </p:cNvSpPr>
          <p:nvPr>
            <p:ph type="ftr" sz="quarter" idx="3"/>
          </p:nvPr>
        </p:nvSpPr>
        <p:spPr>
          <a:xfrm>
            <a:off x="5715000" y="4729162"/>
            <a:ext cx="2895600" cy="357188"/>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tr-TR" smtClean="0"/>
              <a:t>www.rehberlikservisim.com</a:t>
            </a:r>
            <a:endParaRPr lang="tr-TR"/>
          </a:p>
        </p:txBody>
      </p:sp>
      <p:sp>
        <p:nvSpPr>
          <p:cNvPr id="22" name="Slayt Numarası Yer Tutucusu 21"/>
          <p:cNvSpPr>
            <a:spLocks noGrp="1"/>
          </p:cNvSpPr>
          <p:nvPr>
            <p:ph type="sldNum" sz="quarter" idx="4"/>
          </p:nvPr>
        </p:nvSpPr>
        <p:spPr>
          <a:xfrm>
            <a:off x="8613648" y="4729162"/>
            <a:ext cx="457200" cy="357188"/>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9E12E18-8884-4BB9-8948-A832E9E47FF1}" type="slidenum">
              <a:rPr lang="tr-TR" smtClean="0"/>
              <a:pPr/>
              <a:t>‹#›</a:t>
            </a:fld>
            <a:endParaRPr lang="tr-TR"/>
          </a:p>
        </p:txBody>
      </p:sp>
      <p:sp>
        <p:nvSpPr>
          <p:cNvPr id="15" name="Dikdörtgen 14"/>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Lst>
  <p:hf sldNum="0"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D:\Users\Hp\Desktop\pics-photos-instagram-logo-png-4.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825" y="1150121"/>
            <a:ext cx="450907" cy="432048"/>
          </a:xfrm>
          <a:prstGeom prst="rect">
            <a:avLst/>
          </a:prstGeom>
          <a:noFill/>
          <a:ln>
            <a:noFill/>
          </a:ln>
        </p:spPr>
      </p:pic>
      <p:sp>
        <p:nvSpPr>
          <p:cNvPr id="4" name="Metin kutusu 3"/>
          <p:cNvSpPr txBox="1"/>
          <p:nvPr/>
        </p:nvSpPr>
        <p:spPr>
          <a:xfrm>
            <a:off x="983594" y="1150121"/>
            <a:ext cx="2220253" cy="338554"/>
          </a:xfrm>
          <a:prstGeom prst="rect">
            <a:avLst/>
          </a:prstGeom>
          <a:noFill/>
        </p:spPr>
        <p:txBody>
          <a:bodyPr wrap="square" rtlCol="0">
            <a:spAutoFit/>
          </a:bodyPr>
          <a:lstStyle/>
          <a:p>
            <a:r>
              <a:rPr lang="tr-TR" sz="1600" dirty="0"/>
              <a:t>dumlupinarortaokuluu</a:t>
            </a:r>
          </a:p>
        </p:txBody>
      </p:sp>
      <p:pic>
        <p:nvPicPr>
          <p:cNvPr id="11" name="Resim 10" descr="D:\Users\Hp\Desktop\google-haritalar-konum-ekleme-nasil-yapilir-157849163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019" y="195486"/>
            <a:ext cx="467177" cy="324036"/>
          </a:xfrm>
          <a:prstGeom prst="rect">
            <a:avLst/>
          </a:prstGeom>
          <a:noFill/>
          <a:ln>
            <a:noFill/>
          </a:ln>
        </p:spPr>
      </p:pic>
      <p:sp>
        <p:nvSpPr>
          <p:cNvPr id="12" name="Metin kutusu 11"/>
          <p:cNvSpPr txBox="1"/>
          <p:nvPr/>
        </p:nvSpPr>
        <p:spPr>
          <a:xfrm>
            <a:off x="1007545" y="135476"/>
            <a:ext cx="3465902" cy="923330"/>
          </a:xfrm>
          <a:prstGeom prst="rect">
            <a:avLst/>
          </a:prstGeom>
          <a:noFill/>
        </p:spPr>
        <p:txBody>
          <a:bodyPr wrap="square" rtlCol="0">
            <a:spAutoFit/>
          </a:bodyPr>
          <a:lstStyle/>
          <a:p>
            <a:r>
              <a:rPr lang="tr-TR" dirty="0"/>
              <a:t>Pirömer Mahallesi </a:t>
            </a:r>
          </a:p>
          <a:p>
            <a:r>
              <a:rPr lang="tr-TR" dirty="0"/>
              <a:t>90561 Sokak No1/A </a:t>
            </a:r>
          </a:p>
          <a:p>
            <a:r>
              <a:rPr lang="tr-TR" dirty="0"/>
              <a:t>Ereğli/Konya</a:t>
            </a:r>
          </a:p>
        </p:txBody>
      </p:sp>
      <p:pic>
        <p:nvPicPr>
          <p:cNvPr id="1032" name="Picture 8" descr="D:\Users\Hp\Desktop\unna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636" y="1875301"/>
            <a:ext cx="370500" cy="346621"/>
          </a:xfrm>
          <a:prstGeom prst="rect">
            <a:avLst/>
          </a:prstGeom>
          <a:noFill/>
          <a:extLst>
            <a:ext uri="{909E8E84-426E-40DD-AFC4-6F175D3DCCD1}">
              <a14:hiddenFill xmlns:a14="http://schemas.microsoft.com/office/drawing/2010/main">
                <a:solidFill>
                  <a:srgbClr val="FFFFFF"/>
                </a:solidFill>
              </a14:hiddenFill>
            </a:ext>
          </a:extLst>
        </p:spPr>
      </p:pic>
      <p:sp>
        <p:nvSpPr>
          <p:cNvPr id="18" name="Metin kutusu 17"/>
          <p:cNvSpPr txBox="1"/>
          <p:nvPr/>
        </p:nvSpPr>
        <p:spPr>
          <a:xfrm>
            <a:off x="1007545" y="1914386"/>
            <a:ext cx="2591877" cy="369332"/>
          </a:xfrm>
          <a:prstGeom prst="rect">
            <a:avLst/>
          </a:prstGeom>
          <a:noFill/>
        </p:spPr>
        <p:txBody>
          <a:bodyPr wrap="square" rtlCol="0">
            <a:spAutoFit/>
          </a:bodyPr>
          <a:lstStyle/>
          <a:p>
            <a:r>
              <a:rPr lang="tr-TR" dirty="0"/>
              <a:t>0332 713 11 78</a:t>
            </a:r>
          </a:p>
        </p:txBody>
      </p:sp>
      <p:sp>
        <p:nvSpPr>
          <p:cNvPr id="6" name="Metin kutusu 5"/>
          <p:cNvSpPr txBox="1"/>
          <p:nvPr/>
        </p:nvSpPr>
        <p:spPr>
          <a:xfrm>
            <a:off x="3077536" y="630626"/>
            <a:ext cx="3570696" cy="1938992"/>
          </a:xfrm>
          <a:prstGeom prst="rect">
            <a:avLst/>
          </a:prstGeom>
          <a:noFill/>
        </p:spPr>
        <p:txBody>
          <a:bodyPr wrap="square" rtlCol="0">
            <a:spAutoFit/>
          </a:bodyPr>
          <a:lstStyle/>
          <a:p>
            <a:pPr algn="ctr"/>
            <a:r>
              <a:rPr lang="tr-TR" sz="2400" b="1" dirty="0">
                <a:solidFill>
                  <a:srgbClr val="FF0000"/>
                </a:solidFill>
              </a:rPr>
              <a:t>ÇOCUKLARDA</a:t>
            </a:r>
          </a:p>
          <a:p>
            <a:pPr algn="ctr"/>
            <a:r>
              <a:rPr lang="tr-TR" sz="2400" b="1" dirty="0">
                <a:solidFill>
                  <a:srgbClr val="FF0000"/>
                </a:solidFill>
              </a:rPr>
              <a:t>ÖZ </a:t>
            </a:r>
          </a:p>
          <a:p>
            <a:pPr algn="ctr"/>
            <a:r>
              <a:rPr lang="tr-TR" sz="2400" b="1" dirty="0">
                <a:solidFill>
                  <a:srgbClr val="FF0000"/>
                </a:solidFill>
              </a:rPr>
              <a:t>DİSİPLİN </a:t>
            </a:r>
          </a:p>
          <a:p>
            <a:pPr algn="ctr"/>
            <a:r>
              <a:rPr lang="tr-TR" sz="2400" b="1" dirty="0">
                <a:solidFill>
                  <a:srgbClr val="FF0000"/>
                </a:solidFill>
              </a:rPr>
              <a:t>GELİŞTİRME</a:t>
            </a:r>
          </a:p>
          <a:p>
            <a:pPr algn="ctr"/>
            <a:r>
              <a:rPr lang="tr-TR" sz="2400" b="1" dirty="0">
                <a:solidFill>
                  <a:srgbClr val="FF0000"/>
                </a:solidFill>
              </a:rPr>
              <a:t>(VELİLERE YÖNELİK)</a:t>
            </a:r>
          </a:p>
        </p:txBody>
      </p:sp>
      <p:pic>
        <p:nvPicPr>
          <p:cNvPr id="1029" name="Picture 5" descr="D:\Users\Hp\Desktop\387-3872599_interview-improving-the-customer-branch-head-development-progra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5" y="3015890"/>
            <a:ext cx="2632307" cy="185788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bil-12\Desktop\okul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8479" y="2742747"/>
            <a:ext cx="2219716" cy="2195713"/>
          </a:xfrm>
          <a:prstGeom prst="rect">
            <a:avLst/>
          </a:prstGeom>
          <a:noFill/>
          <a:extLst>
            <a:ext uri="{909E8E84-426E-40DD-AFC4-6F175D3DCCD1}">
              <a14:hiddenFill xmlns:a14="http://schemas.microsoft.com/office/drawing/2010/main">
                <a:solidFill>
                  <a:srgbClr val="FFFFFF"/>
                </a:solidFill>
              </a14:hiddenFill>
            </a:ext>
          </a:extLst>
        </p:spPr>
      </p:pic>
      <p:sp>
        <p:nvSpPr>
          <p:cNvPr id="19" name="object 28"/>
          <p:cNvSpPr/>
          <p:nvPr/>
        </p:nvSpPr>
        <p:spPr>
          <a:xfrm>
            <a:off x="578762" y="2569618"/>
            <a:ext cx="331374" cy="346258"/>
          </a:xfrm>
          <a:custGeom>
            <a:avLst/>
            <a:gdLst/>
            <a:ahLst/>
            <a:cxnLst/>
            <a:rect l="l" t="t" r="r" b="b"/>
            <a:pathLst>
              <a:path w="365125" h="365125">
                <a:moveTo>
                  <a:pt x="182333" y="0"/>
                </a:moveTo>
                <a:lnTo>
                  <a:pt x="133920" y="6524"/>
                </a:lnTo>
                <a:lnTo>
                  <a:pt x="90380" y="24931"/>
                </a:lnTo>
                <a:lnTo>
                  <a:pt x="53467" y="53468"/>
                </a:lnTo>
                <a:lnTo>
                  <a:pt x="24931" y="90384"/>
                </a:lnTo>
                <a:lnTo>
                  <a:pt x="6524" y="133927"/>
                </a:lnTo>
                <a:lnTo>
                  <a:pt x="0" y="182346"/>
                </a:lnTo>
                <a:lnTo>
                  <a:pt x="6524" y="230760"/>
                </a:lnTo>
                <a:lnTo>
                  <a:pt x="24931" y="274299"/>
                </a:lnTo>
                <a:lnTo>
                  <a:pt x="53467" y="311213"/>
                </a:lnTo>
                <a:lnTo>
                  <a:pt x="90380" y="339749"/>
                </a:lnTo>
                <a:lnTo>
                  <a:pt x="133920" y="358155"/>
                </a:lnTo>
                <a:lnTo>
                  <a:pt x="182333" y="364680"/>
                </a:lnTo>
                <a:lnTo>
                  <a:pt x="230747" y="358155"/>
                </a:lnTo>
                <a:lnTo>
                  <a:pt x="274287" y="339749"/>
                </a:lnTo>
                <a:lnTo>
                  <a:pt x="274597" y="339509"/>
                </a:lnTo>
                <a:lnTo>
                  <a:pt x="182333" y="339509"/>
                </a:lnTo>
                <a:lnTo>
                  <a:pt x="163689" y="330352"/>
                </a:lnTo>
                <a:lnTo>
                  <a:pt x="129514" y="330352"/>
                </a:lnTo>
                <a:lnTo>
                  <a:pt x="89963" y="309396"/>
                </a:lnTo>
                <a:lnTo>
                  <a:pt x="58123" y="278480"/>
                </a:lnTo>
                <a:lnTo>
                  <a:pt x="36029" y="239642"/>
                </a:lnTo>
                <a:lnTo>
                  <a:pt x="25717" y="194919"/>
                </a:lnTo>
                <a:lnTo>
                  <a:pt x="362973" y="194919"/>
                </a:lnTo>
                <a:lnTo>
                  <a:pt x="364667" y="182346"/>
                </a:lnTo>
                <a:lnTo>
                  <a:pt x="362970" y="169748"/>
                </a:lnTo>
                <a:lnTo>
                  <a:pt x="25717" y="169748"/>
                </a:lnTo>
                <a:lnTo>
                  <a:pt x="36029" y="125032"/>
                </a:lnTo>
                <a:lnTo>
                  <a:pt x="58123" y="86198"/>
                </a:lnTo>
                <a:lnTo>
                  <a:pt x="89963" y="55283"/>
                </a:lnTo>
                <a:lnTo>
                  <a:pt x="129514" y="34328"/>
                </a:lnTo>
                <a:lnTo>
                  <a:pt x="163689" y="34328"/>
                </a:lnTo>
                <a:lnTo>
                  <a:pt x="182333" y="25171"/>
                </a:lnTo>
                <a:lnTo>
                  <a:pt x="274597" y="25171"/>
                </a:lnTo>
                <a:lnTo>
                  <a:pt x="274287" y="24931"/>
                </a:lnTo>
                <a:lnTo>
                  <a:pt x="230747" y="6524"/>
                </a:lnTo>
                <a:lnTo>
                  <a:pt x="182333" y="0"/>
                </a:lnTo>
                <a:close/>
              </a:path>
              <a:path w="365125" h="365125">
                <a:moveTo>
                  <a:pt x="270357" y="194919"/>
                </a:moveTo>
                <a:lnTo>
                  <a:pt x="245186" y="194919"/>
                </a:lnTo>
                <a:lnTo>
                  <a:pt x="238162" y="253719"/>
                </a:lnTo>
                <a:lnTo>
                  <a:pt x="223361" y="299399"/>
                </a:lnTo>
                <a:lnTo>
                  <a:pt x="203759" y="328986"/>
                </a:lnTo>
                <a:lnTo>
                  <a:pt x="182333" y="339509"/>
                </a:lnTo>
                <a:lnTo>
                  <a:pt x="274597" y="339509"/>
                </a:lnTo>
                <a:lnTo>
                  <a:pt x="286442" y="330352"/>
                </a:lnTo>
                <a:lnTo>
                  <a:pt x="235153" y="330352"/>
                </a:lnTo>
                <a:lnTo>
                  <a:pt x="248976" y="304390"/>
                </a:lnTo>
                <a:lnTo>
                  <a:pt x="259727" y="272589"/>
                </a:lnTo>
                <a:lnTo>
                  <a:pt x="266992" y="235812"/>
                </a:lnTo>
                <a:lnTo>
                  <a:pt x="270357" y="194919"/>
                </a:lnTo>
                <a:close/>
              </a:path>
              <a:path w="365125" h="365125">
                <a:moveTo>
                  <a:pt x="119494" y="194919"/>
                </a:moveTo>
                <a:lnTo>
                  <a:pt x="94310" y="194919"/>
                </a:lnTo>
                <a:lnTo>
                  <a:pt x="97676" y="235812"/>
                </a:lnTo>
                <a:lnTo>
                  <a:pt x="104944" y="272589"/>
                </a:lnTo>
                <a:lnTo>
                  <a:pt x="115696" y="304390"/>
                </a:lnTo>
                <a:lnTo>
                  <a:pt x="129514" y="330352"/>
                </a:lnTo>
                <a:lnTo>
                  <a:pt x="163689" y="330352"/>
                </a:lnTo>
                <a:lnTo>
                  <a:pt x="160908" y="328986"/>
                </a:lnTo>
                <a:lnTo>
                  <a:pt x="141308" y="299399"/>
                </a:lnTo>
                <a:lnTo>
                  <a:pt x="126510" y="253719"/>
                </a:lnTo>
                <a:lnTo>
                  <a:pt x="119494" y="194919"/>
                </a:lnTo>
                <a:close/>
              </a:path>
              <a:path w="365125" h="365125">
                <a:moveTo>
                  <a:pt x="362973" y="194919"/>
                </a:moveTo>
                <a:lnTo>
                  <a:pt x="338950" y="194919"/>
                </a:lnTo>
                <a:lnTo>
                  <a:pt x="328638" y="239642"/>
                </a:lnTo>
                <a:lnTo>
                  <a:pt x="306544" y="278480"/>
                </a:lnTo>
                <a:lnTo>
                  <a:pt x="274704" y="309396"/>
                </a:lnTo>
                <a:lnTo>
                  <a:pt x="235153" y="330352"/>
                </a:lnTo>
                <a:lnTo>
                  <a:pt x="286442" y="330352"/>
                </a:lnTo>
                <a:lnTo>
                  <a:pt x="311200" y="311213"/>
                </a:lnTo>
                <a:lnTo>
                  <a:pt x="339736" y="274299"/>
                </a:lnTo>
                <a:lnTo>
                  <a:pt x="358143" y="230760"/>
                </a:lnTo>
                <a:lnTo>
                  <a:pt x="362973" y="194919"/>
                </a:lnTo>
                <a:close/>
              </a:path>
              <a:path w="365125" h="365125">
                <a:moveTo>
                  <a:pt x="163689" y="34328"/>
                </a:moveTo>
                <a:lnTo>
                  <a:pt x="129514" y="34328"/>
                </a:lnTo>
                <a:lnTo>
                  <a:pt x="115696" y="60289"/>
                </a:lnTo>
                <a:lnTo>
                  <a:pt x="104944" y="92089"/>
                </a:lnTo>
                <a:lnTo>
                  <a:pt x="97676" y="128863"/>
                </a:lnTo>
                <a:lnTo>
                  <a:pt x="94310" y="169748"/>
                </a:lnTo>
                <a:lnTo>
                  <a:pt x="119494" y="169748"/>
                </a:lnTo>
                <a:lnTo>
                  <a:pt x="126510" y="110955"/>
                </a:lnTo>
                <a:lnTo>
                  <a:pt x="141308" y="65279"/>
                </a:lnTo>
                <a:lnTo>
                  <a:pt x="160908" y="35693"/>
                </a:lnTo>
                <a:lnTo>
                  <a:pt x="163689" y="34328"/>
                </a:lnTo>
                <a:close/>
              </a:path>
              <a:path w="365125" h="365125">
                <a:moveTo>
                  <a:pt x="274597" y="25171"/>
                </a:moveTo>
                <a:lnTo>
                  <a:pt x="182333" y="25171"/>
                </a:lnTo>
                <a:lnTo>
                  <a:pt x="203759" y="35693"/>
                </a:lnTo>
                <a:lnTo>
                  <a:pt x="223361" y="65279"/>
                </a:lnTo>
                <a:lnTo>
                  <a:pt x="238162" y="110955"/>
                </a:lnTo>
                <a:lnTo>
                  <a:pt x="245186" y="169748"/>
                </a:lnTo>
                <a:lnTo>
                  <a:pt x="270357" y="169748"/>
                </a:lnTo>
                <a:lnTo>
                  <a:pt x="266992" y="128863"/>
                </a:lnTo>
                <a:lnTo>
                  <a:pt x="259727" y="92089"/>
                </a:lnTo>
                <a:lnTo>
                  <a:pt x="248976" y="60289"/>
                </a:lnTo>
                <a:lnTo>
                  <a:pt x="235153" y="34328"/>
                </a:lnTo>
                <a:lnTo>
                  <a:pt x="286441" y="34328"/>
                </a:lnTo>
                <a:lnTo>
                  <a:pt x="274597" y="25171"/>
                </a:lnTo>
                <a:close/>
              </a:path>
              <a:path w="365125" h="365125">
                <a:moveTo>
                  <a:pt x="286441" y="34328"/>
                </a:moveTo>
                <a:lnTo>
                  <a:pt x="235153" y="34328"/>
                </a:lnTo>
                <a:lnTo>
                  <a:pt x="274704" y="55283"/>
                </a:lnTo>
                <a:lnTo>
                  <a:pt x="306544" y="86198"/>
                </a:lnTo>
                <a:lnTo>
                  <a:pt x="328638" y="125032"/>
                </a:lnTo>
                <a:lnTo>
                  <a:pt x="338950" y="169748"/>
                </a:lnTo>
                <a:lnTo>
                  <a:pt x="362970" y="169748"/>
                </a:lnTo>
                <a:lnTo>
                  <a:pt x="358143" y="133927"/>
                </a:lnTo>
                <a:lnTo>
                  <a:pt x="339736" y="90384"/>
                </a:lnTo>
                <a:lnTo>
                  <a:pt x="311200" y="53468"/>
                </a:lnTo>
                <a:lnTo>
                  <a:pt x="286441" y="34328"/>
                </a:lnTo>
                <a:close/>
              </a:path>
            </a:pathLst>
          </a:custGeom>
          <a:solidFill>
            <a:srgbClr val="00B9E6"/>
          </a:solidFill>
        </p:spPr>
        <p:txBody>
          <a:bodyPr wrap="square" lIns="0" tIns="0" rIns="0" bIns="0" rtlCol="0"/>
          <a:lstStyle/>
          <a:p>
            <a:endParaRPr/>
          </a:p>
        </p:txBody>
      </p:sp>
      <p:sp>
        <p:nvSpPr>
          <p:cNvPr id="20" name="Metin kutusu 19"/>
          <p:cNvSpPr txBox="1"/>
          <p:nvPr/>
        </p:nvSpPr>
        <p:spPr>
          <a:xfrm>
            <a:off x="1052896" y="2608099"/>
            <a:ext cx="2757743" cy="307777"/>
          </a:xfrm>
          <a:prstGeom prst="rect">
            <a:avLst/>
          </a:prstGeom>
          <a:noFill/>
        </p:spPr>
        <p:txBody>
          <a:bodyPr wrap="none" rtlCol="0">
            <a:spAutoFit/>
          </a:bodyPr>
          <a:lstStyle/>
          <a:p>
            <a:r>
              <a:rPr lang="tr-TR" sz="1400" dirty="0" smtClean="0"/>
              <a:t>http://ereglidumlupinar.meb.k12.tr</a:t>
            </a:r>
            <a:endParaRPr lang="tr-TR" sz="1400" dirty="0"/>
          </a:p>
        </p:txBody>
      </p:sp>
      <p:pic>
        <p:nvPicPr>
          <p:cNvPr id="14" name="Picture 3" descr="D:\Users\Hp\Desktop\apla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94752" y="601923"/>
            <a:ext cx="2313954" cy="2313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867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ÇOCUKLARDA ÖZ DİSİPLİN GELİŞTİRMEK İÇİN NELER YAPMALIYIZ?</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071538" y="928676"/>
            <a:ext cx="7188353" cy="3785652"/>
          </a:xfrm>
          <a:prstGeom prst="rect">
            <a:avLst/>
          </a:prstGeom>
        </p:spPr>
        <p:txBody>
          <a:bodyPr wrap="square">
            <a:spAutoFit/>
          </a:bodyPr>
          <a:lstStyle/>
          <a:p>
            <a:pPr>
              <a:buFont typeface="Wingdings" pitchFamily="2" charset="2"/>
              <a:buChar char="Ø"/>
            </a:pPr>
            <a:r>
              <a:rPr lang="tr-TR" sz="1600" dirty="0" smtClean="0"/>
              <a:t>  Ailenin üzerinde anlaştığı disiplin sistemini izlemede tutarlı olması büyük önem taşır. Tutarsızlıklar var olduğunda çocuklar anne babadan birini ötekine karşı kullanmayı öğrenir.</a:t>
            </a:r>
          </a:p>
          <a:p>
            <a:endParaRPr lang="tr-TR" sz="1600" dirty="0" smtClean="0"/>
          </a:p>
          <a:p>
            <a:pPr>
              <a:buFont typeface="Wingdings" pitchFamily="2" charset="2"/>
              <a:buChar char="Ø"/>
            </a:pPr>
            <a:r>
              <a:rPr lang="tr-TR" sz="1600" dirty="0" smtClean="0"/>
              <a:t> Kurallarınız varsa nedenleriniz de olmalı ve bu nedenleri bilmek çocuğunuzun en doğal hakkı. Çocuğunuzun kuralları tartışmasını doğal karşılamalısınız. Uygun bir dille size itiraz etme hakkı tanırsanız hem sizi daha iyi anlamasını sağlamış hem de hakkını aramasını öğretmiş olursunuz.</a:t>
            </a:r>
          </a:p>
          <a:p>
            <a:endParaRPr lang="tr-TR" sz="1600" dirty="0" smtClean="0"/>
          </a:p>
          <a:p>
            <a:pPr>
              <a:buFont typeface="Wingdings" pitchFamily="2" charset="2"/>
              <a:buChar char="Ø"/>
            </a:pPr>
            <a:r>
              <a:rPr lang="tr-TR" sz="1600" dirty="0" smtClean="0"/>
              <a:t> Çocuğa bir işi yapmadığında, “ödevini yapmamışsın / yatağını toplamamışsın gibi cümleler kurulmamalı. Bunun yerine, çocuğunuzun nereden başlayacağına yardımcı olmak amaçlı “Yatağını toplar, kirli çamaşırlarını banyoya götürürsen odan temiz olacak."Ödevine sevdiğin dersten başlar, molalar vererek ilerlersen, ödevlerin birikmemiş olur böylece kendini bize ve kendine karşı daha rahat hissedebilirsin." şeklinde açıklama yapılması çocuğun ne yapacağını daha iyi anlamasına yarar.</a:t>
            </a:r>
            <a:endParaRPr lang="tr-TR" sz="1600" dirty="0"/>
          </a:p>
        </p:txBody>
      </p:sp>
    </p:spTree>
    <p:extLst>
      <p:ext uri="{BB962C8B-B14F-4D97-AF65-F5344CB8AC3E}">
        <p14:creationId xmlns:p14="http://schemas.microsoft.com/office/powerpoint/2010/main" val="19924611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ÇOCUKLARDA ÖZ DİSİPLİN GELİŞTİRMEK İÇİN NELER YAPMALIYIZ?</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42976" y="785800"/>
            <a:ext cx="7821512" cy="4031873"/>
          </a:xfrm>
          <a:prstGeom prst="rect">
            <a:avLst/>
          </a:prstGeom>
        </p:spPr>
        <p:txBody>
          <a:bodyPr wrap="square">
            <a:spAutoFit/>
          </a:bodyPr>
          <a:lstStyle/>
          <a:p>
            <a:pPr>
              <a:buFont typeface="Wingdings" pitchFamily="2" charset="2"/>
              <a:buChar char="Ø"/>
            </a:pPr>
            <a:r>
              <a:rPr lang="tr-TR" sz="1600" dirty="0" smtClean="0"/>
              <a:t> Çocuğun belirli bir hedefe ulaşma çabası yüreklendirilmelidir. (Yatağını çok güzel toplamışsın, çalışma masanı da toplarsan odan temiz olacak.) yüreklendirme, hedefe yaklaştıran adımları atmada çocukları doğru biçimde yönlendirir.</a:t>
            </a:r>
          </a:p>
          <a:p>
            <a:endParaRPr lang="tr-TR" sz="1600" dirty="0" smtClean="0"/>
          </a:p>
          <a:p>
            <a:pPr>
              <a:buFont typeface="Wingdings" pitchFamily="2" charset="2"/>
              <a:buChar char="Ø"/>
            </a:pPr>
            <a:r>
              <a:rPr lang="tr-TR" sz="1600" dirty="0" smtClean="0"/>
              <a:t> Çocuğa sürekli geçmişte sergilediği hataları hatırlatmak yerine ulaşmasını istediğiniz hedef davranışlardan bahsetmeniz daha işlevseldir.</a:t>
            </a:r>
          </a:p>
          <a:p>
            <a:endParaRPr lang="tr-TR" sz="1600" dirty="0" smtClean="0"/>
          </a:p>
          <a:p>
            <a:pPr>
              <a:buFont typeface="Wingdings" pitchFamily="2" charset="2"/>
              <a:buChar char="Ø"/>
            </a:pPr>
            <a:r>
              <a:rPr lang="tr-TR" sz="1600" dirty="0" smtClean="0"/>
              <a:t> Yasaklamak bir güç gösterisidir, izin vermekse sevgi. Ancak çocuk çok fazla özgürlük ve güç karşısında ne yapacağını bilemediği için sınırları ve çatıyı sizin belirlemeniz gerekir.</a:t>
            </a:r>
          </a:p>
          <a:p>
            <a:endParaRPr lang="tr-TR" sz="1600" dirty="0" smtClean="0"/>
          </a:p>
          <a:p>
            <a:pPr>
              <a:buFont typeface="Wingdings" pitchFamily="2" charset="2"/>
              <a:buChar char="Ø"/>
            </a:pPr>
            <a:r>
              <a:rPr lang="tr-TR" sz="1600" dirty="0" smtClean="0"/>
              <a:t> Çocuklar büyükleri tarafından organize edilmeyi, cesaretlendirilmeyi ve gerekli olduğunda ısrar edilmesini beklerler. Çocuğa bütün kararlarında serbestlik tanıyan, her şeyi onun inisiyatifine bırakan ebeveynler sadece kural tanımayan ve başkalarıyla ilişkilerinde sorun yaşayan kişiler yetiştirmekle kalmaz aynı zamanda çocuklarını gereğinden fazla sorumluluk altında bırakırlar.</a:t>
            </a:r>
            <a:endParaRPr lang="tr-TR" sz="1600" dirty="0"/>
          </a:p>
        </p:txBody>
      </p:sp>
    </p:spTree>
    <p:extLst>
      <p:ext uri="{BB962C8B-B14F-4D97-AF65-F5344CB8AC3E}">
        <p14:creationId xmlns:p14="http://schemas.microsoft.com/office/powerpoint/2010/main" val="19924611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ÇOCUKLARDA ÖZ DİSİPLİN GELİŞTİRMEK İÇİN NELER YAPMALIYIZ?</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071538" y="928676"/>
            <a:ext cx="7188353" cy="3785652"/>
          </a:xfrm>
          <a:prstGeom prst="rect">
            <a:avLst/>
          </a:prstGeom>
        </p:spPr>
        <p:txBody>
          <a:bodyPr wrap="square">
            <a:spAutoFit/>
          </a:bodyPr>
          <a:lstStyle/>
          <a:p>
            <a:pPr algn="ctr"/>
            <a:r>
              <a:rPr lang="tr-TR" sz="1600" b="1" dirty="0" smtClean="0"/>
              <a:t>KARARLILIK ve TUTARLILIK</a:t>
            </a:r>
          </a:p>
          <a:p>
            <a:pPr algn="ctr"/>
            <a:endParaRPr lang="tr-TR" sz="1600" dirty="0" smtClean="0"/>
          </a:p>
          <a:p>
            <a:r>
              <a:rPr lang="tr-TR" sz="1600" dirty="0" smtClean="0"/>
              <a:t>Çocuğun en büyük yeteneği anne-babanın kararsızlığını çok rahat bir şekilde anlaması ve bunu kullanmasıdır. </a:t>
            </a:r>
          </a:p>
          <a:p>
            <a:endParaRPr lang="tr-TR" sz="1600" dirty="0" smtClean="0"/>
          </a:p>
          <a:p>
            <a:r>
              <a:rPr lang="tr-TR" sz="1600" dirty="0" smtClean="0"/>
              <a:t>Anne-babanın kararsızlığını anlayan çocuk sürekli onları test edecektir. Çocuğun kuralların duruma göre değişmediğini ve her durumda uyması gerektiğini anlaması, bu kuralları ve kazandırılması gereken davranışları içselleştirebilmesi için koyulan sınır ve kuralların net olması, anne ve baba tarafından aynı şekilde uygulanıyor olması ve küçük esnetmeler olsa da her gün ve her ortamda geçerli olması gerekir.</a:t>
            </a:r>
          </a:p>
          <a:p>
            <a:r>
              <a:rPr lang="tr-TR" sz="1600" dirty="0" smtClean="0"/>
              <a:t> </a:t>
            </a:r>
          </a:p>
          <a:p>
            <a:r>
              <a:rPr lang="tr-TR" sz="1600" dirty="0" smtClean="0"/>
              <a:t>Çocuğun kuralı, sınır ve yanlış olan davranışı ilk seferde anlaması da beklenemez, kararlılık bu nedenle de oldukça önemlidir. Her seferinde aynı tepki ve sınırla karşılaşan çocuk, sonunda yanlış olan davranışın yerine doğru olanı, uygulaması gereken kuralı ve aşmaması gereken sınırı öğrenir.</a:t>
            </a:r>
            <a:endParaRPr lang="tr-TR" sz="1600" dirty="0"/>
          </a:p>
        </p:txBody>
      </p:sp>
    </p:spTree>
    <p:extLst>
      <p:ext uri="{BB962C8B-B14F-4D97-AF65-F5344CB8AC3E}">
        <p14:creationId xmlns:p14="http://schemas.microsoft.com/office/powerpoint/2010/main" val="19924611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ÇOCUKLARDA ÖZ DİSİPLİN GELİŞTİRME</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42976" y="928676"/>
            <a:ext cx="4536504" cy="3693319"/>
          </a:xfrm>
          <a:prstGeom prst="rect">
            <a:avLst/>
          </a:prstGeom>
        </p:spPr>
        <p:txBody>
          <a:bodyPr wrap="square">
            <a:spAutoFit/>
          </a:bodyPr>
          <a:lstStyle/>
          <a:p>
            <a:endParaRPr lang="tr-TR" dirty="0"/>
          </a:p>
          <a:p>
            <a:r>
              <a:rPr lang="tr-TR" b="1" i="1" dirty="0" smtClean="0">
                <a:solidFill>
                  <a:srgbClr val="FF0000"/>
                </a:solidFill>
              </a:rPr>
              <a:t>Öz Disiplin; </a:t>
            </a:r>
            <a:r>
              <a:rPr lang="tr-TR" dirty="0" smtClean="0"/>
              <a:t>kişinin </a:t>
            </a:r>
            <a:r>
              <a:rPr lang="tr-TR" dirty="0"/>
              <a:t>belirlemiş olduğu hedeflere ulaşabilmesi için davranışlarını ve alışkanlıklarını kontrol altında tutması; hedeflerine odaklanması, izlemesi gereken süreçleri takip ederek hedefe ulaşma sürecindeki psikolojik tutumlarıdır. Kişinin hislerini kontrol etme ve zayıf yönlerini aşma yeteneğidir</a:t>
            </a:r>
            <a:r>
              <a:rPr lang="tr-TR" dirty="0" smtClean="0"/>
              <a:t>.</a:t>
            </a:r>
          </a:p>
          <a:p>
            <a:endParaRPr lang="tr-TR" dirty="0">
              <a:cs typeface="Times New Roman" panose="02020603050405020304" pitchFamily="18" charset="0"/>
            </a:endParaRPr>
          </a:p>
          <a:p>
            <a:r>
              <a:rPr lang="tr-TR" dirty="0">
                <a:cs typeface="Times New Roman" panose="02020603050405020304" pitchFamily="18" charset="0"/>
              </a:rPr>
              <a:t>Öz </a:t>
            </a:r>
            <a:r>
              <a:rPr lang="tr-TR" dirty="0" smtClean="0">
                <a:cs typeface="Times New Roman" panose="02020603050405020304" pitchFamily="18" charset="0"/>
              </a:rPr>
              <a:t>disiplin, </a:t>
            </a:r>
            <a:r>
              <a:rPr lang="tr-TR" dirty="0">
                <a:cs typeface="Times New Roman" panose="02020603050405020304" pitchFamily="18" charset="0"/>
              </a:rPr>
              <a:t>günlük hayatı kontrol edebilmeyi sağlar ve kişi için tembellikten uzak daha </a:t>
            </a:r>
            <a:r>
              <a:rPr lang="tr-TR" dirty="0" smtClean="0">
                <a:cs typeface="Times New Roman" panose="02020603050405020304" pitchFamily="18" charset="0"/>
              </a:rPr>
              <a:t>çalışkan bir </a:t>
            </a:r>
            <a:r>
              <a:rPr lang="tr-TR" dirty="0">
                <a:cs typeface="Times New Roman" panose="02020603050405020304" pitchFamily="18" charset="0"/>
              </a:rPr>
              <a:t>düşünce yapısı gelişimini sağlar.</a:t>
            </a:r>
          </a:p>
        </p:txBody>
      </p:sp>
      <p:pic>
        <p:nvPicPr>
          <p:cNvPr id="2050" name="Picture 2" descr="D:\Users\Hp\Desktop\istockphoto-947287324-1024x10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2975" y="1293813"/>
            <a:ext cx="3121025" cy="312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0929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ÖZ DİSİPLİN BECERİSİ OLAN BİREYLERİN ÖZELLİKLERİ</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11607" y="1131590"/>
            <a:ext cx="4032448" cy="3416320"/>
          </a:xfrm>
          <a:prstGeom prst="rect">
            <a:avLst/>
          </a:prstGeom>
        </p:spPr>
        <p:txBody>
          <a:bodyPr wrap="square">
            <a:spAutoFit/>
          </a:bodyPr>
          <a:lstStyle/>
          <a:p>
            <a:pPr marL="285750" indent="-285750">
              <a:buFont typeface="Wingdings" pitchFamily="2" charset="2"/>
              <a:buChar char="Ø"/>
            </a:pPr>
            <a:r>
              <a:rPr lang="tr-TR" dirty="0" smtClean="0"/>
              <a:t>Kendilerine ve başkalarına karşı saygılıdırlar.</a:t>
            </a:r>
          </a:p>
          <a:p>
            <a:endParaRPr lang="tr-TR" dirty="0" smtClean="0"/>
          </a:p>
          <a:p>
            <a:pPr marL="285750" indent="-285750">
              <a:buFont typeface="Wingdings" pitchFamily="2" charset="2"/>
              <a:buChar char="Ø"/>
            </a:pPr>
            <a:r>
              <a:rPr lang="tr-TR" dirty="0" smtClean="0"/>
              <a:t>Kendi kararlarını kendileri verebilirler.</a:t>
            </a:r>
          </a:p>
          <a:p>
            <a:endParaRPr lang="tr-TR" dirty="0" smtClean="0"/>
          </a:p>
          <a:p>
            <a:pPr marL="285750" indent="-285750">
              <a:buFont typeface="Wingdings" pitchFamily="2" charset="2"/>
              <a:buChar char="Ø"/>
            </a:pPr>
            <a:r>
              <a:rPr lang="tr-TR" dirty="0" smtClean="0"/>
              <a:t>Sorumluluk üstlenirler.</a:t>
            </a:r>
          </a:p>
          <a:p>
            <a:endParaRPr lang="tr-TR" dirty="0"/>
          </a:p>
          <a:p>
            <a:pPr marL="285750" indent="-285750">
              <a:buFont typeface="Wingdings" pitchFamily="2" charset="2"/>
              <a:buChar char="Ø"/>
            </a:pPr>
            <a:r>
              <a:rPr lang="tr-TR" dirty="0" smtClean="0"/>
              <a:t>Duygularını ifade edebilirler.</a:t>
            </a:r>
          </a:p>
          <a:p>
            <a:endParaRPr lang="tr-TR" dirty="0" smtClean="0"/>
          </a:p>
          <a:p>
            <a:pPr marL="285750" indent="-285750">
              <a:buFont typeface="Wingdings" pitchFamily="2" charset="2"/>
              <a:buChar char="Ø"/>
            </a:pPr>
            <a:r>
              <a:rPr lang="tr-TR" dirty="0" smtClean="0"/>
              <a:t>Kendi problemlerini kendileri çözebilirler.</a:t>
            </a:r>
          </a:p>
          <a:p>
            <a:endParaRPr lang="tr-TR" dirty="0" smtClean="0"/>
          </a:p>
        </p:txBody>
      </p:sp>
      <p:pic>
        <p:nvPicPr>
          <p:cNvPr id="3076" name="Picture 4" descr="D:\Users\Hp\Desktop\kisspng-marla-frazee-the-boss-baby-meet-your-new-boss-bab-boss-5abed7cc9567a5.5596374115224565246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149508"/>
            <a:ext cx="3024336"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9496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ÖZ DİSİPLİN BECERİSİ OLAN BİREYLERİN ÖZELLİKLERİ</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098425" y="843558"/>
            <a:ext cx="4913735" cy="3785652"/>
          </a:xfrm>
          <a:prstGeom prst="rect">
            <a:avLst/>
          </a:prstGeom>
        </p:spPr>
        <p:txBody>
          <a:bodyPr wrap="square">
            <a:spAutoFit/>
          </a:bodyPr>
          <a:lstStyle/>
          <a:p>
            <a:r>
              <a:rPr lang="tr-TR" sz="1600" b="1" i="1" dirty="0">
                <a:solidFill>
                  <a:srgbClr val="FF0000"/>
                </a:solidFill>
              </a:rPr>
              <a:t>Öz </a:t>
            </a:r>
            <a:r>
              <a:rPr lang="tr-TR" sz="1600" b="1" i="1" dirty="0" smtClean="0">
                <a:solidFill>
                  <a:srgbClr val="FF0000"/>
                </a:solidFill>
              </a:rPr>
              <a:t>disiplin sahibi </a:t>
            </a:r>
            <a:r>
              <a:rPr lang="tr-TR" sz="1600" b="1" i="1" dirty="0">
                <a:solidFill>
                  <a:srgbClr val="FF0000"/>
                </a:solidFill>
              </a:rPr>
              <a:t>bireyler kendi düşüncelerini </a:t>
            </a:r>
            <a:r>
              <a:rPr lang="tr-TR" sz="1600" b="1" i="1" dirty="0" smtClean="0">
                <a:solidFill>
                  <a:srgbClr val="FF0000"/>
                </a:solidFill>
              </a:rPr>
              <a:t>kontrol ederler </a:t>
            </a:r>
            <a:r>
              <a:rPr lang="tr-TR" sz="1600" b="1" i="1" dirty="0">
                <a:solidFill>
                  <a:srgbClr val="FF0000"/>
                </a:solidFill>
              </a:rPr>
              <a:t>ve zihinlerinin patronu olurlar.</a:t>
            </a:r>
            <a:r>
              <a:rPr lang="tr-TR" sz="1600" dirty="0"/>
              <a:t> Çevremizde </a:t>
            </a:r>
            <a:r>
              <a:rPr lang="tr-TR" sz="1600" dirty="0" smtClean="0"/>
              <a:t>bizi yaptığımız </a:t>
            </a:r>
            <a:r>
              <a:rPr lang="tr-TR" sz="1600" dirty="0"/>
              <a:t>planlardan alıkoyacak, </a:t>
            </a:r>
            <a:r>
              <a:rPr lang="tr-TR" sz="1600" dirty="0" smtClean="0"/>
              <a:t>sorumluluklarımızı engelleyecek </a:t>
            </a:r>
            <a:r>
              <a:rPr lang="tr-TR" sz="1600" dirty="0"/>
              <a:t>bir sürü uyaran mevcuttur. Kilo </a:t>
            </a:r>
            <a:r>
              <a:rPr lang="tr-TR" sz="1600" dirty="0" smtClean="0"/>
              <a:t>verme hedefi </a:t>
            </a:r>
            <a:r>
              <a:rPr lang="tr-TR" sz="1600" dirty="0"/>
              <a:t>olan bir birey için tatlılar, piknik planları, </a:t>
            </a:r>
            <a:r>
              <a:rPr lang="tr-TR" sz="1600" dirty="0" smtClean="0"/>
              <a:t>kahve molaları </a:t>
            </a:r>
            <a:r>
              <a:rPr lang="tr-TR" sz="1600" dirty="0"/>
              <a:t>kişiyi bu hedefini gerçekleştirecek </a:t>
            </a:r>
            <a:r>
              <a:rPr lang="tr-TR" sz="1600" dirty="0" smtClean="0"/>
              <a:t>davranışları uygulamaktan </a:t>
            </a:r>
            <a:r>
              <a:rPr lang="tr-TR" sz="1600" dirty="0"/>
              <a:t>uzaklaştırabilir. Sınavda yüksek </a:t>
            </a:r>
            <a:r>
              <a:rPr lang="tr-TR" sz="1600" dirty="0" smtClean="0"/>
              <a:t>puan hedefi </a:t>
            </a:r>
            <a:r>
              <a:rPr lang="tr-TR" sz="1600" dirty="0"/>
              <a:t>olan ve bunun için çalışan bir öğrenci için sevdiği</a:t>
            </a:r>
          </a:p>
          <a:p>
            <a:r>
              <a:rPr lang="tr-TR" sz="1600" dirty="0"/>
              <a:t>grubun konseri, tv </a:t>
            </a:r>
            <a:r>
              <a:rPr lang="tr-TR" sz="1600" dirty="0" smtClean="0"/>
              <a:t>dizileri sistemli bir </a:t>
            </a:r>
            <a:r>
              <a:rPr lang="tr-TR" sz="1600" dirty="0"/>
              <a:t>çalışma </a:t>
            </a:r>
            <a:r>
              <a:rPr lang="tr-TR" sz="1600" dirty="0" smtClean="0"/>
              <a:t>planı olmadığı takdirde çalışmasını </a:t>
            </a:r>
            <a:r>
              <a:rPr lang="tr-TR" sz="1600" dirty="0" smtClean="0"/>
              <a:t>aksatan etkenlerdir</a:t>
            </a:r>
            <a:r>
              <a:rPr lang="tr-TR" sz="1600" dirty="0"/>
              <a:t>. </a:t>
            </a:r>
            <a:r>
              <a:rPr lang="tr-TR" sz="1600" b="1" i="1" dirty="0">
                <a:solidFill>
                  <a:srgbClr val="FF0000"/>
                </a:solidFill>
              </a:rPr>
              <a:t>Öz </a:t>
            </a:r>
            <a:r>
              <a:rPr lang="tr-TR" sz="1600" b="1" i="1" dirty="0" smtClean="0">
                <a:solidFill>
                  <a:srgbClr val="FF0000"/>
                </a:solidFill>
              </a:rPr>
              <a:t>disiplin becerisi </a:t>
            </a:r>
            <a:r>
              <a:rPr lang="tr-TR" sz="1600" b="1" i="1" dirty="0">
                <a:solidFill>
                  <a:srgbClr val="FF0000"/>
                </a:solidFill>
              </a:rPr>
              <a:t>yüksek </a:t>
            </a:r>
            <a:r>
              <a:rPr lang="tr-TR" sz="1600" b="1" i="1" dirty="0" smtClean="0">
                <a:solidFill>
                  <a:srgbClr val="FF0000"/>
                </a:solidFill>
              </a:rPr>
              <a:t>bireyler düşüncelerini </a:t>
            </a:r>
            <a:r>
              <a:rPr lang="tr-TR" sz="1600" b="1" i="1" dirty="0">
                <a:solidFill>
                  <a:srgbClr val="FF0000"/>
                </a:solidFill>
              </a:rPr>
              <a:t>daha iyi kontrol edebildikleri için bu </a:t>
            </a:r>
            <a:r>
              <a:rPr lang="tr-TR" sz="1600" b="1" i="1" dirty="0" smtClean="0">
                <a:solidFill>
                  <a:srgbClr val="FF0000"/>
                </a:solidFill>
              </a:rPr>
              <a:t>tarz anlık </a:t>
            </a:r>
            <a:r>
              <a:rPr lang="tr-TR" sz="1600" b="1" i="1" dirty="0">
                <a:solidFill>
                  <a:srgbClr val="FF0000"/>
                </a:solidFill>
              </a:rPr>
              <a:t>istekleri göz ardı edebilir ve mevcut planını </a:t>
            </a:r>
            <a:r>
              <a:rPr lang="tr-TR" sz="1600" b="1" i="1" dirty="0" smtClean="0">
                <a:solidFill>
                  <a:srgbClr val="FF0000"/>
                </a:solidFill>
              </a:rPr>
              <a:t>uygulamaya </a:t>
            </a:r>
            <a:r>
              <a:rPr lang="tr-TR" sz="1600" b="1" i="1" dirty="0">
                <a:solidFill>
                  <a:srgbClr val="FF0000"/>
                </a:solidFill>
              </a:rPr>
              <a:t>devam edebilirler.</a:t>
            </a:r>
            <a:endParaRPr lang="tr-TR" sz="1600" b="1" i="1" dirty="0" smtClean="0">
              <a:solidFill>
                <a:srgbClr val="FF0000"/>
              </a:solidFill>
            </a:endParaRPr>
          </a:p>
        </p:txBody>
      </p:sp>
      <p:pic>
        <p:nvPicPr>
          <p:cNvPr id="4098" name="Picture 2" descr="D:\Users\Hp\Desktop\kisspng-the-boss-baby-infant-child-youtube-baby-shower-poderoso-chefinho-5b17834fac6338.57559353152826759970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1345513"/>
            <a:ext cx="2850455" cy="2090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1591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ÖZ DİSİPLİN BECERİSİ OLAN BİREYLERİN ÖZELLİKLERİ</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098425" y="843558"/>
            <a:ext cx="4121647" cy="4031873"/>
          </a:xfrm>
          <a:prstGeom prst="rect">
            <a:avLst/>
          </a:prstGeom>
        </p:spPr>
        <p:txBody>
          <a:bodyPr wrap="square">
            <a:spAutoFit/>
          </a:bodyPr>
          <a:lstStyle/>
          <a:p>
            <a:r>
              <a:rPr lang="tr-TR" sz="1600" b="1" i="1" dirty="0" smtClean="0">
                <a:solidFill>
                  <a:srgbClr val="FF0000"/>
                </a:solidFill>
              </a:rPr>
              <a:t>Öz disiplin becerisi </a:t>
            </a:r>
            <a:r>
              <a:rPr lang="tr-TR" sz="1600" b="1" i="1" dirty="0">
                <a:solidFill>
                  <a:srgbClr val="FF0000"/>
                </a:solidFill>
              </a:rPr>
              <a:t>olan bireyler </a:t>
            </a:r>
            <a:r>
              <a:rPr lang="tr-TR" sz="1600" b="1" i="1" dirty="0" smtClean="0">
                <a:solidFill>
                  <a:srgbClr val="FF0000"/>
                </a:solidFill>
              </a:rPr>
              <a:t>alışkanlıklarını kendileri </a:t>
            </a:r>
            <a:r>
              <a:rPr lang="tr-TR" sz="1600" b="1" i="1" dirty="0">
                <a:solidFill>
                  <a:srgbClr val="FF0000"/>
                </a:solidFill>
              </a:rPr>
              <a:t>için birer motivasyon kaynağına </a:t>
            </a:r>
            <a:r>
              <a:rPr lang="tr-TR" sz="1600" b="1" i="1" dirty="0" smtClean="0">
                <a:solidFill>
                  <a:srgbClr val="FF0000"/>
                </a:solidFill>
              </a:rPr>
              <a:t>çevirebilir. </a:t>
            </a:r>
            <a:r>
              <a:rPr lang="tr-TR" sz="1600" dirty="0" smtClean="0"/>
              <a:t>Öz disiplin </a:t>
            </a:r>
            <a:r>
              <a:rPr lang="tr-TR" sz="1600" dirty="0"/>
              <a:t>nedir, sorusundaki bir başka gizli </a:t>
            </a:r>
            <a:r>
              <a:rPr lang="tr-TR" sz="1600" dirty="0" smtClean="0"/>
              <a:t>cevap da </a:t>
            </a:r>
            <a:r>
              <a:rPr lang="tr-TR" sz="1600" dirty="0"/>
              <a:t>doğru alışkanlıklara sahip olmaktır, </a:t>
            </a:r>
            <a:r>
              <a:rPr lang="tr-TR" sz="1600" dirty="0" smtClean="0"/>
              <a:t>diyebiliriz. Günlük </a:t>
            </a:r>
            <a:r>
              <a:rPr lang="tr-TR" sz="1600" dirty="0"/>
              <a:t>hayatımızda farkında olmasak da </a:t>
            </a:r>
            <a:r>
              <a:rPr lang="tr-TR" sz="1600" dirty="0" smtClean="0"/>
              <a:t>yaşamımızı alışkanlıklarımızla </a:t>
            </a:r>
            <a:r>
              <a:rPr lang="tr-TR" sz="1600" dirty="0"/>
              <a:t>sürdürürüz. Doğru </a:t>
            </a:r>
            <a:r>
              <a:rPr lang="tr-TR" sz="1600" dirty="0" smtClean="0"/>
              <a:t>alışkanlıkların kazanılması </a:t>
            </a:r>
            <a:r>
              <a:rPr lang="tr-TR" sz="1600" dirty="0"/>
              <a:t>ve geliştirilmesi de öz disipline bağlıdır.</a:t>
            </a:r>
          </a:p>
          <a:p>
            <a:r>
              <a:rPr lang="tr-TR" sz="1600" dirty="0"/>
              <a:t>Alışkanlıkların oluşması zaman aldığı gibi, </a:t>
            </a:r>
            <a:r>
              <a:rPr lang="tr-TR" sz="1600" dirty="0" smtClean="0"/>
              <a:t>yanlış alışkanlıklarımızın </a:t>
            </a:r>
            <a:r>
              <a:rPr lang="tr-TR" sz="1600" dirty="0"/>
              <a:t>terk edilmesi de zaman alacaktır.</a:t>
            </a:r>
          </a:p>
          <a:p>
            <a:endParaRPr lang="tr-TR" sz="1600" b="1" i="1" dirty="0" smtClean="0">
              <a:solidFill>
                <a:srgbClr val="FF0000"/>
              </a:solidFill>
            </a:endParaRPr>
          </a:p>
          <a:p>
            <a:r>
              <a:rPr lang="tr-TR" sz="1600" b="1" i="1" dirty="0" smtClean="0">
                <a:solidFill>
                  <a:srgbClr val="FF0000"/>
                </a:solidFill>
              </a:rPr>
              <a:t>Önemli </a:t>
            </a:r>
            <a:r>
              <a:rPr lang="tr-TR" sz="1600" b="1" i="1" dirty="0">
                <a:solidFill>
                  <a:srgbClr val="FF0000"/>
                </a:solidFill>
              </a:rPr>
              <a:t>olan bunun farkında olmak ve </a:t>
            </a:r>
            <a:r>
              <a:rPr lang="tr-TR" sz="1600" b="1" i="1" dirty="0" smtClean="0">
                <a:solidFill>
                  <a:srgbClr val="FF0000"/>
                </a:solidFill>
              </a:rPr>
              <a:t>gerektiği şekilde </a:t>
            </a:r>
            <a:r>
              <a:rPr lang="tr-TR" sz="1600" b="1" i="1" dirty="0">
                <a:solidFill>
                  <a:srgbClr val="FF0000"/>
                </a:solidFill>
              </a:rPr>
              <a:t>davranmaktır.</a:t>
            </a:r>
          </a:p>
        </p:txBody>
      </p:sp>
      <p:pic>
        <p:nvPicPr>
          <p:cNvPr id="5122" name="Picture 2" descr="D:\Users\Hp\Desktop\11-112271_boss-baby-png-ultimate-sticker-activit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843558"/>
            <a:ext cx="2429370" cy="3926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6154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ÖZ DİSİPLİN BECERİSİ OLAN BİREYLERİN ÖZELLİKLERİ</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098424" y="1491630"/>
            <a:ext cx="4049639" cy="1815882"/>
          </a:xfrm>
          <a:prstGeom prst="rect">
            <a:avLst/>
          </a:prstGeom>
        </p:spPr>
        <p:txBody>
          <a:bodyPr wrap="square">
            <a:spAutoFit/>
          </a:bodyPr>
          <a:lstStyle/>
          <a:p>
            <a:r>
              <a:rPr lang="tr-TR" sz="1600" b="1" i="1" dirty="0" smtClean="0">
                <a:solidFill>
                  <a:srgbClr val="FF0000"/>
                </a:solidFill>
              </a:rPr>
              <a:t>Öz disiplin sahibi </a:t>
            </a:r>
            <a:r>
              <a:rPr lang="tr-TR" sz="1600" b="1" i="1" dirty="0">
                <a:solidFill>
                  <a:srgbClr val="FF0000"/>
                </a:solidFill>
              </a:rPr>
              <a:t>bireyler dış etkenlerin negatif etkilerinden etkilenmezler. </a:t>
            </a:r>
            <a:endParaRPr lang="tr-TR" sz="1600" b="1" i="1" dirty="0" smtClean="0">
              <a:solidFill>
                <a:srgbClr val="FF0000"/>
              </a:solidFill>
            </a:endParaRPr>
          </a:p>
          <a:p>
            <a:r>
              <a:rPr lang="tr-TR" sz="1600" dirty="0" smtClean="0"/>
              <a:t>Bu </a:t>
            </a:r>
            <a:r>
              <a:rPr lang="tr-TR" sz="1600" dirty="0"/>
              <a:t>beceri kişisel </a:t>
            </a:r>
            <a:r>
              <a:rPr lang="tr-TR" sz="1600" dirty="0" smtClean="0"/>
              <a:t>ve ruhsal </a:t>
            </a:r>
            <a:r>
              <a:rPr lang="tr-TR" sz="1600" dirty="0"/>
              <a:t>gelişimi pozitif yönde destekler. Bu nedenle dışarıdan gelen olumsuz durumlarda </a:t>
            </a:r>
            <a:r>
              <a:rPr lang="tr-TR" sz="1600" dirty="0" smtClean="0"/>
              <a:t>pes etmek </a:t>
            </a:r>
            <a:r>
              <a:rPr lang="tr-TR" sz="1600" dirty="0"/>
              <a:t>yerine planını revize edip hedefi doğrultusunda devam ederler.</a:t>
            </a:r>
          </a:p>
        </p:txBody>
      </p:sp>
      <p:pic>
        <p:nvPicPr>
          <p:cNvPr id="6146" name="Picture 2" descr="D:\Users\Hp\Desktop\5611387_boss-baby-png-baby-boss-png-transparent-p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915566"/>
            <a:ext cx="2553034" cy="3725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5581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ÇOCUKLARDA ÖZ DİSİPLİN GELİŞTİRMEK </a:t>
            </a: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İÇİN NELER YAPMALIYIZ?</a:t>
            </a:r>
          </a:p>
        </p:txBody>
      </p:sp>
      <p:sp>
        <p:nvSpPr>
          <p:cNvPr id="6" name="Dikdörtgen 5"/>
          <p:cNvSpPr/>
          <p:nvPr/>
        </p:nvSpPr>
        <p:spPr>
          <a:xfrm>
            <a:off x="1098423" y="915566"/>
            <a:ext cx="4473709" cy="3293209"/>
          </a:xfrm>
          <a:prstGeom prst="rect">
            <a:avLst/>
          </a:prstGeom>
        </p:spPr>
        <p:txBody>
          <a:bodyPr wrap="square">
            <a:spAutoFit/>
          </a:bodyPr>
          <a:lstStyle/>
          <a:p>
            <a:endParaRPr lang="tr-TR" sz="1600" dirty="0" smtClean="0"/>
          </a:p>
          <a:p>
            <a:pPr>
              <a:buFont typeface="Wingdings" pitchFamily="2" charset="2"/>
              <a:buChar char="Ø"/>
            </a:pPr>
            <a:r>
              <a:rPr lang="tr-TR" sz="1600" dirty="0" smtClean="0"/>
              <a:t> Disiplinde birinci amaç çocuğu istediğiniz kalıba sokacak şekilde disiplin altına almak değil, ona kendi kendini disipline etmeyi öğretmek olmalıdır.</a:t>
            </a:r>
          </a:p>
          <a:p>
            <a:endParaRPr lang="tr-TR" sz="1600" dirty="0" smtClean="0"/>
          </a:p>
          <a:p>
            <a:pPr>
              <a:buFont typeface="Wingdings" pitchFamily="2" charset="2"/>
              <a:buChar char="Ø"/>
            </a:pPr>
            <a:r>
              <a:rPr lang="tr-TR" sz="1600" dirty="0" smtClean="0"/>
              <a:t> Çocukların duygusal ya da fiziksel gereksinimleri belirlenmeli ve davranışlarının altındaki neden bulunmaya çalışılmalıdır.</a:t>
            </a:r>
          </a:p>
          <a:p>
            <a:endParaRPr lang="tr-TR" sz="1600" dirty="0" smtClean="0"/>
          </a:p>
          <a:p>
            <a:pPr>
              <a:buFont typeface="Wingdings" pitchFamily="2" charset="2"/>
              <a:buChar char="Ø"/>
            </a:pPr>
            <a:r>
              <a:rPr lang="tr-TR" sz="1600" dirty="0" smtClean="0"/>
              <a:t> Çocuğa duygularını ifade etmesi konusunda model olunmalıdır. Onu neyin incittiği, kızdırdığı ya da utandırdığı bilinmeli ve ona olan yaklaşım tarzımızda bunlara dikkat edilmelidir.</a:t>
            </a:r>
            <a:endParaRPr lang="tr-TR" sz="1600" dirty="0"/>
          </a:p>
        </p:txBody>
      </p:sp>
      <p:pic>
        <p:nvPicPr>
          <p:cNvPr id="1026" name="Picture 2" descr="C:\Users\dell\Desktop\depositphotos_8055197-stock-illustration-cartoon-of-dad-scolding-his.jpg"/>
          <p:cNvPicPr>
            <a:picLocks noChangeAspect="1" noChangeArrowheads="1"/>
          </p:cNvPicPr>
          <p:nvPr/>
        </p:nvPicPr>
        <p:blipFill>
          <a:blip r:embed="rId2"/>
          <a:srcRect/>
          <a:stretch>
            <a:fillRect/>
          </a:stretch>
        </p:blipFill>
        <p:spPr bwMode="auto">
          <a:xfrm>
            <a:off x="6143636" y="1000114"/>
            <a:ext cx="2696064" cy="3974543"/>
          </a:xfrm>
          <a:prstGeom prst="rect">
            <a:avLst/>
          </a:prstGeom>
          <a:noFill/>
        </p:spPr>
      </p:pic>
    </p:spTree>
    <p:extLst>
      <p:ext uri="{BB962C8B-B14F-4D97-AF65-F5344CB8AC3E}">
        <p14:creationId xmlns:p14="http://schemas.microsoft.com/office/powerpoint/2010/main" val="19924611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ÇOCUKLARDA ÖZ DİSİPLİN GELİŞTİRMEK İÇİN NELER YAPMALIYIZ?</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071538" y="928676"/>
            <a:ext cx="7188353" cy="3046988"/>
          </a:xfrm>
          <a:prstGeom prst="rect">
            <a:avLst/>
          </a:prstGeom>
        </p:spPr>
        <p:txBody>
          <a:bodyPr wrap="square">
            <a:spAutoFit/>
          </a:bodyPr>
          <a:lstStyle/>
          <a:p>
            <a:endParaRPr lang="tr-TR" sz="1600" dirty="0" smtClean="0"/>
          </a:p>
          <a:p>
            <a:pPr>
              <a:buFont typeface="Wingdings" pitchFamily="2" charset="2"/>
              <a:buChar char="Ø"/>
            </a:pPr>
            <a:r>
              <a:rPr lang="tr-TR" sz="1600" dirty="0" smtClean="0"/>
              <a:t> Disiplin problemleri ile ne kadar erken ilgilenirseniz yerine yapıcı davranışlar geliştirme olasılığınız o kadar artar. </a:t>
            </a:r>
          </a:p>
          <a:p>
            <a:endParaRPr lang="tr-TR" sz="1600" dirty="0" smtClean="0"/>
          </a:p>
          <a:p>
            <a:pPr>
              <a:buFont typeface="Wingdings" pitchFamily="2" charset="2"/>
              <a:buChar char="Ø"/>
            </a:pPr>
            <a:r>
              <a:rPr lang="tr-TR" sz="1600" dirty="0" smtClean="0"/>
              <a:t> Çocuğun olumsuz davranışları karşısında duygularınızı ifade edin, beklentilerinizi dile getirin, ona seçme şansı tanıyın ve hatalarını nasıl telafi edeceğini gösterin. Sorunu onun yerine çözmektense sorunu çözmesine yardımcı olun ve bunları yaparken adil ve objektif olmaya özen gösterin.</a:t>
            </a:r>
          </a:p>
          <a:p>
            <a:endParaRPr lang="tr-TR" sz="1600" dirty="0" smtClean="0"/>
          </a:p>
          <a:p>
            <a:pPr>
              <a:buFont typeface="Wingdings" pitchFamily="2" charset="2"/>
              <a:buChar char="Ø"/>
            </a:pPr>
            <a:r>
              <a:rPr lang="tr-TR" sz="1600" dirty="0" smtClean="0"/>
              <a:t> Güçlü bir benlik saygısı disiplinin temelini oluşturur. Özgüveni zayıf çocuk kendini korumak için disiplinsiz davranır. Sevilen ve kişiliğine saygı duyulan çocuk ise başkalarını sever ve onlara saygı duyar. Disiplin sevgi temeli üzerine inşa edilmelidir.</a:t>
            </a:r>
            <a:endParaRPr lang="tr-TR" sz="1600" dirty="0"/>
          </a:p>
        </p:txBody>
      </p:sp>
    </p:spTree>
    <p:extLst>
      <p:ext uri="{BB962C8B-B14F-4D97-AF65-F5344CB8AC3E}">
        <p14:creationId xmlns:p14="http://schemas.microsoft.com/office/powerpoint/2010/main" val="19924611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ÇOCUKLARDA ÖZ DİSİPLİN GELİŞTİRMEK İÇİN NELER YAPMALIYIZ?</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071538" y="1142990"/>
            <a:ext cx="7188353" cy="2554545"/>
          </a:xfrm>
          <a:prstGeom prst="rect">
            <a:avLst/>
          </a:prstGeom>
        </p:spPr>
        <p:txBody>
          <a:bodyPr wrap="square">
            <a:spAutoFit/>
          </a:bodyPr>
          <a:lstStyle/>
          <a:p>
            <a:pPr>
              <a:buFont typeface="Wingdings" pitchFamily="2" charset="2"/>
              <a:buChar char="Ø"/>
            </a:pPr>
            <a:r>
              <a:rPr lang="tr-TR" sz="1600" dirty="0" smtClean="0"/>
              <a:t> Çocuğa soyut bilgi aktarımından (ahlak dersi vermekten, azarlamaktan) kaçınmak, bunun yerine onu olayların içine katarak somut bir şekilde yaşamasına fırsat vermek daha etkili bir yaklaşımdır.</a:t>
            </a:r>
          </a:p>
          <a:p>
            <a:endParaRPr lang="tr-TR" sz="1600" dirty="0" smtClean="0"/>
          </a:p>
          <a:p>
            <a:pPr>
              <a:buFont typeface="Wingdings" pitchFamily="2" charset="2"/>
              <a:buChar char="Ø"/>
            </a:pPr>
            <a:r>
              <a:rPr lang="tr-TR" sz="1600" dirty="0" smtClean="0"/>
              <a:t> Çocuğunuza en iyi yardımı açıkça ne yapması gerektiğini anlatarak, onunla birlikte nitelikli vakit geçirip onu gerçekten dinleyerek verebilirsiniz.</a:t>
            </a:r>
          </a:p>
          <a:p>
            <a:endParaRPr lang="tr-TR" sz="1600" dirty="0" smtClean="0"/>
          </a:p>
          <a:p>
            <a:pPr>
              <a:buFont typeface="Wingdings" pitchFamily="2" charset="2"/>
              <a:buChar char="Ø"/>
            </a:pPr>
            <a:r>
              <a:rPr lang="tr-TR" sz="1600" dirty="0" smtClean="0"/>
              <a:t> Çocuğun yanlış bir davranışını herhangi bir nedene atfetmek çoğu zaman kolaydır, ancak işlevsel değildir. Örneğin; “gençtir olur böyle şeyler, tıpkı babası gibi ilerde düzelir” gibi sözlerin çocuğun öz disiplin geliştirmesinde herhangi bir katkısı olmaz.</a:t>
            </a:r>
            <a:endParaRPr lang="tr-TR" sz="1600" dirty="0"/>
          </a:p>
        </p:txBody>
      </p:sp>
    </p:spTree>
    <p:extLst>
      <p:ext uri="{BB962C8B-B14F-4D97-AF65-F5344CB8AC3E}">
        <p14:creationId xmlns:p14="http://schemas.microsoft.com/office/powerpoint/2010/main" val="19924611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3786</TotalTime>
  <Words>1036</Words>
  <Application>Microsoft Office PowerPoint</Application>
  <PresentationFormat>Ekran Gösterisi (16:9)</PresentationFormat>
  <Paragraphs>79</Paragraphs>
  <Slides>12</Slides>
  <Notes>0</Notes>
  <HiddenSlides>0</HiddenSlides>
  <MMClips>0</MMClips>
  <ScaleCrop>false</ScaleCrop>
  <HeadingPairs>
    <vt:vector size="4" baseType="variant">
      <vt:variant>
        <vt:lpstr>Tema</vt:lpstr>
      </vt:variant>
      <vt:variant>
        <vt:i4>1</vt:i4>
      </vt:variant>
      <vt:variant>
        <vt:lpstr>Slayt Başlıkları</vt:lpstr>
      </vt:variant>
      <vt:variant>
        <vt:i4>12</vt:i4>
      </vt:variant>
    </vt:vector>
  </HeadingPairs>
  <TitlesOfParts>
    <vt:vector size="13" baseType="lpstr">
      <vt:lpstr>Gündönümü</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win7</dc:creator>
  <cp:lastModifiedBy>bil-12</cp:lastModifiedBy>
  <cp:revision>195</cp:revision>
  <dcterms:created xsi:type="dcterms:W3CDTF">2017-11-01T05:55:49Z</dcterms:created>
  <dcterms:modified xsi:type="dcterms:W3CDTF">2023-08-28T09:05:55Z</dcterms:modified>
</cp:coreProperties>
</file>