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57"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23.08.2023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23.08.2023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‘’DUYGU KONTROLÜ’’</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a:solidFill>
                  <a:schemeClr val="tx1"/>
                </a:solidFill>
              </a:rPr>
              <a:t>ÖĞRENCİ BİLGİLENDİRME KİTAPÇIĞI</a:t>
            </a:r>
            <a:br>
              <a:rPr lang="tr-TR" sz="2400" dirty="0">
                <a:solidFill>
                  <a:schemeClr val="tx1"/>
                </a:solidFill>
              </a:rPr>
            </a:br>
            <a:r>
              <a:rPr lang="tr-TR" sz="2400" dirty="0">
                <a:solidFill>
                  <a:schemeClr val="tx1"/>
                </a:solidFill>
              </a:rPr>
              <a:t>(ORTAOKUL-LİSE)</a:t>
            </a: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1147025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Duygularla Yüzleşmek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476672" y="1131590"/>
            <a:ext cx="5760640" cy="2585323"/>
          </a:xfrm>
          <a:prstGeom prst="rect">
            <a:avLst/>
          </a:prstGeom>
        </p:spPr>
        <p:txBody>
          <a:bodyPr wrap="square">
            <a:spAutoFit/>
          </a:bodyPr>
          <a:lstStyle/>
          <a:p>
            <a:r>
              <a:rPr lang="tr-TR" b="1" i="1" dirty="0" smtClean="0"/>
              <a:t>2. Duygularınızı İnkâr Etmeyin.</a:t>
            </a:r>
          </a:p>
          <a:p>
            <a:endParaRPr lang="tr-TR" b="1" i="1" dirty="0" smtClean="0"/>
          </a:p>
          <a:p>
            <a:r>
              <a:rPr lang="tr-TR" b="1" i="1" dirty="0" smtClean="0">
                <a:solidFill>
                  <a:srgbClr val="002060"/>
                </a:solidFill>
              </a:rPr>
              <a:t>Duyguları inkar etmek onların ortadan kalkmasını sağlamaz. Bir anlığına ortadan kalkar gibi olsa da kısa bir süre içinde tekrar ortaya çıkar. Buna karşın günlük 15-20 dakika boyunca bu duygularınız üzerine düşünmeye çalışmak daha kalıcı bir çözüm olabilir. </a:t>
            </a:r>
          </a:p>
          <a:p>
            <a:endParaRPr lang="tr-TR" b="1" i="1" dirty="0">
              <a:solidFill>
                <a:srgbClr val="002060"/>
              </a:solidFill>
            </a:endParaRPr>
          </a:p>
        </p:txBody>
      </p:sp>
      <p:sp>
        <p:nvSpPr>
          <p:cNvPr id="7" name="Dikdörtgen 2"/>
          <p:cNvSpPr/>
          <p:nvPr/>
        </p:nvSpPr>
        <p:spPr>
          <a:xfrm>
            <a:off x="593102" y="3716913"/>
            <a:ext cx="5428186" cy="2031325"/>
          </a:xfrm>
          <a:prstGeom prst="rect">
            <a:avLst/>
          </a:prstGeom>
          <a:ln>
            <a:solidFill>
              <a:schemeClr val="tx1"/>
            </a:solidFill>
          </a:ln>
        </p:spPr>
        <p:txBody>
          <a:bodyPr wrap="square">
            <a:spAutoFit/>
          </a:bodyPr>
          <a:lstStyle/>
          <a:p>
            <a:r>
              <a:rPr lang="tr-TR" b="1" dirty="0" smtClean="0">
                <a:solidFill>
                  <a:srgbClr val="FF0000"/>
                </a:solidFill>
              </a:rPr>
              <a:t>Örneğin duygularınızı günlüğünüze yazabilirsiniz; bir arkadaşınıza içinizi dökebilirsiniz. Ağlama ihtiyacı hissediyorsanız ağlamaktan da çekinmeyin. Bedeninizde olumsuz duygular nedeniyle ağrı, sancı hissediyorsanız spor ya da kısa bir yürüyüş yapabilirsiniz.</a:t>
            </a:r>
            <a:endParaRPr lang="tr-TR" b="1" dirty="0">
              <a:solidFill>
                <a:srgbClr val="FF0000"/>
              </a:solidFill>
            </a:endParaRPr>
          </a:p>
        </p:txBody>
      </p:sp>
    </p:spTree>
    <p:extLst>
      <p:ext uri="{BB962C8B-B14F-4D97-AF65-F5344CB8AC3E}">
        <p14:creationId xmlns:p14="http://schemas.microsoft.com/office/powerpoint/2010/main" val="222548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Duygularla Yüzleşmek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260648" y="980274"/>
            <a:ext cx="6192688" cy="6432530"/>
          </a:xfrm>
          <a:prstGeom prst="rect">
            <a:avLst/>
          </a:prstGeom>
        </p:spPr>
        <p:txBody>
          <a:bodyPr wrap="square">
            <a:spAutoFit/>
          </a:bodyPr>
          <a:lstStyle/>
          <a:p>
            <a:r>
              <a:rPr lang="tr-TR" sz="1600" b="1" i="1" dirty="0" smtClean="0"/>
              <a:t>3. Çözüm Önerileri Düşünün.</a:t>
            </a:r>
          </a:p>
          <a:p>
            <a:endParaRPr lang="tr-TR" b="1" i="1" dirty="0" smtClean="0"/>
          </a:p>
          <a:p>
            <a:r>
              <a:rPr lang="tr-TR" b="1" i="1" dirty="0" smtClean="0">
                <a:solidFill>
                  <a:srgbClr val="002060"/>
                </a:solidFill>
              </a:rPr>
              <a:t>Bazen mevcut durumu nasıl kontrol edeceğinizi bilemediğiniz için duygularınız kontrolden çıkabilir. Böyle bir durumda duygulara dalıp içinde çıkılmaz bir sürece girebilirsiniz</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“Neden bu kadar şanssızım?</a:t>
            </a:r>
          </a:p>
          <a:p>
            <a:r>
              <a:rPr lang="tr-TR" b="1" i="1" dirty="0" smtClean="0">
                <a:solidFill>
                  <a:srgbClr val="002060"/>
                </a:solidFill>
              </a:rPr>
              <a:t>“Neden hiçbir işim yolunda gitmiyor?</a:t>
            </a:r>
          </a:p>
          <a:p>
            <a:r>
              <a:rPr lang="tr-TR" b="1" i="1" dirty="0" smtClean="0">
                <a:solidFill>
                  <a:srgbClr val="002060"/>
                </a:solidFill>
              </a:rPr>
              <a:t>“Neden ben</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Bu tarz sorular sormak yerine deneyimli birinden ya da bir uzmandan yardım alabilirsiniz</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Bazı şeylerin sizin kontrolünüz dışında olduğunu kabullenmek de yine içinde bulunduğunuz olumsuz ruh halini ortadan kaldırmak için iyi bir yoldur. </a:t>
            </a:r>
            <a:endParaRPr lang="tr-TR" b="1" i="1" dirty="0" smtClean="0">
              <a:solidFill>
                <a:srgbClr val="002060"/>
              </a:solidFill>
            </a:endParaRPr>
          </a:p>
          <a:p>
            <a:endParaRPr lang="tr-TR" b="1" i="1" dirty="0" smtClean="0">
              <a:solidFill>
                <a:srgbClr val="002060"/>
              </a:solidFill>
            </a:endParaRPr>
          </a:p>
          <a:p>
            <a:r>
              <a:rPr lang="tr-TR" b="1" i="1" dirty="0" smtClean="0">
                <a:solidFill>
                  <a:srgbClr val="002060"/>
                </a:solidFill>
              </a:rPr>
              <a:t>Evet, hayatta bizim bilgimiz ve irademiz dışında gelişen pek çok şey var. </a:t>
            </a:r>
          </a:p>
          <a:p>
            <a:r>
              <a:rPr lang="tr-TR" b="1" i="1" dirty="0" smtClean="0">
                <a:solidFill>
                  <a:srgbClr val="002060"/>
                </a:solidFill>
              </a:rPr>
              <a:t>Bu şeyler bize olumlu ya da olumsuz yansıyabilir. Bu durumda biz sadece </a:t>
            </a:r>
            <a:r>
              <a:rPr lang="tr-TR" b="1" i="1" dirty="0" smtClean="0">
                <a:solidFill>
                  <a:srgbClr val="002060"/>
                </a:solidFill>
              </a:rPr>
              <a:t> kendimizden </a:t>
            </a:r>
            <a:r>
              <a:rPr lang="tr-TR" b="1" i="1" dirty="0" smtClean="0">
                <a:solidFill>
                  <a:srgbClr val="002060"/>
                </a:solidFill>
              </a:rPr>
              <a:t>mesulüz.</a:t>
            </a:r>
          </a:p>
          <a:p>
            <a:endParaRPr lang="tr-TR" b="1" i="1" dirty="0">
              <a:solidFill>
                <a:srgbClr val="002060"/>
              </a:solidFill>
            </a:endParaRPr>
          </a:p>
        </p:txBody>
      </p:sp>
    </p:spTree>
    <p:extLst>
      <p:ext uri="{BB962C8B-B14F-4D97-AF65-F5344CB8AC3E}">
        <p14:creationId xmlns:p14="http://schemas.microsoft.com/office/powerpoint/2010/main" val="173984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Duygularla Yüzleşmek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476672" y="1187624"/>
            <a:ext cx="5904656" cy="3970318"/>
          </a:xfrm>
          <a:prstGeom prst="rect">
            <a:avLst/>
          </a:prstGeom>
        </p:spPr>
        <p:txBody>
          <a:bodyPr wrap="square">
            <a:spAutoFit/>
          </a:bodyPr>
          <a:lstStyle/>
          <a:p>
            <a:r>
              <a:rPr lang="tr-TR" b="1" i="1" dirty="0" smtClean="0"/>
              <a:t>4. Bilinçli Bir Plan Hazırlayın.</a:t>
            </a:r>
          </a:p>
          <a:p>
            <a:endParaRPr lang="tr-TR" b="1" i="1" dirty="0" smtClean="0"/>
          </a:p>
          <a:p>
            <a:r>
              <a:rPr lang="tr-TR" b="1" i="1" dirty="0" smtClean="0">
                <a:solidFill>
                  <a:srgbClr val="002060"/>
                </a:solidFill>
              </a:rPr>
              <a:t>Olumsuz duygularla mücadele etmek adına bir girişimde bulunacağınız zaman bunun bilinçli bir tercih olduğundan emin olun. Yani sorunu ortadan kaldırmak için kendi iradenizle hareket etmelisiniz. Durumu nasıl ve neden çözmek istediğinizi kararlaştırın ve plan yapın.</a:t>
            </a:r>
          </a:p>
          <a:p>
            <a:r>
              <a:rPr lang="tr-TR" b="1" i="1" dirty="0" smtClean="0">
                <a:solidFill>
                  <a:srgbClr val="002060"/>
                </a:solidFill>
              </a:rPr>
              <a:t>Ne tür etik değerlere sahipsiniz?</a:t>
            </a:r>
          </a:p>
          <a:p>
            <a:r>
              <a:rPr lang="tr-TR" b="1" i="1" dirty="0" smtClean="0">
                <a:solidFill>
                  <a:srgbClr val="002060"/>
                </a:solidFill>
              </a:rPr>
              <a:t>Bu durumdan nasıl bir sonuç elde etmek istiyorsunuz?</a:t>
            </a:r>
          </a:p>
          <a:p>
            <a:r>
              <a:rPr lang="tr-TR" b="1" i="1" dirty="0" smtClean="0">
                <a:solidFill>
                  <a:srgbClr val="002060"/>
                </a:solidFill>
              </a:rPr>
              <a:t>Ne tür bir eylem size istediğiniz sonucu vermeye daha yakın?</a:t>
            </a:r>
          </a:p>
          <a:p>
            <a:endParaRPr lang="tr-TR" b="1" i="1" dirty="0">
              <a:solidFill>
                <a:srgbClr val="002060"/>
              </a:solidFill>
            </a:endParaRPr>
          </a:p>
        </p:txBody>
      </p:sp>
      <p:sp>
        <p:nvSpPr>
          <p:cNvPr id="7" name="Dikdörtgen 2"/>
          <p:cNvSpPr/>
          <p:nvPr/>
        </p:nvSpPr>
        <p:spPr>
          <a:xfrm>
            <a:off x="692696" y="5183885"/>
            <a:ext cx="5472608" cy="1754326"/>
          </a:xfrm>
          <a:prstGeom prst="rect">
            <a:avLst/>
          </a:prstGeom>
          <a:ln>
            <a:solidFill>
              <a:schemeClr val="tx1"/>
            </a:solidFill>
          </a:ln>
        </p:spPr>
        <p:txBody>
          <a:bodyPr wrap="square">
            <a:spAutoFit/>
          </a:bodyPr>
          <a:lstStyle/>
          <a:p>
            <a:r>
              <a:rPr lang="tr-TR" b="1" dirty="0" smtClean="0">
                <a:solidFill>
                  <a:srgbClr val="FF0000"/>
                </a:solidFill>
              </a:rPr>
              <a:t>Örneğin biri size hakaret ederse bir şey yapmazsınız, karşılık verirsiniz, bu kişiye durmasını söylersiniz ya da kavga çıkarırsınız. Böyle bir durumda nasıl davranırsınız? İnandığınız değerlere zarar getirmeden bu süreçten nasıl çıkarsınız?</a:t>
            </a:r>
            <a:endParaRPr lang="tr-TR" b="1" dirty="0">
              <a:solidFill>
                <a:srgbClr val="FF0000"/>
              </a:solidFill>
            </a:endParaRPr>
          </a:p>
        </p:txBody>
      </p:sp>
    </p:spTree>
    <p:extLst>
      <p:ext uri="{BB962C8B-B14F-4D97-AF65-F5344CB8AC3E}">
        <p14:creationId xmlns:p14="http://schemas.microsoft.com/office/powerpoint/2010/main" val="307278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Duygulara Sağlıklı Tepkiler Vermek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476672" y="1259632"/>
            <a:ext cx="6048672" cy="4185761"/>
          </a:xfrm>
          <a:prstGeom prst="rect">
            <a:avLst/>
          </a:prstGeom>
        </p:spPr>
        <p:txBody>
          <a:bodyPr wrap="square">
            <a:spAutoFit/>
          </a:bodyPr>
          <a:lstStyle/>
          <a:p>
            <a:pPr marL="342900" indent="-342900">
              <a:buAutoNum type="arabicPeriod"/>
            </a:pPr>
            <a:r>
              <a:rPr lang="tr-TR" sz="1600" b="1" i="1" dirty="0" smtClean="0"/>
              <a:t>Hemen Savunmaya Geçmeyin.</a:t>
            </a:r>
          </a:p>
          <a:p>
            <a:pPr marL="342900" indent="-342900"/>
            <a:endParaRPr lang="tr-TR" sz="1600" b="1" i="1" dirty="0" smtClean="0"/>
          </a:p>
          <a:p>
            <a:r>
              <a:rPr lang="tr-TR" b="1" i="1" dirty="0" smtClean="0">
                <a:solidFill>
                  <a:srgbClr val="002060"/>
                </a:solidFill>
              </a:rPr>
              <a:t>Hemen savunmaya geçmek hem duyguların kontrolden çıkmasına hem de “aşırı duygusal” olarak algılanmanıza neden olur. Stresli, sinirli olunca savunmaya geçebilirsiniz, ancak başkalarının düşüncelerine de kulak vermeli, yapıcı eleştirileri dikkate almalısınız. Başkalarının düşüncelerini dinlemek tehdit algınızı azaltarak gereksiz savunma mekanizmanızı ortadan kaldırır</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Olumsuz geri bildirimleri dinlemeyi reddetmek, başarısızlığa bahane bulmak, başkalarını suçlamak, başkaları konuşurken alaycı gülümsemek, savunma mekanizması örnekleri arasındadır.</a:t>
            </a:r>
            <a:endParaRPr lang="tr-TR" b="1" i="1" dirty="0">
              <a:solidFill>
                <a:srgbClr val="002060"/>
              </a:solidFill>
            </a:endParaRPr>
          </a:p>
        </p:txBody>
      </p:sp>
      <p:pic>
        <p:nvPicPr>
          <p:cNvPr id="8" name="Picture 2" descr="D:\Users\Hp\Desktop\Comunicación-1080x67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4785" y="5445392"/>
            <a:ext cx="3332942" cy="2799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32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Duygulara Sağlıklı Tepkiler Vermek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260648" y="1131590"/>
            <a:ext cx="6048672" cy="2308324"/>
          </a:xfrm>
          <a:prstGeom prst="rect">
            <a:avLst/>
          </a:prstGeom>
        </p:spPr>
        <p:txBody>
          <a:bodyPr wrap="square">
            <a:spAutoFit/>
          </a:bodyPr>
          <a:lstStyle/>
          <a:p>
            <a:r>
              <a:rPr lang="tr-TR" b="1" i="1" dirty="0" smtClean="0"/>
              <a:t>2. Duygulara Karşı Önlem Alın.</a:t>
            </a:r>
          </a:p>
          <a:p>
            <a:endParaRPr lang="tr-TR" b="1" i="1" dirty="0" smtClean="0"/>
          </a:p>
          <a:p>
            <a:r>
              <a:rPr lang="tr-TR" b="1" i="1" dirty="0" smtClean="0">
                <a:solidFill>
                  <a:srgbClr val="002060"/>
                </a:solidFill>
              </a:rPr>
              <a:t>Duygulara karşı önlem almak derken aslında şunu demek istiyoruz: İnsanlar, mekanlar, eşyalar, kokular sizde belli duyguların uyanmasına neden olabilir. Bu tür tetikleyici şeylere karşı önlem almak gerekir.</a:t>
            </a:r>
          </a:p>
          <a:p>
            <a:endParaRPr lang="tr-TR" b="1" i="1" dirty="0">
              <a:solidFill>
                <a:srgbClr val="002060"/>
              </a:solidFill>
            </a:endParaRPr>
          </a:p>
        </p:txBody>
      </p:sp>
      <p:sp>
        <p:nvSpPr>
          <p:cNvPr id="7" name="Dikdörtgen 2"/>
          <p:cNvSpPr/>
          <p:nvPr/>
        </p:nvSpPr>
        <p:spPr>
          <a:xfrm>
            <a:off x="404664" y="3243127"/>
            <a:ext cx="5904656" cy="1200329"/>
          </a:xfrm>
          <a:prstGeom prst="rect">
            <a:avLst/>
          </a:prstGeom>
          <a:ln>
            <a:solidFill>
              <a:schemeClr val="tx1"/>
            </a:solidFill>
          </a:ln>
        </p:spPr>
        <p:txBody>
          <a:bodyPr wrap="square">
            <a:spAutoFit/>
          </a:bodyPr>
          <a:lstStyle/>
          <a:p>
            <a:r>
              <a:rPr lang="tr-TR" b="1" dirty="0" smtClean="0">
                <a:solidFill>
                  <a:srgbClr val="FF0000"/>
                </a:solidFill>
              </a:rPr>
              <a:t>Örneğin bir grup çalışması yapıyorsunuz diyelim. Ancak grup arkadaşlarınız pek istekli ve hevesli değiller, bu durumda insanlara bağırıp çağırmak yerine grubunuzu değiştirebilirsiniz.</a:t>
            </a:r>
            <a:endParaRPr lang="tr-TR" b="1" dirty="0">
              <a:solidFill>
                <a:srgbClr val="FF0000"/>
              </a:solidFill>
            </a:endParaRPr>
          </a:p>
        </p:txBody>
      </p:sp>
      <p:sp>
        <p:nvSpPr>
          <p:cNvPr id="9" name="Dikdörtgen 8"/>
          <p:cNvSpPr/>
          <p:nvPr/>
        </p:nvSpPr>
        <p:spPr>
          <a:xfrm>
            <a:off x="404664" y="4644008"/>
            <a:ext cx="5904656" cy="1692771"/>
          </a:xfrm>
          <a:prstGeom prst="rect">
            <a:avLst/>
          </a:prstGeom>
        </p:spPr>
        <p:txBody>
          <a:bodyPr wrap="square">
            <a:spAutoFit/>
          </a:bodyPr>
          <a:lstStyle/>
          <a:p>
            <a:r>
              <a:rPr lang="tr-TR" sz="1600" b="1" i="1" dirty="0" smtClean="0"/>
              <a:t>3. Olumsuz İnsanları Görmezden Gelin.</a:t>
            </a:r>
          </a:p>
          <a:p>
            <a:endParaRPr lang="tr-TR" sz="1600" b="1" i="1" dirty="0" smtClean="0"/>
          </a:p>
          <a:p>
            <a:r>
              <a:rPr lang="tr-TR" b="1" i="1" dirty="0" smtClean="0">
                <a:solidFill>
                  <a:srgbClr val="002060"/>
                </a:solidFill>
              </a:rPr>
              <a:t>Bir kişi sizi mutsuz edecek şeyler söylüyor, sizin sinirlerinizle oynuyorsa bu kişiye karşı sakinliğinizi koruyun. Siz bu kişiyi umursamadığınız zaman bu kişi hareketinden vazgeçip sizi rahat bırakır. </a:t>
            </a:r>
            <a:endParaRPr lang="tr-TR" b="1" i="1" dirty="0">
              <a:solidFill>
                <a:srgbClr val="002060"/>
              </a:solidFill>
            </a:endParaRPr>
          </a:p>
        </p:txBody>
      </p:sp>
      <p:sp>
        <p:nvSpPr>
          <p:cNvPr id="11" name="Dikdörtgen 10"/>
          <p:cNvSpPr/>
          <p:nvPr/>
        </p:nvSpPr>
        <p:spPr>
          <a:xfrm>
            <a:off x="415008" y="6487398"/>
            <a:ext cx="5760640" cy="1815882"/>
          </a:xfrm>
          <a:prstGeom prst="rect">
            <a:avLst/>
          </a:prstGeom>
        </p:spPr>
        <p:txBody>
          <a:bodyPr wrap="square">
            <a:spAutoFit/>
          </a:bodyPr>
          <a:lstStyle/>
          <a:p>
            <a:r>
              <a:rPr lang="tr-TR" sz="1600" b="1" i="1" dirty="0" smtClean="0"/>
              <a:t>4. Farklı Şeyler Yapın.</a:t>
            </a:r>
          </a:p>
          <a:p>
            <a:endParaRPr lang="tr-TR" sz="1600" b="1" i="1" dirty="0" smtClean="0"/>
          </a:p>
          <a:p>
            <a:r>
              <a:rPr lang="tr-TR" sz="1600" b="1" i="1" dirty="0" smtClean="0">
                <a:solidFill>
                  <a:srgbClr val="002060"/>
                </a:solidFill>
              </a:rPr>
              <a:t>Negatif duyguların sizi ele geçirdiğini hissederseniz bir an durun ve normalde o duyguya verdiğiniz tepkinin tam tersini verin. Yani kendinize ters psikoloji uygulayın. Bu yöntem olumlu bir sonuç getirirse bu alışkanlığı edinmeye çalışın.</a:t>
            </a:r>
            <a:endParaRPr lang="tr-TR" sz="1600" b="1" i="1" dirty="0">
              <a:solidFill>
                <a:srgbClr val="002060"/>
              </a:solidFill>
            </a:endParaRPr>
          </a:p>
        </p:txBody>
      </p:sp>
    </p:spTree>
    <p:extLst>
      <p:ext uri="{BB962C8B-B14F-4D97-AF65-F5344CB8AC3E}">
        <p14:creationId xmlns:p14="http://schemas.microsoft.com/office/powerpoint/2010/main" val="100141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Duyguları İfade Etmek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296652" y="1131590"/>
            <a:ext cx="6264696" cy="2585323"/>
          </a:xfrm>
          <a:prstGeom prst="rect">
            <a:avLst/>
          </a:prstGeom>
        </p:spPr>
        <p:txBody>
          <a:bodyPr wrap="square">
            <a:spAutoFit/>
          </a:bodyPr>
          <a:lstStyle/>
          <a:p>
            <a:pPr marL="342900" indent="-342900">
              <a:buAutoNum type="arabicPeriod"/>
            </a:pPr>
            <a:r>
              <a:rPr lang="tr-TR" b="1" i="1" dirty="0" smtClean="0"/>
              <a:t>Duygularınızı Direkt ve Özgüvenli Bir Biçimde İfade Edin.</a:t>
            </a:r>
          </a:p>
          <a:p>
            <a:pPr marL="342900" indent="-342900"/>
            <a:endParaRPr lang="tr-TR" b="1" i="1" dirty="0" smtClean="0"/>
          </a:p>
          <a:p>
            <a:r>
              <a:rPr lang="tr-TR" b="1" i="1" dirty="0" smtClean="0">
                <a:solidFill>
                  <a:srgbClr val="002060"/>
                </a:solidFill>
              </a:rPr>
              <a:t>İletişim kurarken net olmayı öğrenmek duyguları kontrol altına almak adına önemli bir yöntemdir. Sizi rahatsız eden ya da vaktinizin olmadığı şeylere “hayır” demeyi öğrenmeli ve bunu net bir biçimde yapmalısınız. </a:t>
            </a:r>
          </a:p>
          <a:p>
            <a:endParaRPr lang="tr-TR" b="1" i="1" dirty="0">
              <a:solidFill>
                <a:srgbClr val="002060"/>
              </a:solidFill>
            </a:endParaRPr>
          </a:p>
        </p:txBody>
      </p:sp>
      <p:sp>
        <p:nvSpPr>
          <p:cNvPr id="7" name="Dikdörtgen 2"/>
          <p:cNvSpPr/>
          <p:nvPr/>
        </p:nvSpPr>
        <p:spPr>
          <a:xfrm>
            <a:off x="323022" y="3686873"/>
            <a:ext cx="6130314" cy="2031325"/>
          </a:xfrm>
          <a:prstGeom prst="rect">
            <a:avLst/>
          </a:prstGeom>
          <a:ln>
            <a:solidFill>
              <a:schemeClr val="tx1"/>
            </a:solidFill>
          </a:ln>
        </p:spPr>
        <p:txBody>
          <a:bodyPr wrap="square">
            <a:spAutoFit/>
          </a:bodyPr>
          <a:lstStyle/>
          <a:p>
            <a:r>
              <a:rPr lang="tr-TR" b="1" dirty="0" smtClean="0">
                <a:solidFill>
                  <a:srgbClr val="FF0000"/>
                </a:solidFill>
              </a:rPr>
              <a:t>Örneğin bir arkadaşınız sizi cumartesi akşamı dışarı çıkmaya davet ederse: “Beni düşündüğün için teşekkür ederim. Ama bu aralar kalabalık ve gürültülü ortamları kafam pek kaldırmıyor. Hafta içi iş çıkışı kahve içelim birlikte, olur mu?” diyebilirsiniz. Bu tür bir üslup hem duygularınızı ifade etmenizi sağlar hem </a:t>
            </a:r>
            <a:r>
              <a:rPr lang="tr-TR" b="1" dirty="0" smtClean="0">
                <a:solidFill>
                  <a:srgbClr val="FF0000"/>
                </a:solidFill>
              </a:rPr>
              <a:t>de </a:t>
            </a:r>
            <a:r>
              <a:rPr lang="tr-TR" b="1" dirty="0" smtClean="0">
                <a:solidFill>
                  <a:srgbClr val="FF0000"/>
                </a:solidFill>
              </a:rPr>
              <a:t>ilişkilerinizi sağlıklı kılar.</a:t>
            </a:r>
            <a:endParaRPr lang="tr-TR" b="1" dirty="0">
              <a:solidFill>
                <a:srgbClr val="FF0000"/>
              </a:solidFill>
            </a:endParaRPr>
          </a:p>
        </p:txBody>
      </p:sp>
    </p:spTree>
    <p:extLst>
      <p:ext uri="{BB962C8B-B14F-4D97-AF65-F5344CB8AC3E}">
        <p14:creationId xmlns:p14="http://schemas.microsoft.com/office/powerpoint/2010/main" val="10674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Duyguları İfade Etmek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476672" y="1187624"/>
            <a:ext cx="5760640" cy="4708981"/>
          </a:xfrm>
          <a:prstGeom prst="rect">
            <a:avLst/>
          </a:prstGeom>
        </p:spPr>
        <p:txBody>
          <a:bodyPr wrap="square">
            <a:spAutoFit/>
          </a:bodyPr>
          <a:lstStyle/>
          <a:p>
            <a:r>
              <a:rPr lang="tr-TR" sz="1600" b="1" i="1" dirty="0" smtClean="0"/>
              <a:t>2. Başkalarını Suçlamayın.</a:t>
            </a:r>
          </a:p>
          <a:p>
            <a:endParaRPr lang="tr-TR" b="1" i="1" dirty="0" smtClean="0"/>
          </a:p>
          <a:p>
            <a:r>
              <a:rPr lang="tr-TR" b="1" i="1" dirty="0" smtClean="0">
                <a:solidFill>
                  <a:srgbClr val="002060"/>
                </a:solidFill>
              </a:rPr>
              <a:t>Başkalarını suçlamak ve azarlamak duygu kontrolü bakımından zayıf olduğunuzu gösterir. Bu nedenle itham edici cümlelerden kaçınmaya çalışın</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“Beni zerre kadar umursamıyorsun.” yerine “Geçen ben seni ararım demiştin. Aramadığın için gerçekten üzüldüm.” diyebilirsiniz.</a:t>
            </a:r>
          </a:p>
          <a:p>
            <a:r>
              <a:rPr lang="tr-TR" b="1" i="1" dirty="0" smtClean="0">
                <a:solidFill>
                  <a:srgbClr val="002060"/>
                </a:solidFill>
              </a:rPr>
              <a:t>“Böyle yapmalıydın, şöyle yapmalısın” gibi beklenti içeren ifadelerden de kaçınmaya çalışın. </a:t>
            </a:r>
            <a:endParaRPr lang="tr-TR" b="1" i="1" dirty="0" smtClean="0">
              <a:solidFill>
                <a:srgbClr val="002060"/>
              </a:solidFill>
            </a:endParaRPr>
          </a:p>
          <a:p>
            <a:endParaRPr lang="tr-TR" b="1" i="1" dirty="0" smtClean="0">
              <a:solidFill>
                <a:srgbClr val="002060"/>
              </a:solidFill>
            </a:endParaRPr>
          </a:p>
          <a:p>
            <a:r>
              <a:rPr lang="tr-TR" b="1" i="1" dirty="0" smtClean="0">
                <a:solidFill>
                  <a:srgbClr val="002060"/>
                </a:solidFill>
              </a:rPr>
              <a:t>Kimse </a:t>
            </a:r>
            <a:r>
              <a:rPr lang="tr-TR" b="1" i="1" dirty="0" smtClean="0">
                <a:solidFill>
                  <a:srgbClr val="002060"/>
                </a:solidFill>
              </a:rPr>
              <a:t>kusursuz değildir. İnsanları olduğu gibi kabul etmeyi öğrenmeye çalışın. Bunu kendiniz için de uygulayın.</a:t>
            </a:r>
          </a:p>
          <a:p>
            <a:endParaRPr lang="tr-TR" sz="1400" b="1" i="1" dirty="0">
              <a:solidFill>
                <a:srgbClr val="002060"/>
              </a:solidFill>
            </a:endParaRPr>
          </a:p>
        </p:txBody>
      </p:sp>
      <p:sp>
        <p:nvSpPr>
          <p:cNvPr id="8" name="Dikdörtgen 2"/>
          <p:cNvSpPr/>
          <p:nvPr/>
        </p:nvSpPr>
        <p:spPr>
          <a:xfrm>
            <a:off x="620688" y="5896605"/>
            <a:ext cx="5616624" cy="1754326"/>
          </a:xfrm>
          <a:prstGeom prst="rect">
            <a:avLst/>
          </a:prstGeom>
          <a:ln>
            <a:solidFill>
              <a:schemeClr val="tx1"/>
            </a:solidFill>
          </a:ln>
        </p:spPr>
        <p:txBody>
          <a:bodyPr wrap="square">
            <a:spAutoFit/>
          </a:bodyPr>
          <a:lstStyle/>
          <a:p>
            <a:r>
              <a:rPr lang="tr-TR" b="1" dirty="0" smtClean="0">
                <a:solidFill>
                  <a:srgbClr val="FF0000"/>
                </a:solidFill>
              </a:rPr>
              <a:t>Örneğin sıkı çalıştığınız bir sınavda başarısız olursanız; “Öğretmen soruları zor sormuştu” demek yerine “Elimden geleni yaptım.” demenin gönül rahatlığını yaşamaya çalışın. Tabii böyle bir yaklaşım için gerçekten canla başla çalışmış olmanız gerek.</a:t>
            </a:r>
            <a:endParaRPr lang="tr-TR" b="1" dirty="0">
              <a:solidFill>
                <a:srgbClr val="FF0000"/>
              </a:solidFill>
            </a:endParaRPr>
          </a:p>
        </p:txBody>
      </p:sp>
    </p:spTree>
    <p:extLst>
      <p:ext uri="{BB962C8B-B14F-4D97-AF65-F5344CB8AC3E}">
        <p14:creationId xmlns:p14="http://schemas.microsoft.com/office/powerpoint/2010/main" val="389335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Duyguları İfade Etmek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332656" y="1131590"/>
            <a:ext cx="6120680" cy="2585323"/>
          </a:xfrm>
          <a:prstGeom prst="rect">
            <a:avLst/>
          </a:prstGeom>
        </p:spPr>
        <p:txBody>
          <a:bodyPr wrap="square">
            <a:spAutoFit/>
          </a:bodyPr>
          <a:lstStyle/>
          <a:p>
            <a:r>
              <a:rPr lang="tr-TR" b="1" i="1" dirty="0" smtClean="0"/>
              <a:t>3. Farklı Görüşlere Kulak Verin.</a:t>
            </a:r>
          </a:p>
          <a:p>
            <a:endParaRPr lang="tr-TR" b="1" i="1" dirty="0" smtClean="0"/>
          </a:p>
          <a:p>
            <a:r>
              <a:rPr lang="tr-TR" b="1" i="1" dirty="0" smtClean="0">
                <a:solidFill>
                  <a:srgbClr val="002060"/>
                </a:solidFill>
              </a:rPr>
              <a:t>Hiçbir durum tek taraflı bir bakış açısıyla değerlendirilmemelidir. Başka insanların düşüncelerini dinlemek, onların perspektiflerini anlamak ve doğal bir diyalog kurmak bakımından önemlidir. Aktif bir şekilde dinlemek, duygularınızın yatışmasını sağlar ve sizi daha sağlıklı bir düşünce atmosferine sokar.</a:t>
            </a:r>
            <a:endParaRPr lang="tr-TR" b="1" i="1" dirty="0">
              <a:solidFill>
                <a:srgbClr val="002060"/>
              </a:solidFill>
            </a:endParaRPr>
          </a:p>
        </p:txBody>
      </p:sp>
      <p:pic>
        <p:nvPicPr>
          <p:cNvPr id="7" name="Picture 2" descr="D:\Users\Hp\Desktop\feedback-2044700_1280-825x4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744" y="4644008"/>
            <a:ext cx="4945066"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33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chemeClr val="bg1"/>
                </a:solidFill>
              </a:rPr>
              <a:t>Sakinleştiren Alışkanlıklar Kazanmak</a:t>
            </a:r>
            <a:endParaRPr lang="tr-TR" sz="2800" dirty="0">
              <a:ln w="18415" cmpd="sng">
                <a:solidFill>
                  <a:srgbClr val="FFFFFF"/>
                </a:solidFill>
                <a:prstDash val="solid"/>
              </a:ln>
              <a:solidFill>
                <a:schemeClr val="bg1"/>
              </a:solidFill>
            </a:endParaRPr>
          </a:p>
        </p:txBody>
      </p:sp>
      <p:sp>
        <p:nvSpPr>
          <p:cNvPr id="6" name="Dikdörtgen 5"/>
          <p:cNvSpPr/>
          <p:nvPr/>
        </p:nvSpPr>
        <p:spPr>
          <a:xfrm>
            <a:off x="476672" y="1131590"/>
            <a:ext cx="5832648" cy="2585323"/>
          </a:xfrm>
          <a:prstGeom prst="rect">
            <a:avLst/>
          </a:prstGeom>
        </p:spPr>
        <p:txBody>
          <a:bodyPr wrap="square">
            <a:spAutoFit/>
          </a:bodyPr>
          <a:lstStyle/>
          <a:p>
            <a:pPr marL="342900" indent="-342900">
              <a:buAutoNum type="arabicPeriod"/>
            </a:pPr>
            <a:r>
              <a:rPr lang="tr-TR" b="1" i="1" dirty="0" smtClean="0"/>
              <a:t>Düzenli Spor Yapın.</a:t>
            </a:r>
          </a:p>
          <a:p>
            <a:pPr marL="342900" indent="-342900"/>
            <a:endParaRPr lang="tr-TR" b="1" i="1" dirty="0" smtClean="0"/>
          </a:p>
          <a:p>
            <a:r>
              <a:rPr lang="tr-TR" b="1" i="1" dirty="0" smtClean="0">
                <a:solidFill>
                  <a:srgbClr val="002060"/>
                </a:solidFill>
              </a:rPr>
              <a:t>Spor yapmak bedensel ve zihinsel sağlık açısında şahane bir şeydir. Yüzmek, koşmak, yürümek, tenis oynamak, basketbol oynamak, ağırlık kaldırmak gibi etkinlikler ruhsal sağlığınıza son derece olumlu etkiler yapar.  Spora, sağlıklı beslenmeye önem vererek de olumsuz duygulardan kurtulabilirsiniz.</a:t>
            </a:r>
            <a:endParaRPr lang="tr-TR" b="1" i="1" dirty="0">
              <a:solidFill>
                <a:srgbClr val="002060"/>
              </a:solidFill>
            </a:endParaRPr>
          </a:p>
        </p:txBody>
      </p:sp>
      <p:sp>
        <p:nvSpPr>
          <p:cNvPr id="8" name="Dikdörtgen 7"/>
          <p:cNvSpPr/>
          <p:nvPr/>
        </p:nvSpPr>
        <p:spPr>
          <a:xfrm>
            <a:off x="620688" y="3923928"/>
            <a:ext cx="5328592" cy="1969770"/>
          </a:xfrm>
          <a:prstGeom prst="rect">
            <a:avLst/>
          </a:prstGeom>
        </p:spPr>
        <p:txBody>
          <a:bodyPr wrap="square">
            <a:spAutoFit/>
          </a:bodyPr>
          <a:lstStyle/>
          <a:p>
            <a:r>
              <a:rPr lang="tr-TR" sz="1600" b="1" i="1" dirty="0" smtClean="0"/>
              <a:t>2. Farklı Duyularınızı Geliştirin.</a:t>
            </a:r>
          </a:p>
          <a:p>
            <a:endParaRPr lang="tr-TR" sz="1600" b="1" i="1" dirty="0" smtClean="0"/>
          </a:p>
          <a:p>
            <a:r>
              <a:rPr lang="tr-TR" b="1" i="1" dirty="0" smtClean="0">
                <a:solidFill>
                  <a:srgbClr val="002060"/>
                </a:solidFill>
              </a:rPr>
              <a:t>Çevrenizdeki güzellikleri takdir etmek için etrafınıza daha yapıcı ve alıcı gözlerle bakmaya çalışın. Size huzur veren şeylere daha çok vakit ayırın. </a:t>
            </a:r>
          </a:p>
          <a:p>
            <a:endParaRPr lang="tr-TR" b="1" i="1" dirty="0">
              <a:solidFill>
                <a:srgbClr val="002060"/>
              </a:solidFill>
            </a:endParaRPr>
          </a:p>
        </p:txBody>
      </p:sp>
      <p:sp>
        <p:nvSpPr>
          <p:cNvPr id="9" name="Dikdörtgen 2"/>
          <p:cNvSpPr/>
          <p:nvPr/>
        </p:nvSpPr>
        <p:spPr>
          <a:xfrm>
            <a:off x="636509" y="6084168"/>
            <a:ext cx="5328592" cy="1200329"/>
          </a:xfrm>
          <a:prstGeom prst="rect">
            <a:avLst/>
          </a:prstGeom>
          <a:ln>
            <a:solidFill>
              <a:schemeClr val="tx1"/>
            </a:solidFill>
          </a:ln>
        </p:spPr>
        <p:txBody>
          <a:bodyPr wrap="square">
            <a:spAutoFit/>
          </a:bodyPr>
          <a:lstStyle/>
          <a:p>
            <a:r>
              <a:rPr lang="tr-TR" b="1" dirty="0" smtClean="0">
                <a:solidFill>
                  <a:srgbClr val="FF0000"/>
                </a:solidFill>
              </a:rPr>
              <a:t>Örneğin sakin müzikler dinleyin. Kedi ve köpeklerle zaman geçirin, onları sevin. Akşamları yarım saatlik yürüyüşlere çıkın. Bunaldığınız zaman ılık veya sıcak duş alın. </a:t>
            </a:r>
            <a:endParaRPr lang="tr-TR" b="1" dirty="0">
              <a:solidFill>
                <a:srgbClr val="FF0000"/>
              </a:solidFill>
            </a:endParaRPr>
          </a:p>
        </p:txBody>
      </p:sp>
    </p:spTree>
    <p:extLst>
      <p:ext uri="{BB962C8B-B14F-4D97-AF65-F5344CB8AC3E}">
        <p14:creationId xmlns:p14="http://schemas.microsoft.com/office/powerpoint/2010/main" val="48206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chemeClr val="bg1"/>
                </a:solidFill>
              </a:rPr>
              <a:t>Sakinleştiren Alışkanlıklar Kazanmak</a:t>
            </a:r>
            <a:endParaRPr lang="tr-TR" sz="2800" dirty="0">
              <a:ln w="18415" cmpd="sng">
                <a:solidFill>
                  <a:srgbClr val="FFFFFF"/>
                </a:solidFill>
                <a:prstDash val="solid"/>
              </a:ln>
              <a:solidFill>
                <a:schemeClr val="bg1"/>
              </a:solidFill>
            </a:endParaRPr>
          </a:p>
        </p:txBody>
      </p:sp>
      <p:sp>
        <p:nvSpPr>
          <p:cNvPr id="7" name="Dikdörtgen 6"/>
          <p:cNvSpPr/>
          <p:nvPr/>
        </p:nvSpPr>
        <p:spPr>
          <a:xfrm>
            <a:off x="476672" y="1131590"/>
            <a:ext cx="5616624" cy="4247317"/>
          </a:xfrm>
          <a:prstGeom prst="rect">
            <a:avLst/>
          </a:prstGeom>
        </p:spPr>
        <p:txBody>
          <a:bodyPr wrap="square">
            <a:spAutoFit/>
          </a:bodyPr>
          <a:lstStyle/>
          <a:p>
            <a:r>
              <a:rPr lang="tr-TR" b="1" i="1" dirty="0" smtClean="0"/>
              <a:t>3. Kendinize Dokunun.</a:t>
            </a:r>
          </a:p>
          <a:p>
            <a:endParaRPr lang="tr-TR" b="1" i="1" dirty="0" smtClean="0"/>
          </a:p>
          <a:p>
            <a:r>
              <a:rPr lang="tr-TR" b="1" i="1" dirty="0" smtClean="0">
                <a:solidFill>
                  <a:srgbClr val="002060"/>
                </a:solidFill>
              </a:rPr>
              <a:t>İnsanlar dokunuşa, dokunmaya ihtiyaç duyan canlılardır. Sevgi dolu dokunuşlar oksitosin hormonu salgılanmasını sağlar ki bu hormon ruhsal açıdan ferahlık sağlar. </a:t>
            </a:r>
            <a:endParaRPr lang="tr-TR" b="1" i="1" dirty="0" smtClean="0">
              <a:solidFill>
                <a:srgbClr val="002060"/>
              </a:solidFill>
            </a:endParaRPr>
          </a:p>
          <a:p>
            <a:endParaRPr lang="tr-TR" b="1" i="1" dirty="0">
              <a:solidFill>
                <a:srgbClr val="002060"/>
              </a:solidFill>
            </a:endParaRPr>
          </a:p>
          <a:p>
            <a:r>
              <a:rPr lang="tr-TR" b="1" i="1" dirty="0" smtClean="0">
                <a:solidFill>
                  <a:srgbClr val="002060"/>
                </a:solidFill>
              </a:rPr>
              <a:t>Kendi </a:t>
            </a:r>
            <a:r>
              <a:rPr lang="tr-TR" b="1" i="1" dirty="0" smtClean="0">
                <a:solidFill>
                  <a:srgbClr val="002060"/>
                </a:solidFill>
              </a:rPr>
              <a:t>kendinize dokunarak sakinleşmeye çalışabilirsiniz. </a:t>
            </a:r>
            <a:endParaRPr lang="tr-TR" b="1" i="1" dirty="0" smtClean="0">
              <a:solidFill>
                <a:srgbClr val="002060"/>
              </a:solidFill>
            </a:endParaRPr>
          </a:p>
          <a:p>
            <a:endParaRPr lang="tr-TR" b="1" i="1" dirty="0">
              <a:solidFill>
                <a:srgbClr val="002060"/>
              </a:solidFill>
            </a:endParaRPr>
          </a:p>
          <a:p>
            <a:r>
              <a:rPr lang="tr-TR" b="1" i="1" dirty="0" smtClean="0">
                <a:solidFill>
                  <a:srgbClr val="002060"/>
                </a:solidFill>
              </a:rPr>
              <a:t>Elinizi </a:t>
            </a:r>
            <a:r>
              <a:rPr lang="tr-TR" b="1" i="1" dirty="0" smtClean="0">
                <a:solidFill>
                  <a:srgbClr val="002060"/>
                </a:solidFill>
              </a:rPr>
              <a:t>kalbinizin üstüne koyup kalp atışınızı ve her atışın hayat anlamına geldiğini düşünün</a:t>
            </a:r>
            <a:r>
              <a:rPr lang="tr-TR" b="1" i="1" dirty="0" smtClean="0">
                <a:solidFill>
                  <a:srgbClr val="002060"/>
                </a:solidFill>
              </a:rPr>
              <a:t>. </a:t>
            </a:r>
          </a:p>
          <a:p>
            <a:endParaRPr lang="tr-TR" b="1" i="1" dirty="0">
              <a:solidFill>
                <a:srgbClr val="002060"/>
              </a:solidFill>
            </a:endParaRPr>
          </a:p>
          <a:p>
            <a:r>
              <a:rPr lang="tr-TR" b="1" i="1" dirty="0" smtClean="0">
                <a:solidFill>
                  <a:srgbClr val="002060"/>
                </a:solidFill>
              </a:rPr>
              <a:t>Ellerinizle </a:t>
            </a:r>
            <a:r>
              <a:rPr lang="tr-TR" b="1" i="1" dirty="0" smtClean="0">
                <a:solidFill>
                  <a:srgbClr val="002060"/>
                </a:solidFill>
              </a:rPr>
              <a:t>yüzünüzü sarın, kendinize sevgi gösterin.</a:t>
            </a:r>
            <a:endParaRPr lang="tr-TR" b="1" i="1" dirty="0">
              <a:solidFill>
                <a:srgbClr val="002060"/>
              </a:solidFill>
            </a:endParaRPr>
          </a:p>
        </p:txBody>
      </p:sp>
      <p:pic>
        <p:nvPicPr>
          <p:cNvPr id="10" name="Picture 2" descr="D:\Users\Hp\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944" y="5868144"/>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52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DUYGU KONTROLÜ</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476672" y="1124845"/>
            <a:ext cx="5832648" cy="3416320"/>
          </a:xfrm>
          <a:prstGeom prst="rect">
            <a:avLst/>
          </a:prstGeom>
        </p:spPr>
        <p:txBody>
          <a:bodyPr wrap="square">
            <a:spAutoFit/>
          </a:bodyPr>
          <a:lstStyle/>
          <a:p>
            <a:r>
              <a:rPr lang="tr-TR" dirty="0" smtClean="0"/>
              <a:t>Bazı olumsuz duyguların nedenini kavrayamadığımızda hayatımızda büyük sorunlara, strese ve depresyona neden olabilirler. Bu bakımdan duygularımızın farkında olmaya çalışmalı, olumsuz duygularımızın bizi yönlendirmesine müsaade etmemeliyiz.</a:t>
            </a:r>
          </a:p>
          <a:p>
            <a:endParaRPr lang="tr-TR" dirty="0" smtClean="0"/>
          </a:p>
          <a:p>
            <a:r>
              <a:rPr lang="tr-TR" dirty="0" smtClean="0"/>
              <a:t>Daha mutlu, sağlıklı ve başarılı olabilmek için olumsuz duyguların üstesinden gelmeye yarayan bazı yöntemler mevcut</a:t>
            </a:r>
            <a:r>
              <a:rPr lang="tr-TR" dirty="0" smtClean="0"/>
              <a:t>.</a:t>
            </a:r>
          </a:p>
          <a:p>
            <a:endParaRPr lang="tr-TR" b="1" dirty="0"/>
          </a:p>
          <a:p>
            <a:r>
              <a:rPr lang="tr-TR" b="1" dirty="0" smtClean="0"/>
              <a:t>DUYGU KONTROLÜ YÖNTEMLERİ</a:t>
            </a:r>
            <a:endParaRPr lang="tr-TR" b="1" dirty="0"/>
          </a:p>
        </p:txBody>
      </p:sp>
      <p:sp>
        <p:nvSpPr>
          <p:cNvPr id="7" name="Dikdörtgen 6"/>
          <p:cNvSpPr/>
          <p:nvPr/>
        </p:nvSpPr>
        <p:spPr>
          <a:xfrm>
            <a:off x="620688" y="4644008"/>
            <a:ext cx="4455946" cy="3139321"/>
          </a:xfrm>
          <a:prstGeom prst="rect">
            <a:avLst/>
          </a:prstGeom>
        </p:spPr>
        <p:txBody>
          <a:bodyPr wrap="square">
            <a:spAutoFit/>
          </a:bodyPr>
          <a:lstStyle/>
          <a:p>
            <a:pPr>
              <a:buFont typeface="Wingdings" pitchFamily="2" charset="2"/>
              <a:buChar char="Ø"/>
            </a:pPr>
            <a:r>
              <a:rPr lang="tr-TR" b="1" dirty="0" smtClean="0">
                <a:solidFill>
                  <a:srgbClr val="FF0000"/>
                </a:solidFill>
              </a:rPr>
              <a:t> Zihne ve Bedene Odaklanmak</a:t>
            </a:r>
          </a:p>
          <a:p>
            <a:endParaRPr lang="tr-TR" b="1" dirty="0" smtClean="0">
              <a:solidFill>
                <a:srgbClr val="FF0000"/>
              </a:solidFill>
            </a:endParaRPr>
          </a:p>
          <a:p>
            <a:pPr>
              <a:buFont typeface="Wingdings" pitchFamily="2" charset="2"/>
              <a:buChar char="Ø"/>
            </a:pPr>
            <a:r>
              <a:rPr lang="tr-TR" b="1" dirty="0" smtClean="0"/>
              <a:t> Duygularla Yüzleşmek</a:t>
            </a:r>
          </a:p>
          <a:p>
            <a:endParaRPr lang="tr-TR" b="1" dirty="0" smtClean="0"/>
          </a:p>
          <a:p>
            <a:pPr>
              <a:buFont typeface="Wingdings" pitchFamily="2" charset="2"/>
              <a:buChar char="Ø"/>
            </a:pPr>
            <a:r>
              <a:rPr lang="tr-TR" b="1" dirty="0" smtClean="0">
                <a:solidFill>
                  <a:schemeClr val="tx2"/>
                </a:solidFill>
              </a:rPr>
              <a:t>Duygulara Sağlıklı Tepkiler Vermek</a:t>
            </a:r>
          </a:p>
          <a:p>
            <a:endParaRPr lang="tr-TR" b="1" dirty="0" smtClean="0">
              <a:solidFill>
                <a:schemeClr val="tx2"/>
              </a:solidFill>
            </a:endParaRPr>
          </a:p>
          <a:p>
            <a:pPr>
              <a:buFont typeface="Wingdings" pitchFamily="2" charset="2"/>
              <a:buChar char="Ø"/>
            </a:pPr>
            <a:r>
              <a:rPr lang="tr-TR" b="1" dirty="0" smtClean="0">
                <a:solidFill>
                  <a:srgbClr val="7030A0"/>
                </a:solidFill>
              </a:rPr>
              <a:t>Duyguları İfade Etmek</a:t>
            </a:r>
          </a:p>
          <a:p>
            <a:endParaRPr lang="tr-TR" b="1" dirty="0" smtClean="0">
              <a:solidFill>
                <a:srgbClr val="7030A0"/>
              </a:solidFill>
            </a:endParaRPr>
          </a:p>
          <a:p>
            <a:pPr>
              <a:buFont typeface="Wingdings" pitchFamily="2" charset="2"/>
              <a:buChar char="Ø"/>
            </a:pPr>
            <a:r>
              <a:rPr lang="tr-TR" b="1" dirty="0" smtClean="0">
                <a:solidFill>
                  <a:srgbClr val="0070C0"/>
                </a:solidFill>
              </a:rPr>
              <a:t> Sakinleştiren Alışkanlıklar Kazanmak</a:t>
            </a:r>
          </a:p>
          <a:p>
            <a:endParaRPr lang="tr-TR" b="1" dirty="0" smtClean="0">
              <a:solidFill>
                <a:srgbClr val="0070C0"/>
              </a:solidFill>
            </a:endParaRPr>
          </a:p>
          <a:p>
            <a:pPr>
              <a:buFont typeface="Wingdings" pitchFamily="2" charset="2"/>
              <a:buChar char="Ø"/>
            </a:pPr>
            <a:r>
              <a:rPr lang="tr-TR" b="1" dirty="0" smtClean="0">
                <a:solidFill>
                  <a:srgbClr val="00B050"/>
                </a:solidFill>
              </a:rPr>
              <a:t>Uzun Vadeli Gayret Göstermek</a:t>
            </a:r>
            <a:endParaRPr lang="tr-TR"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Uzun Vadeli Gayret Göstermek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476672" y="1043608"/>
            <a:ext cx="5832648" cy="2616101"/>
          </a:xfrm>
          <a:prstGeom prst="rect">
            <a:avLst/>
          </a:prstGeom>
        </p:spPr>
        <p:txBody>
          <a:bodyPr wrap="square">
            <a:spAutoFit/>
          </a:bodyPr>
          <a:lstStyle/>
          <a:p>
            <a:r>
              <a:rPr lang="tr-TR" b="1" i="1" dirty="0" smtClean="0"/>
              <a:t>1. Huzursuzluğun Kökenine İnin.</a:t>
            </a:r>
          </a:p>
          <a:p>
            <a:endParaRPr lang="tr-TR" b="1" i="1" dirty="0" smtClean="0"/>
          </a:p>
          <a:p>
            <a:r>
              <a:rPr lang="tr-TR" sz="1600" b="1" i="1" dirty="0" smtClean="0">
                <a:solidFill>
                  <a:srgbClr val="002060"/>
                </a:solidFill>
              </a:rPr>
              <a:t>Eğer olumsuz duygu dalgasının altında kaldığınızı fark ettiyseniz bu duruma neden olan esas olayı tespit etmeye çalışın. Kişisel tarihçenizi bir gözden geçirin.</a:t>
            </a:r>
          </a:p>
          <a:p>
            <a:endParaRPr lang="tr-TR" sz="1600" b="1" i="1" dirty="0" smtClean="0">
              <a:solidFill>
                <a:srgbClr val="002060"/>
              </a:solidFill>
            </a:endParaRPr>
          </a:p>
          <a:p>
            <a:r>
              <a:rPr lang="tr-TR" sz="1600" b="1" i="1" dirty="0" smtClean="0">
                <a:solidFill>
                  <a:srgbClr val="002060"/>
                </a:solidFill>
              </a:rPr>
              <a:t>“En son ne zaman kavga ettiniz?”</a:t>
            </a:r>
          </a:p>
          <a:p>
            <a:r>
              <a:rPr lang="tr-TR" sz="1600" b="1" i="1" dirty="0" smtClean="0">
                <a:solidFill>
                  <a:srgbClr val="002060"/>
                </a:solidFill>
              </a:rPr>
              <a:t>“Çocukken ailenizdeki kavgalar sizi nasıl etkiledi?”</a:t>
            </a:r>
          </a:p>
          <a:p>
            <a:r>
              <a:rPr lang="tr-TR" sz="1600" b="1" i="1" dirty="0" smtClean="0">
                <a:solidFill>
                  <a:srgbClr val="002060"/>
                </a:solidFill>
              </a:rPr>
              <a:t>“Yeni iş yerinize/okulunuza alışabildiniz mi?”</a:t>
            </a:r>
          </a:p>
          <a:p>
            <a:r>
              <a:rPr lang="tr-TR" sz="1600" b="1" i="1" dirty="0" smtClean="0">
                <a:solidFill>
                  <a:srgbClr val="002060"/>
                </a:solidFill>
              </a:rPr>
              <a:t>“Arkadaş çevreniz sizi neden tatmin edemiyor?”</a:t>
            </a:r>
            <a:endParaRPr lang="tr-TR" sz="1600" b="1" i="1" dirty="0">
              <a:solidFill>
                <a:srgbClr val="002060"/>
              </a:solidFill>
            </a:endParaRPr>
          </a:p>
        </p:txBody>
      </p:sp>
      <p:sp>
        <p:nvSpPr>
          <p:cNvPr id="6" name="Dikdörtgen 5"/>
          <p:cNvSpPr/>
          <p:nvPr/>
        </p:nvSpPr>
        <p:spPr>
          <a:xfrm>
            <a:off x="485800" y="3851920"/>
            <a:ext cx="5823520" cy="3416320"/>
          </a:xfrm>
          <a:prstGeom prst="rect">
            <a:avLst/>
          </a:prstGeom>
        </p:spPr>
        <p:txBody>
          <a:bodyPr wrap="square">
            <a:spAutoFit/>
          </a:bodyPr>
          <a:lstStyle/>
          <a:p>
            <a:r>
              <a:rPr lang="tr-TR" b="1" i="1" dirty="0" smtClean="0"/>
              <a:t>2. Günlük Tutun.</a:t>
            </a:r>
          </a:p>
          <a:p>
            <a:endParaRPr lang="tr-TR" b="1" i="1" dirty="0" smtClean="0"/>
          </a:p>
          <a:p>
            <a:r>
              <a:rPr lang="tr-TR" b="1" i="1" dirty="0" smtClean="0">
                <a:solidFill>
                  <a:srgbClr val="002060"/>
                </a:solidFill>
              </a:rPr>
              <a:t>Günlük tutmak, duygularınızı taze taze tespit edebilmek için iyi bir yoldur. Ne tür olayların ne tür duygulara neden olduğunu günlük tutarak yakın bir biçimde öğrenebilirsiniz</a:t>
            </a:r>
            <a:r>
              <a:rPr lang="tr-TR" b="1" i="1" dirty="0" smtClean="0">
                <a:solidFill>
                  <a:srgbClr val="002060"/>
                </a:solidFill>
              </a:rPr>
              <a:t>.</a:t>
            </a:r>
          </a:p>
          <a:p>
            <a:endParaRPr lang="tr-TR" b="1" i="1" dirty="0" smtClean="0">
              <a:solidFill>
                <a:srgbClr val="002060"/>
              </a:solidFill>
            </a:endParaRPr>
          </a:p>
          <a:p>
            <a:r>
              <a:rPr lang="tr-TR" b="1" i="1" dirty="0" smtClean="0">
                <a:solidFill>
                  <a:srgbClr val="002060"/>
                </a:solidFill>
              </a:rPr>
              <a:t>Günlük tutarken yaşadığınız olayları, bu olayların sizdeki etkilerini, bu olayların eskiden sizde nasıl farklı duygular yarattığını, bugün meseleye nasıl baktığınızı göz önünde bulundurun. Bir nevi kendinizle yüzleşin ve muhasebe yapın.</a:t>
            </a:r>
            <a:endParaRPr lang="tr-TR" b="1" i="1" dirty="0">
              <a:solidFill>
                <a:srgbClr val="002060"/>
              </a:solidFill>
            </a:endParaRPr>
          </a:p>
        </p:txBody>
      </p:sp>
    </p:spTree>
    <p:extLst>
      <p:ext uri="{BB962C8B-B14F-4D97-AF65-F5344CB8AC3E}">
        <p14:creationId xmlns:p14="http://schemas.microsoft.com/office/powerpoint/2010/main" val="357149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Uzun Vadeli Gayret Göstermek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7" name="Dikdörtgen 6"/>
          <p:cNvSpPr/>
          <p:nvPr/>
        </p:nvSpPr>
        <p:spPr>
          <a:xfrm>
            <a:off x="476672" y="1331640"/>
            <a:ext cx="5976664" cy="3693319"/>
          </a:xfrm>
          <a:prstGeom prst="rect">
            <a:avLst/>
          </a:prstGeom>
        </p:spPr>
        <p:txBody>
          <a:bodyPr wrap="square">
            <a:spAutoFit/>
          </a:bodyPr>
          <a:lstStyle/>
          <a:p>
            <a:r>
              <a:rPr lang="tr-TR" b="1" i="1" dirty="0" smtClean="0"/>
              <a:t>3. Bardağa Dolu Tarafından Bakmayı Öğrenin.</a:t>
            </a:r>
          </a:p>
          <a:p>
            <a:endParaRPr lang="tr-TR" b="1" i="1" dirty="0" smtClean="0"/>
          </a:p>
          <a:p>
            <a:r>
              <a:rPr lang="tr-TR" b="1" i="1" dirty="0" smtClean="0">
                <a:solidFill>
                  <a:srgbClr val="002060"/>
                </a:solidFill>
              </a:rPr>
              <a:t>Daha iyimser ve yapıcı bir insan olmak zaman ve çaba ister. Ancak daha iyimser ve yapıcı olma alışkanlığı kazanıldığında olaylara artık daha esnek bir şekilde yaklaşırsınız. </a:t>
            </a:r>
            <a:endParaRPr lang="tr-TR" b="1" i="1" dirty="0" smtClean="0">
              <a:solidFill>
                <a:srgbClr val="002060"/>
              </a:solidFill>
            </a:endParaRPr>
          </a:p>
          <a:p>
            <a:endParaRPr lang="tr-TR" b="1" i="1" dirty="0">
              <a:solidFill>
                <a:srgbClr val="002060"/>
              </a:solidFill>
            </a:endParaRPr>
          </a:p>
          <a:p>
            <a:r>
              <a:rPr lang="tr-TR" b="1" i="1" dirty="0" smtClean="0">
                <a:solidFill>
                  <a:srgbClr val="002060"/>
                </a:solidFill>
              </a:rPr>
              <a:t>Bahane </a:t>
            </a:r>
            <a:r>
              <a:rPr lang="tr-TR" b="1" i="1" dirty="0" smtClean="0">
                <a:solidFill>
                  <a:srgbClr val="002060"/>
                </a:solidFill>
              </a:rPr>
              <a:t>üretme yaklaşımını bir kenara bırakarak mevcut koşullar ve imkanlar altında en iyi nasıl performans sergileyebileceğinize odaklanmalısınız.</a:t>
            </a:r>
          </a:p>
          <a:p>
            <a:r>
              <a:rPr lang="tr-TR" b="1" i="1" dirty="0" smtClean="0">
                <a:solidFill>
                  <a:srgbClr val="002060"/>
                </a:solidFill>
              </a:rPr>
              <a:t>Bu bir günde olabilecek bir şey değildir, ancak durumlara yapıcı yaklaşarak daha dengeli bir duygu dünyasına sahip olmanız gayet mümkün.</a:t>
            </a:r>
            <a:endParaRPr lang="tr-TR" b="1" i="1" dirty="0">
              <a:solidFill>
                <a:srgbClr val="002060"/>
              </a:solidFill>
            </a:endParaRPr>
          </a:p>
        </p:txBody>
      </p:sp>
      <p:sp>
        <p:nvSpPr>
          <p:cNvPr id="8" name="Dikdörtgen 7"/>
          <p:cNvSpPr/>
          <p:nvPr/>
        </p:nvSpPr>
        <p:spPr>
          <a:xfrm>
            <a:off x="476672" y="5220072"/>
            <a:ext cx="5544616" cy="2031325"/>
          </a:xfrm>
          <a:prstGeom prst="rect">
            <a:avLst/>
          </a:prstGeom>
        </p:spPr>
        <p:txBody>
          <a:bodyPr wrap="square">
            <a:spAutoFit/>
          </a:bodyPr>
          <a:lstStyle/>
          <a:p>
            <a:r>
              <a:rPr lang="tr-TR" b="1" i="1" dirty="0" smtClean="0"/>
              <a:t>4. Gerekirse Yardım Alın.</a:t>
            </a:r>
          </a:p>
          <a:p>
            <a:endParaRPr lang="tr-TR" b="1" i="1" dirty="0" smtClean="0"/>
          </a:p>
          <a:p>
            <a:r>
              <a:rPr lang="tr-TR" b="1" i="1" dirty="0" smtClean="0">
                <a:solidFill>
                  <a:srgbClr val="002060"/>
                </a:solidFill>
              </a:rPr>
              <a:t>Bazen duygularınızı kontrol etmeye ve negatif duygulardan kurtulmaya çalışsanız bile yine de tek başınıza başarılı olamayabilirsiniz. Böyle bir durumda bir uzmana başvurmanız son derece doğru bir karar olur. </a:t>
            </a:r>
            <a:endParaRPr lang="tr-TR" b="1" i="1" dirty="0">
              <a:solidFill>
                <a:srgbClr val="002060"/>
              </a:solidFill>
            </a:endParaRPr>
          </a:p>
        </p:txBody>
      </p:sp>
    </p:spTree>
    <p:extLst>
      <p:ext uri="{BB962C8B-B14F-4D97-AF65-F5344CB8AC3E}">
        <p14:creationId xmlns:p14="http://schemas.microsoft.com/office/powerpoint/2010/main" val="60017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332656" y="1131590"/>
            <a:ext cx="6048672" cy="2585323"/>
          </a:xfrm>
          <a:prstGeom prst="rect">
            <a:avLst/>
          </a:prstGeom>
        </p:spPr>
        <p:txBody>
          <a:bodyPr wrap="square">
            <a:spAutoFit/>
          </a:bodyPr>
          <a:lstStyle/>
          <a:p>
            <a:r>
              <a:rPr lang="tr-TR" b="1" i="1" dirty="0" smtClean="0"/>
              <a:t>1. Duyguların Kontrolden Çıkışına Dikkat Edin.</a:t>
            </a:r>
          </a:p>
          <a:p>
            <a:endParaRPr lang="tr-TR" b="1" i="1" dirty="0" smtClean="0"/>
          </a:p>
          <a:p>
            <a:r>
              <a:rPr lang="tr-TR" b="1" i="1" dirty="0" smtClean="0">
                <a:solidFill>
                  <a:srgbClr val="002060"/>
                </a:solidFill>
              </a:rPr>
              <a:t>Duygularınız üzerinde kontrol sahibi olmanın ilk adımı, duyguların kontrolden çıktığı anı fark edebilmektir. Kendinize fiziksel ve ruhsal olarak bu anın nasıl hissettirdiğini sormalı, bu anı yakalamalısınız. Duyguların kendi başına hareket ettiğini fark ettiğinizde sakin kalmaya ve mantıklı düşünmeye çalışmalısınız. </a:t>
            </a:r>
            <a:endParaRPr lang="tr-TR" b="1" i="1" dirty="0">
              <a:solidFill>
                <a:srgbClr val="002060"/>
              </a:solidFill>
            </a:endParaRPr>
          </a:p>
        </p:txBody>
      </p:sp>
      <p:sp>
        <p:nvSpPr>
          <p:cNvPr id="8" name="Dikdörtgen 2"/>
          <p:cNvSpPr/>
          <p:nvPr/>
        </p:nvSpPr>
        <p:spPr>
          <a:xfrm>
            <a:off x="462474" y="4139952"/>
            <a:ext cx="5630822" cy="2308324"/>
          </a:xfrm>
          <a:prstGeom prst="rect">
            <a:avLst/>
          </a:prstGeom>
          <a:ln>
            <a:solidFill>
              <a:schemeClr val="tx1"/>
            </a:solidFill>
          </a:ln>
        </p:spPr>
        <p:txBody>
          <a:bodyPr wrap="square">
            <a:spAutoFit/>
          </a:bodyPr>
          <a:lstStyle/>
          <a:p>
            <a:r>
              <a:rPr lang="tr-TR" b="1" dirty="0">
                <a:solidFill>
                  <a:srgbClr val="FF0000"/>
                </a:solidFill>
              </a:rPr>
              <a:t>Örneğin; duygularınızla hareket ettiğiniz anlarda kalp atışınız hızlanır, elleriniz titrer, yüzünüz kızarır. Zihinsel olarak da odaklanmakta güçlük çekersiniz, gergin hissedersiniz ve kafanızı toplayamazsınız. Bu durumlarla mücadele etmek için sakin kalmalı, durumu fark etmelisiniz. </a:t>
            </a:r>
            <a:endParaRPr lang="tr-TR" b="1" dirty="0" smtClean="0">
              <a:solidFill>
                <a:srgbClr val="FF0000"/>
              </a:solidFill>
            </a:endParaRPr>
          </a:p>
          <a:p>
            <a:r>
              <a:rPr lang="tr-TR" b="1" dirty="0" smtClean="0">
                <a:solidFill>
                  <a:srgbClr val="FF0000"/>
                </a:solidFill>
              </a:rPr>
              <a:t>Yani </a:t>
            </a:r>
            <a:r>
              <a:rPr lang="tr-TR" b="1" dirty="0">
                <a:solidFill>
                  <a:srgbClr val="FF0000"/>
                </a:solidFill>
              </a:rPr>
              <a:t>durumu inkar etmek yerine kabullenmelisiniz.</a:t>
            </a:r>
          </a:p>
        </p:txBody>
      </p:sp>
    </p:spTree>
    <p:extLst>
      <p:ext uri="{BB962C8B-B14F-4D97-AF65-F5344CB8AC3E}">
        <p14:creationId xmlns:p14="http://schemas.microsoft.com/office/powerpoint/2010/main" val="208262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404664" y="1131590"/>
            <a:ext cx="5904656" cy="2585323"/>
          </a:xfrm>
          <a:prstGeom prst="rect">
            <a:avLst/>
          </a:prstGeom>
        </p:spPr>
        <p:txBody>
          <a:bodyPr wrap="square">
            <a:spAutoFit/>
          </a:bodyPr>
          <a:lstStyle/>
          <a:p>
            <a:r>
              <a:rPr lang="tr-TR" b="1" i="1" dirty="0" smtClean="0"/>
              <a:t>2. Derin Nefes Alıp Sakinleşin.</a:t>
            </a:r>
          </a:p>
          <a:p>
            <a:endParaRPr lang="tr-TR" b="1" i="1" dirty="0" smtClean="0"/>
          </a:p>
          <a:p>
            <a:r>
              <a:rPr lang="tr-TR" b="1" i="1" dirty="0" smtClean="0">
                <a:solidFill>
                  <a:srgbClr val="002060"/>
                </a:solidFill>
              </a:rPr>
              <a:t>Duygularınız kontrolden çıktığında nefes alım vermeniz de yine kontrolden çıkar. Bu da stres ve anksiyete kaynaklı bir durumdur. Nefesinizin kontrolünü ele almak için birkaç kez derin derin nefes alın ve müsait bir yere oturun. Nefes alım verme konusunda bildiğiniz teknikler varsa, onları uygulamanız da yine faydalı olur.</a:t>
            </a:r>
            <a:endParaRPr lang="tr-TR" b="1" i="1" dirty="0">
              <a:solidFill>
                <a:srgbClr val="002060"/>
              </a:solidFill>
            </a:endParaRPr>
          </a:p>
        </p:txBody>
      </p:sp>
      <p:sp>
        <p:nvSpPr>
          <p:cNvPr id="7" name="Dikdörtgen 2"/>
          <p:cNvSpPr/>
          <p:nvPr/>
        </p:nvSpPr>
        <p:spPr>
          <a:xfrm>
            <a:off x="548680" y="4067944"/>
            <a:ext cx="5760640" cy="2308324"/>
          </a:xfrm>
          <a:prstGeom prst="rect">
            <a:avLst/>
          </a:prstGeom>
          <a:ln>
            <a:solidFill>
              <a:schemeClr val="tx1"/>
            </a:solidFill>
          </a:ln>
        </p:spPr>
        <p:txBody>
          <a:bodyPr wrap="square">
            <a:spAutoFit/>
          </a:bodyPr>
          <a:lstStyle/>
          <a:p>
            <a:r>
              <a:rPr lang="tr-TR" b="1" dirty="0" smtClean="0">
                <a:solidFill>
                  <a:srgbClr val="FF0000"/>
                </a:solidFill>
              </a:rPr>
              <a:t>Örneğin, bir elinizi karnınıza, diğerini de göğüs kafesinize yerleştirin. Yavaş ve derince burnunuzdan nefes alın ve 2’ye ya da 4’e kadar sayın. Ciğerlerinizin havayla dolduğunu hissedin ve nefesinizi 1-2 saniye tutun. Sonra bu havayı ağzınızda yavaşça salın. Dakikada 6 ila 10 kez bu tarz derin nefes alım vermek sakinleşmenize büyük katkı sağlayacaktır.</a:t>
            </a:r>
          </a:p>
        </p:txBody>
      </p:sp>
    </p:spTree>
    <p:extLst>
      <p:ext uri="{BB962C8B-B14F-4D97-AF65-F5344CB8AC3E}">
        <p14:creationId xmlns:p14="http://schemas.microsoft.com/office/powerpoint/2010/main" val="387416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332656" y="1131590"/>
            <a:ext cx="5760640" cy="2308324"/>
          </a:xfrm>
          <a:prstGeom prst="rect">
            <a:avLst/>
          </a:prstGeom>
        </p:spPr>
        <p:txBody>
          <a:bodyPr wrap="square">
            <a:spAutoFit/>
          </a:bodyPr>
          <a:lstStyle/>
          <a:p>
            <a:r>
              <a:rPr lang="tr-TR" b="1" i="1" dirty="0" smtClean="0"/>
              <a:t>3. Beş Duyunun Farkına Varın.</a:t>
            </a:r>
          </a:p>
          <a:p>
            <a:endParaRPr lang="tr-TR" b="1" i="1" dirty="0" smtClean="0">
              <a:solidFill>
                <a:srgbClr val="002060"/>
              </a:solidFill>
            </a:endParaRPr>
          </a:p>
          <a:p>
            <a:r>
              <a:rPr lang="tr-TR" b="1" i="1" dirty="0" smtClean="0">
                <a:solidFill>
                  <a:srgbClr val="002060"/>
                </a:solidFill>
              </a:rPr>
              <a:t>Duygu kontrolünü kaybettiğinizde zaman ve mekandan da koparsınız. Nerede olduğunuzu bir anlığına bilemezsiniz. Bunu önlemek için çevrenizdeki eşyaları fark etmeye çalışmanız ve beş duyunuzu aktif hale getirmeniz oldukça yarar sağlayabilir. </a:t>
            </a:r>
            <a:endParaRPr lang="tr-TR" b="1" i="1" dirty="0">
              <a:solidFill>
                <a:srgbClr val="002060"/>
              </a:solidFill>
            </a:endParaRPr>
          </a:p>
        </p:txBody>
      </p:sp>
      <p:sp>
        <p:nvSpPr>
          <p:cNvPr id="8" name="Dikdörtgen 2"/>
          <p:cNvSpPr/>
          <p:nvPr/>
        </p:nvSpPr>
        <p:spPr>
          <a:xfrm>
            <a:off x="358214" y="3851920"/>
            <a:ext cx="5735082" cy="2308324"/>
          </a:xfrm>
          <a:prstGeom prst="rect">
            <a:avLst/>
          </a:prstGeom>
          <a:ln>
            <a:solidFill>
              <a:schemeClr val="tx1"/>
            </a:solidFill>
          </a:ln>
        </p:spPr>
        <p:txBody>
          <a:bodyPr wrap="square">
            <a:spAutoFit/>
          </a:bodyPr>
          <a:lstStyle/>
          <a:p>
            <a:r>
              <a:rPr lang="tr-TR" b="1" dirty="0" smtClean="0">
                <a:solidFill>
                  <a:srgbClr val="FF0000"/>
                </a:solidFill>
              </a:rPr>
              <a:t>Örneğin o esnada sesli konuşarak zihninizi içine girdiği girdaptan kurtarabilirsiniz. Ya da çevrenize bakıp gördüğünüz şeyleri sesli olarak betimleyebilirsiniz. Kendinize gelebilmek için müzik ya da radyo açabilirsiniz. O anda 5 duyunuzun da aktif olup olmadığını anlamak için bulunduğunuz ortamı tarif etmek de yine odaklanmanıza yardımcı olabilir.</a:t>
            </a:r>
            <a:endParaRPr lang="tr-TR" b="1" dirty="0">
              <a:solidFill>
                <a:srgbClr val="FF0000"/>
              </a:solidFill>
            </a:endParaRPr>
          </a:p>
        </p:txBody>
      </p:sp>
    </p:spTree>
    <p:extLst>
      <p:ext uri="{BB962C8B-B14F-4D97-AF65-F5344CB8AC3E}">
        <p14:creationId xmlns:p14="http://schemas.microsoft.com/office/powerpoint/2010/main" val="339367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548680" y="1143507"/>
            <a:ext cx="5688632" cy="3847207"/>
          </a:xfrm>
          <a:prstGeom prst="rect">
            <a:avLst/>
          </a:prstGeom>
        </p:spPr>
        <p:txBody>
          <a:bodyPr wrap="square">
            <a:spAutoFit/>
          </a:bodyPr>
          <a:lstStyle/>
          <a:p>
            <a:r>
              <a:rPr lang="tr-TR" b="1" i="1" dirty="0" smtClean="0"/>
              <a:t>4. Kaslarınızı ve Eklemlerinizi Serbest Bırakın.</a:t>
            </a:r>
          </a:p>
          <a:p>
            <a:endParaRPr lang="tr-TR" b="1" i="1" dirty="0" smtClean="0">
              <a:solidFill>
                <a:srgbClr val="002060"/>
              </a:solidFill>
            </a:endParaRPr>
          </a:p>
          <a:p>
            <a:r>
              <a:rPr lang="tr-TR" sz="1600" b="1" i="1" dirty="0" smtClean="0">
                <a:solidFill>
                  <a:srgbClr val="002060"/>
                </a:solidFill>
              </a:rPr>
              <a:t>Duygularınız sizi esir aldığında muhtemelen vücudunuzdaki değişimlerin farkına varmazsınız. Ancak böyle anlarda kaslarınızı ve eklemlerinizi sıkıyor olabilirsiniz.  Avucunuz siz fark etmeden sıkılı olabilir. </a:t>
            </a:r>
            <a:endParaRPr lang="tr-TR" sz="1600" b="1" i="1" dirty="0" smtClean="0">
              <a:solidFill>
                <a:srgbClr val="002060"/>
              </a:solidFill>
            </a:endParaRPr>
          </a:p>
          <a:p>
            <a:endParaRPr lang="tr-TR" sz="1600" b="1" i="1" dirty="0">
              <a:solidFill>
                <a:srgbClr val="002060"/>
              </a:solidFill>
            </a:endParaRPr>
          </a:p>
          <a:p>
            <a:r>
              <a:rPr lang="tr-TR" sz="1600" b="1" i="1" dirty="0" smtClean="0">
                <a:solidFill>
                  <a:srgbClr val="002060"/>
                </a:solidFill>
              </a:rPr>
              <a:t>Duygu </a:t>
            </a:r>
            <a:r>
              <a:rPr lang="tr-TR" sz="1600" b="1" i="1" dirty="0" smtClean="0">
                <a:solidFill>
                  <a:srgbClr val="002060"/>
                </a:solidFill>
              </a:rPr>
              <a:t>kontrolü hakkında daha bilinçli olunca bu tür durumları da daha kolay fark edebilirsiniz. Kaslarınızı gevşetmek, zihninizi kontrol altına almak bakımından çok yararlı olacaktır. </a:t>
            </a:r>
            <a:endParaRPr lang="tr-TR" sz="1600" b="1" i="1" dirty="0" smtClean="0">
              <a:solidFill>
                <a:srgbClr val="002060"/>
              </a:solidFill>
            </a:endParaRPr>
          </a:p>
          <a:p>
            <a:endParaRPr lang="tr-TR" sz="1600" b="1" i="1" dirty="0">
              <a:solidFill>
                <a:srgbClr val="002060"/>
              </a:solidFill>
            </a:endParaRPr>
          </a:p>
          <a:p>
            <a:r>
              <a:rPr lang="tr-TR" sz="1600" b="1" i="1" dirty="0" smtClean="0">
                <a:solidFill>
                  <a:srgbClr val="002060"/>
                </a:solidFill>
              </a:rPr>
              <a:t>Sebepsiz </a:t>
            </a:r>
            <a:r>
              <a:rPr lang="tr-TR" sz="1600" b="1" i="1" dirty="0" smtClean="0">
                <a:solidFill>
                  <a:srgbClr val="002060"/>
                </a:solidFill>
              </a:rPr>
              <a:t>yere kaslarınızı kasıldığını, omzunuzun tutulduğunu düşünüyorsanız bir hekime başvurmanız da çok iyi olur.</a:t>
            </a:r>
            <a:endParaRPr lang="tr-TR" sz="1600" b="1" i="1" dirty="0">
              <a:solidFill>
                <a:srgbClr val="002060"/>
              </a:solidFill>
            </a:endParaRPr>
          </a:p>
        </p:txBody>
      </p:sp>
      <p:pic>
        <p:nvPicPr>
          <p:cNvPr id="7" name="Picture 2" descr="D:\Users\Hp\Desktop\imag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4823" y="5148064"/>
            <a:ext cx="3579289"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93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476672" y="1131590"/>
            <a:ext cx="5688632" cy="2585323"/>
          </a:xfrm>
          <a:prstGeom prst="rect">
            <a:avLst/>
          </a:prstGeom>
        </p:spPr>
        <p:txBody>
          <a:bodyPr wrap="square">
            <a:spAutoFit/>
          </a:bodyPr>
          <a:lstStyle/>
          <a:p>
            <a:r>
              <a:rPr lang="tr-TR" b="1" i="1" dirty="0" smtClean="0"/>
              <a:t>5. Kendinizi Sakin ve Güvenli Bir Yerde Hayal Edin.</a:t>
            </a:r>
          </a:p>
          <a:p>
            <a:endParaRPr lang="tr-TR" b="1" i="1" dirty="0" smtClean="0">
              <a:solidFill>
                <a:srgbClr val="002060"/>
              </a:solidFill>
            </a:endParaRPr>
          </a:p>
          <a:p>
            <a:r>
              <a:rPr lang="tr-TR" b="1" i="1" dirty="0" smtClean="0">
                <a:solidFill>
                  <a:srgbClr val="002060"/>
                </a:solidFill>
              </a:rPr>
              <a:t>Kendinizi en huzurlu ve mutlu hissettiğiniz yeri düşünmeye çalışın. Gözlerinizi kapatın ve o anı, o mekanı gözünüzde canlandırın. Nefes alıp verişinizin farkında olun. Zihinsel bir yolculuğa çıkarken bu huzuru bedeninizde de hissetmeye çalışın.</a:t>
            </a:r>
            <a:endParaRPr lang="tr-TR" b="1" i="1" dirty="0">
              <a:solidFill>
                <a:srgbClr val="002060"/>
              </a:solidFill>
            </a:endParaRPr>
          </a:p>
        </p:txBody>
      </p:sp>
      <p:sp>
        <p:nvSpPr>
          <p:cNvPr id="8" name="Dikdörtgen 2"/>
          <p:cNvSpPr/>
          <p:nvPr/>
        </p:nvSpPr>
        <p:spPr>
          <a:xfrm>
            <a:off x="491886" y="4067944"/>
            <a:ext cx="5529402" cy="3139321"/>
          </a:xfrm>
          <a:prstGeom prst="rect">
            <a:avLst/>
          </a:prstGeom>
          <a:ln>
            <a:solidFill>
              <a:schemeClr val="tx1"/>
            </a:solidFill>
          </a:ln>
        </p:spPr>
        <p:txBody>
          <a:bodyPr wrap="square">
            <a:spAutoFit/>
          </a:bodyPr>
          <a:lstStyle/>
          <a:p>
            <a:r>
              <a:rPr lang="tr-TR" b="1" dirty="0" smtClean="0">
                <a:solidFill>
                  <a:srgbClr val="FF0000"/>
                </a:solidFill>
              </a:rPr>
              <a:t>Plaj, orman, cami, deniz olabilir hayal ettiğiniz yer. Size gerçekten huzur veren bir yeri düşünün. Oradaki sesleri düşünün. Gördüğünüz şeyleri, dokunduğunuz şeyleri, o mekanın kokusunu düşünün. Bu canlandırma esnasında negatif bir duygunuz varsa, bu duyguyu bir obje olarak düşünün. Örneğin stresi ve mutsuzluğu bir çakıl taşı olarak düşünün ve kendinizi huzurlu olarak hayal ettiğiniz o deniz kenarında bu taşı denize doğru fırlattığınızı düşünün.</a:t>
            </a:r>
            <a:endParaRPr lang="tr-TR" b="1" dirty="0">
              <a:solidFill>
                <a:srgbClr val="FF0000"/>
              </a:solidFill>
            </a:endParaRPr>
          </a:p>
        </p:txBody>
      </p:sp>
    </p:spTree>
    <p:extLst>
      <p:ext uri="{BB962C8B-B14F-4D97-AF65-F5344CB8AC3E}">
        <p14:creationId xmlns:p14="http://schemas.microsoft.com/office/powerpoint/2010/main" val="337023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Zihne ve Bedene Odaklanmak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5" name="Dikdörtgen 4"/>
          <p:cNvSpPr/>
          <p:nvPr/>
        </p:nvSpPr>
        <p:spPr>
          <a:xfrm>
            <a:off x="548680" y="1131590"/>
            <a:ext cx="5760640" cy="3416320"/>
          </a:xfrm>
          <a:prstGeom prst="rect">
            <a:avLst/>
          </a:prstGeom>
        </p:spPr>
        <p:txBody>
          <a:bodyPr wrap="square">
            <a:spAutoFit/>
          </a:bodyPr>
          <a:lstStyle/>
          <a:p>
            <a:r>
              <a:rPr lang="tr-TR" b="1" i="1" dirty="0" smtClean="0"/>
              <a:t>6. Kendinize Güzel Şeylerin Olduğu Bir Pano veya Defter Hazırlayın.</a:t>
            </a:r>
          </a:p>
          <a:p>
            <a:endParaRPr lang="tr-TR" b="1" i="1" dirty="0" smtClean="0"/>
          </a:p>
          <a:p>
            <a:r>
              <a:rPr lang="tr-TR" b="1" i="1" dirty="0" smtClean="0">
                <a:solidFill>
                  <a:srgbClr val="002060"/>
                </a:solidFill>
              </a:rPr>
              <a:t>Güzel anıların, güzel sözlerin, arkadaşlarınızla ve ailenizle olan mutlu fotoğrafların yer aldığı bir defter ya da pano hazırlayın. Bu deftere varlığından ötürü mutlu olduğunuz şeyleri yazın. Size ilham veren sözler yazın. Olumsuz duyguların geldiğini hissettiğinizde bu deftere ya da panoya bakarak yatışmaya, sakinleşmeye çalışın. Yine bu tür güzel şeylerin olduğu bir klasörü cep telefonunuza da yükleyebilirsiniz.</a:t>
            </a:r>
            <a:endParaRPr lang="tr-TR" b="1" i="1" dirty="0">
              <a:solidFill>
                <a:srgbClr val="002060"/>
              </a:solidFill>
            </a:endParaRPr>
          </a:p>
        </p:txBody>
      </p:sp>
      <p:pic>
        <p:nvPicPr>
          <p:cNvPr id="7" name="Picture 2" descr="D:\Users\Hp\Desktop\260-2604300_bulletin-board-clip-art-hd-png-downloa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740" y="4495327"/>
            <a:ext cx="4680520" cy="2535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26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a:solidFill>
                  <a:schemeClr val="bg1"/>
                </a:solidFill>
              </a:rPr>
              <a:t>Duygularla Yüzleşmek</a:t>
            </a:r>
            <a:endParaRPr lang="tr-TR" sz="2800" dirty="0">
              <a:ln w="18415" cmpd="sng">
                <a:solidFill>
                  <a:srgbClr val="FFFFFF"/>
                </a:solidFill>
                <a:prstDash val="solid"/>
              </a:ln>
              <a:solidFill>
                <a:schemeClr val="bg1"/>
              </a:solidFill>
              <a:effectLst>
                <a:outerShdw blurRad="63500" dir="3600000" algn="tl" rotWithShape="0">
                  <a:srgbClr val="000000">
                    <a:alpha val="70000"/>
                  </a:srgbClr>
                </a:outerShdw>
              </a:effectLst>
            </a:endParaRPr>
          </a:p>
        </p:txBody>
      </p:sp>
      <p:sp>
        <p:nvSpPr>
          <p:cNvPr id="6" name="Dikdörtgen 5"/>
          <p:cNvSpPr/>
          <p:nvPr/>
        </p:nvSpPr>
        <p:spPr>
          <a:xfrm>
            <a:off x="489856" y="1131590"/>
            <a:ext cx="5963479" cy="2585323"/>
          </a:xfrm>
          <a:prstGeom prst="rect">
            <a:avLst/>
          </a:prstGeom>
        </p:spPr>
        <p:txBody>
          <a:bodyPr wrap="square">
            <a:spAutoFit/>
          </a:bodyPr>
          <a:lstStyle/>
          <a:p>
            <a:pPr marL="342900" indent="-342900">
              <a:buAutoNum type="arabicPeriod"/>
            </a:pPr>
            <a:r>
              <a:rPr lang="tr-TR" b="1" i="1" dirty="0" smtClean="0"/>
              <a:t>Duygularınızı Tespit Edin.</a:t>
            </a:r>
          </a:p>
          <a:p>
            <a:pPr marL="342900" indent="-342900"/>
            <a:endParaRPr lang="tr-TR" b="1" i="1" dirty="0" smtClean="0"/>
          </a:p>
          <a:p>
            <a:r>
              <a:rPr lang="tr-TR" b="1" i="1" dirty="0" smtClean="0">
                <a:solidFill>
                  <a:srgbClr val="002060"/>
                </a:solidFill>
              </a:rPr>
              <a:t>Nasıl bir duygu içinde olduğunuzu biliyor olmak, duygu kontrolü bakımından kritik öneme sahiptir. Birkaç kez derin nefes alıp o an nasıl hissettiğini düşünmek, acı verici olsa bile önemlidir. Kendinize bu duygunun neden kaynaklandığını, başka bir durumu örtbas etmek için duygularınızı sizin ele geçirip geçirmediğini analiz etmeniz gerek. </a:t>
            </a:r>
            <a:endParaRPr lang="tr-TR" b="1" i="1" dirty="0">
              <a:solidFill>
                <a:srgbClr val="002060"/>
              </a:solidFill>
            </a:endParaRPr>
          </a:p>
        </p:txBody>
      </p:sp>
      <p:sp>
        <p:nvSpPr>
          <p:cNvPr id="8" name="Dikdörtgen 2"/>
          <p:cNvSpPr/>
          <p:nvPr/>
        </p:nvSpPr>
        <p:spPr>
          <a:xfrm>
            <a:off x="599389" y="4211960"/>
            <a:ext cx="5616624" cy="2308324"/>
          </a:xfrm>
          <a:prstGeom prst="rect">
            <a:avLst/>
          </a:prstGeom>
          <a:ln>
            <a:solidFill>
              <a:schemeClr val="tx1"/>
            </a:solidFill>
          </a:ln>
        </p:spPr>
        <p:txBody>
          <a:bodyPr wrap="square">
            <a:spAutoFit/>
          </a:bodyPr>
          <a:lstStyle/>
          <a:p>
            <a:r>
              <a:rPr lang="tr-TR" b="1" dirty="0" smtClean="0">
                <a:solidFill>
                  <a:srgbClr val="FF0000"/>
                </a:solidFill>
              </a:rPr>
              <a:t>Örneğin gelecek hafta gireceğiniz sınavın sizi neden strese soktuğunu analiz edin. Belki bu sınav geleceğinize etki edecektir, belki ailenizi etkilemek için bu sınavdan yüksek almak istiyorsunuzdur. Belki de bilinçaltından kaynaklanan bir biçimde ailenizin sizi sevmesinin başarınıza odaklı olduğunu düşünüyor olabilirsiniz.</a:t>
            </a:r>
            <a:endParaRPr lang="tr-TR" b="1" dirty="0">
              <a:solidFill>
                <a:srgbClr val="FF0000"/>
              </a:solidFill>
            </a:endParaRPr>
          </a:p>
        </p:txBody>
      </p:sp>
    </p:spTree>
    <p:extLst>
      <p:ext uri="{BB962C8B-B14F-4D97-AF65-F5344CB8AC3E}">
        <p14:creationId xmlns:p14="http://schemas.microsoft.com/office/powerpoint/2010/main" val="102895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302</TotalTime>
  <Words>2024</Words>
  <Application>Microsoft Office PowerPoint</Application>
  <PresentationFormat>Ekran Gösterisi (4:3)</PresentationFormat>
  <Paragraphs>167</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Kalabalık</vt:lpstr>
      <vt:lpstr>  ‘’DUYGU KONTROLÜ’’  ÖĞRENCİ BİLGİLENDİRME KİTAPÇIĞI (ORTAOKUL-LİSE)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43</cp:revision>
  <dcterms:created xsi:type="dcterms:W3CDTF">2021-10-06T09:42:30Z</dcterms:created>
  <dcterms:modified xsi:type="dcterms:W3CDTF">2023-08-23T13:00:00Z</dcterms:modified>
</cp:coreProperties>
</file>