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6066" y="4336217"/>
            <a:ext cx="5829300" cy="2517250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</a:rPr>
              <a:t/>
            </a:r>
            <a:br>
              <a:rPr lang="tr-TR" sz="2400" dirty="0" smtClean="0">
                <a:solidFill>
                  <a:srgbClr val="002060"/>
                </a:solidFill>
              </a:rPr>
            </a:br>
            <a:r>
              <a:rPr lang="tr-TR" sz="2400" dirty="0">
                <a:solidFill>
                  <a:srgbClr val="002060"/>
                </a:solidFill>
              </a:rPr>
              <a:t/>
            </a:r>
            <a:br>
              <a:rPr lang="tr-TR" sz="2400" dirty="0">
                <a:solidFill>
                  <a:srgbClr val="002060"/>
                </a:solidFill>
              </a:rPr>
            </a:br>
            <a:r>
              <a:rPr lang="tr-TR" sz="2400" dirty="0" smtClean="0">
                <a:solidFill>
                  <a:srgbClr val="FF0000"/>
                </a:solidFill>
              </a:rPr>
              <a:t>‘’İLETİŞİM BECERİLERİ’’</a:t>
            </a: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ÖĞRENCİ BİLGİLENDİRME KİTAPÇIĞI</a:t>
            </a: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(ORTAOKUL-LİSE)</a:t>
            </a:r>
            <a:endParaRPr lang="tr-TR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bil-12\Desktop\okul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934" y="3131840"/>
            <a:ext cx="1928535" cy="190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7" y="225911"/>
            <a:ext cx="972757" cy="6320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ikdörtgen 2"/>
          <p:cNvSpPr/>
          <p:nvPr/>
        </p:nvSpPr>
        <p:spPr>
          <a:xfrm>
            <a:off x="1294144" y="268099"/>
            <a:ext cx="4511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Pirömer Mahallesi </a:t>
            </a:r>
            <a:r>
              <a:rPr lang="tr-TR" dirty="0" smtClean="0"/>
              <a:t>90561 </a:t>
            </a:r>
            <a:r>
              <a:rPr lang="tr-TR" dirty="0"/>
              <a:t>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8" name="Resim 7" descr="D:\Users\Hp\Desktop\pics-photos-instagram-logo-png-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11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Dikdörtgen 8"/>
          <p:cNvSpPr/>
          <p:nvPr/>
        </p:nvSpPr>
        <p:spPr>
          <a:xfrm>
            <a:off x="1294144" y="1208051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dumlupinarortaokuluu</a:t>
            </a:r>
          </a:p>
        </p:txBody>
      </p:sp>
      <p:pic>
        <p:nvPicPr>
          <p:cNvPr id="10" name="Picture 8" descr="D:\Users\Hp\Desktop\unnam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14" y="1871177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330229" y="1873123"/>
            <a:ext cx="20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12" name="object 28"/>
          <p:cNvSpPr/>
          <p:nvPr/>
        </p:nvSpPr>
        <p:spPr>
          <a:xfrm>
            <a:off x="610989" y="2594490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Dikdörtgen 12"/>
          <p:cNvSpPr/>
          <p:nvPr/>
        </p:nvSpPr>
        <p:spPr>
          <a:xfrm>
            <a:off x="1246987" y="2594200"/>
            <a:ext cx="4501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http://ereglidumlupinar.meb.k12.tr</a:t>
            </a:r>
          </a:p>
        </p:txBody>
      </p:sp>
    </p:spTree>
    <p:extLst>
      <p:ext uri="{BB962C8B-B14F-4D97-AF65-F5344CB8AC3E}">
        <p14:creationId xmlns:p14="http://schemas.microsoft.com/office/powerpoint/2010/main" val="114702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60649" y="1042087"/>
            <a:ext cx="61206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BEN </a:t>
            </a:r>
            <a:r>
              <a:rPr lang="tr-TR" sz="1600" b="1" dirty="0">
                <a:solidFill>
                  <a:srgbClr val="FF0000"/>
                </a:solidFill>
              </a:rPr>
              <a:t>DİLİ </a:t>
            </a:r>
          </a:p>
          <a:p>
            <a:endParaRPr lang="tr-TR" sz="1600" dirty="0"/>
          </a:p>
          <a:p>
            <a:pPr marL="342900" indent="-342900">
              <a:buAutoNum type="arabicPeriod"/>
            </a:pPr>
            <a:r>
              <a:rPr lang="tr-TR" sz="1600" dirty="0" smtClean="0"/>
              <a:t>Olumsuz </a:t>
            </a:r>
            <a:r>
              <a:rPr lang="tr-TR" sz="1600" dirty="0"/>
              <a:t>duyguların yaşandığı kişiye davranış veya durum tanıtılır</a:t>
            </a:r>
            <a:r>
              <a:rPr lang="tr-TR" sz="1600" dirty="0" smtClean="0"/>
              <a:t>:</a:t>
            </a:r>
          </a:p>
          <a:p>
            <a:endParaRPr lang="tr-TR" sz="1600" dirty="0"/>
          </a:p>
          <a:p>
            <a:r>
              <a:rPr lang="tr-TR" sz="1600" b="1" i="1" dirty="0"/>
              <a:t>“Ben konuşurken sözüm kesilince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2. </a:t>
            </a:r>
            <a:r>
              <a:rPr lang="tr-TR" sz="1600" dirty="0" smtClean="0"/>
              <a:t>Tanımı </a:t>
            </a:r>
            <a:r>
              <a:rPr lang="tr-TR" sz="1600" dirty="0"/>
              <a:t>yapılan davranışın kişi üzerindeki somut etkisi belirtilir</a:t>
            </a:r>
            <a:r>
              <a:rPr lang="tr-TR" sz="1600" dirty="0" smtClean="0"/>
              <a:t>:</a:t>
            </a:r>
            <a:endParaRPr lang="tr-TR" sz="1600" dirty="0"/>
          </a:p>
          <a:p>
            <a:r>
              <a:rPr lang="tr-TR" sz="1600" b="1" i="1" dirty="0"/>
              <a:t>“Ben konuşurken sözüm kesilince tekrarlamak zorunda kalıyorum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3. </a:t>
            </a:r>
            <a:r>
              <a:rPr lang="tr-TR" sz="1600" dirty="0" smtClean="0"/>
              <a:t>Duygular </a:t>
            </a:r>
            <a:r>
              <a:rPr lang="tr-TR" sz="1600" dirty="0"/>
              <a:t>dile getirilir: </a:t>
            </a:r>
          </a:p>
          <a:p>
            <a:r>
              <a:rPr lang="tr-TR" sz="1600" b="1" i="1" dirty="0"/>
              <a:t>“Ben konuşurken sözüm kesilince tekrarlamak zorunda kalıyorum. Bu da beni kızdırıyor.” </a:t>
            </a:r>
            <a:endParaRPr lang="tr-TR" sz="1600" dirty="0"/>
          </a:p>
        </p:txBody>
      </p:sp>
      <p:pic>
        <p:nvPicPr>
          <p:cNvPr id="7" name="Picture 2" descr="D:\Users\Hp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9" y="5364088"/>
            <a:ext cx="230505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D:\Users\Hp\Desktop\unnam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670" y="5264941"/>
            <a:ext cx="2614659" cy="218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32657" y="1203598"/>
            <a:ext cx="62646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i="1" dirty="0" smtClean="0">
                <a:solidFill>
                  <a:srgbClr val="FF0000"/>
                </a:solidFill>
              </a:rPr>
              <a:t>İletişim; </a:t>
            </a:r>
            <a:r>
              <a:rPr lang="tr-TR" sz="1600" dirty="0" smtClean="0"/>
              <a:t>Duygu </a:t>
            </a:r>
            <a:r>
              <a:rPr lang="tr-TR" sz="1600" dirty="0"/>
              <a:t>ve düşüncelerin </a:t>
            </a:r>
            <a:r>
              <a:rPr lang="tr-TR" sz="1600" b="1" dirty="0"/>
              <a:t>konuşma</a:t>
            </a:r>
            <a:r>
              <a:rPr lang="tr-TR" sz="1600" dirty="0"/>
              <a:t>, </a:t>
            </a:r>
            <a:r>
              <a:rPr lang="tr-TR" sz="1600" b="1" dirty="0"/>
              <a:t>yazı ve resim </a:t>
            </a:r>
            <a:r>
              <a:rPr lang="tr-TR" sz="1600" dirty="0"/>
              <a:t>gibi </a:t>
            </a:r>
            <a:r>
              <a:rPr lang="tr-TR" sz="1600" b="1" dirty="0"/>
              <a:t>semboller </a:t>
            </a:r>
            <a:r>
              <a:rPr lang="tr-TR" sz="1600" dirty="0"/>
              <a:t>kullanarak paylaşımı sürecidir. Bilgi, düşünce, duygu ve deneyimleri biçimlendirmek ve anlaşılabilir kılmaktır.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İletişim; iki </a:t>
            </a:r>
            <a:r>
              <a:rPr lang="tr-TR" sz="1600" dirty="0"/>
              <a:t>insan birbirinin farkına vardığı anda başlar.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İletişimde; kişilerin </a:t>
            </a:r>
            <a:r>
              <a:rPr lang="tr-TR" sz="1600" dirty="0"/>
              <a:t>söylediği /söylemediği, yaptığı /yapmadığı her şeyin anlamı vardır. </a:t>
            </a:r>
            <a:endParaRPr lang="tr-TR" sz="1600" dirty="0"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76672" y="3511922"/>
            <a:ext cx="47245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solidFill>
                  <a:srgbClr val="FF0000"/>
                </a:solidFill>
              </a:rPr>
              <a:t>İLETİŞİMİN AMACI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Amaçların olumlu olması, yapıcı bir iletişim, olumsuz olması ise yıkıcı bir iletişimin ortaya çıkmasına sebep olur. </a:t>
            </a:r>
          </a:p>
          <a:p>
            <a:endParaRPr lang="tr-TR" sz="1600" dirty="0"/>
          </a:p>
        </p:txBody>
      </p:sp>
      <p:sp>
        <p:nvSpPr>
          <p:cNvPr id="9" name="Dikdörtgen 8"/>
          <p:cNvSpPr/>
          <p:nvPr/>
        </p:nvSpPr>
        <p:spPr>
          <a:xfrm>
            <a:off x="607706" y="5008712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Sorun Çözmek </a:t>
            </a:r>
          </a:p>
          <a:p>
            <a:r>
              <a:rPr lang="tr-TR" sz="1600" dirty="0"/>
              <a:t>• Anlatmak, Anlamak </a:t>
            </a:r>
          </a:p>
          <a:p>
            <a:r>
              <a:rPr lang="tr-TR" sz="1600" dirty="0"/>
              <a:t>• </a:t>
            </a:r>
            <a:r>
              <a:rPr lang="tr-TR" sz="1600" dirty="0" smtClean="0"/>
              <a:t>İşbirliği </a:t>
            </a:r>
            <a:endParaRPr lang="tr-TR" sz="1600" dirty="0"/>
          </a:p>
          <a:p>
            <a:r>
              <a:rPr lang="tr-TR" sz="1600" dirty="0"/>
              <a:t>• Disiplin Altına Almak </a:t>
            </a:r>
          </a:p>
          <a:p>
            <a:r>
              <a:rPr lang="tr-TR" sz="1600" dirty="0"/>
              <a:t>• Etkilemek </a:t>
            </a:r>
          </a:p>
          <a:p>
            <a:r>
              <a:rPr lang="tr-TR" sz="1600" dirty="0"/>
              <a:t>• Bilgi Vermek </a:t>
            </a:r>
          </a:p>
          <a:p>
            <a:r>
              <a:rPr lang="tr-TR" sz="1600" dirty="0"/>
              <a:t>• İkna Etmek </a:t>
            </a:r>
          </a:p>
          <a:p>
            <a:r>
              <a:rPr lang="tr-TR" sz="1600" dirty="0"/>
              <a:t>• Farklı Görüşleri Açmak 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3797067" y="4978893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Tartışmak </a:t>
            </a:r>
          </a:p>
          <a:p>
            <a:r>
              <a:rPr lang="tr-TR" sz="1600" dirty="0"/>
              <a:t>• Değerlendirmek </a:t>
            </a:r>
          </a:p>
          <a:p>
            <a:r>
              <a:rPr lang="tr-TR" sz="1600" dirty="0"/>
              <a:t>• Öğrenmek </a:t>
            </a:r>
          </a:p>
          <a:p>
            <a:r>
              <a:rPr lang="tr-TR" sz="1600" dirty="0"/>
              <a:t>• Yön Vermek </a:t>
            </a:r>
          </a:p>
          <a:p>
            <a:r>
              <a:rPr lang="tr-TR" sz="1600" dirty="0"/>
              <a:t>• Karşı Koymak </a:t>
            </a:r>
          </a:p>
          <a:p>
            <a:r>
              <a:rPr lang="tr-TR" sz="1600" dirty="0"/>
              <a:t>• Denetlemek </a:t>
            </a:r>
          </a:p>
          <a:p>
            <a:r>
              <a:rPr lang="tr-TR" sz="1600" dirty="0"/>
              <a:t>• Paylaşmak </a:t>
            </a:r>
          </a:p>
          <a:p>
            <a:r>
              <a:rPr lang="tr-TR" sz="1600" dirty="0"/>
              <a:t>• Değiştirmek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60648" y="1043608"/>
            <a:ext cx="61926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İLETİŞİM BECERİLERİ NELERDİR? </a:t>
            </a:r>
            <a:endParaRPr lang="tr-TR" b="1" dirty="0" smtClean="0"/>
          </a:p>
          <a:p>
            <a:pPr algn="ctr"/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DİNLEME</a:t>
            </a:r>
            <a:r>
              <a:rPr lang="tr-TR" b="1" dirty="0"/>
              <a:t> </a:t>
            </a:r>
            <a:endParaRPr lang="tr-TR" b="1" dirty="0" smtClean="0"/>
          </a:p>
          <a:p>
            <a:endParaRPr lang="tr-TR" dirty="0"/>
          </a:p>
          <a:p>
            <a:r>
              <a:rPr lang="tr-TR" b="1" i="1" dirty="0"/>
              <a:t>Dinleyen kişi; </a:t>
            </a:r>
            <a:r>
              <a:rPr lang="tr-TR" dirty="0"/>
              <a:t>gönderilen mesajın ne anlama geldiği üzerine yoğunlaşır. Mesajı gönderen kişiye, anlaşıldığına dair geribildirim verir. </a:t>
            </a:r>
            <a:endParaRPr lang="tr-TR" dirty="0" smtClean="0"/>
          </a:p>
          <a:p>
            <a:endParaRPr lang="tr-TR" dirty="0"/>
          </a:p>
          <a:p>
            <a:r>
              <a:rPr lang="tr-TR" b="1" dirty="0"/>
              <a:t>İYİ BİR DİNLEYİCİ… </a:t>
            </a:r>
            <a:endParaRPr lang="tr-TR" dirty="0"/>
          </a:p>
          <a:p>
            <a:r>
              <a:rPr lang="tr-TR" dirty="0"/>
              <a:t>• Göz teması kurar. </a:t>
            </a:r>
          </a:p>
          <a:p>
            <a:r>
              <a:rPr lang="tr-TR" dirty="0"/>
              <a:t>• Sabırlıdır ve konuşan kişinin sözünü kesmemeye özen gösterir. </a:t>
            </a:r>
          </a:p>
          <a:p>
            <a:r>
              <a:rPr lang="tr-TR" dirty="0"/>
              <a:t>• Karşısındakini anladığına ilişkin sözsüz mesajlar verir (Kafa sallamak, öne doğru eğilmek, yüz ifadelerini kullanmak …). </a:t>
            </a:r>
          </a:p>
          <a:p>
            <a:r>
              <a:rPr lang="tr-TR" dirty="0"/>
              <a:t>• Karşısındaki kişinin anlattıklarını uygun sorular sorarak anlamaya çalışır (Gerçekten mi, ne kadar ilginç, senin bu konu hakkındaki düşüncelerini öğrenmek istiyorum…). </a:t>
            </a:r>
          </a:p>
          <a:p>
            <a:r>
              <a:rPr lang="tr-TR" dirty="0"/>
              <a:t>• Konuşulan konuyu özetler, kendi cümleleriyle tekrar eder. </a:t>
            </a:r>
          </a:p>
          <a:p>
            <a:r>
              <a:rPr lang="tr-TR" dirty="0"/>
              <a:t>• Eleştiri yapmaz ve yargılamaz.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60649" y="1042087"/>
            <a:ext cx="61926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EMPATİ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Kendini karşısındakinin yerine koyarak olaylara onun gözleri ile onun dünyasından bakması, o kişinin duygu ve düşüncelerini anlaması, hissetmesidir.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04664" y="3001820"/>
            <a:ext cx="4320479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b="1" dirty="0"/>
              <a:t>’Ne var bir kedi için bu </a:t>
            </a:r>
            <a:r>
              <a:rPr lang="tr-TR" b="1" dirty="0" smtClean="0"/>
              <a:t>kadar üzülecek’ </a:t>
            </a:r>
            <a:r>
              <a:rPr lang="tr-TR" dirty="0" smtClean="0"/>
              <a:t>gibi </a:t>
            </a:r>
            <a:r>
              <a:rPr lang="tr-TR" dirty="0"/>
              <a:t>bir düşünce yerine, kendini o kişinin yerine </a:t>
            </a:r>
            <a:r>
              <a:rPr lang="tr-TR" dirty="0" smtClean="0"/>
              <a:t>koyarak</a:t>
            </a:r>
            <a:r>
              <a:rPr lang="tr-TR" dirty="0"/>
              <a:t>, kedinin onun yaşamında ne kadar önemli olduğunu anlamaya çalışmaktır. </a:t>
            </a:r>
          </a:p>
        </p:txBody>
      </p:sp>
      <p:sp>
        <p:nvSpPr>
          <p:cNvPr id="8" name="Dikdörtgen 7"/>
          <p:cNvSpPr/>
          <p:nvPr/>
        </p:nvSpPr>
        <p:spPr>
          <a:xfrm>
            <a:off x="333266" y="5076056"/>
            <a:ext cx="633609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GERİBİLDİRİM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/>
          </a:p>
          <a:p>
            <a:r>
              <a:rPr lang="tr-TR" sz="1600" dirty="0"/>
              <a:t>Mesajı alan kişinin karşısındakinin söylediklerinin içerisindeki duygu ve düşünceyi anladıktan sonra, iletişimin devamını sağlayacak nitelikte uygun iletide bulunmasıdır. </a:t>
            </a:r>
          </a:p>
          <a:p>
            <a:r>
              <a:rPr lang="it-IT" sz="1600" dirty="0"/>
              <a:t>Geri bildirimin kalitesi iletişimin devamını ve yönünü belirler. </a:t>
            </a:r>
            <a:endParaRPr lang="tr-TR" sz="1600" dirty="0" smtClean="0"/>
          </a:p>
          <a:p>
            <a:endParaRPr lang="tr-TR" sz="1600" dirty="0" smtClean="0"/>
          </a:p>
          <a:p>
            <a:r>
              <a:rPr lang="tr-TR" sz="1600" b="1" dirty="0">
                <a:solidFill>
                  <a:srgbClr val="00B050"/>
                </a:solidFill>
              </a:rPr>
              <a:t>“Neyi istediğinize odaklanın, neyi istemediğinize değil!” </a:t>
            </a:r>
            <a:endParaRPr lang="tr-TR" sz="1600" b="1" dirty="0" smtClean="0">
              <a:solidFill>
                <a:srgbClr val="00B050"/>
              </a:solidFill>
            </a:endParaRPr>
          </a:p>
          <a:p>
            <a:endParaRPr lang="tr-TR" sz="1600" dirty="0" smtClean="0"/>
          </a:p>
          <a:p>
            <a:r>
              <a:rPr lang="tr-TR" sz="1600" dirty="0" smtClean="0"/>
              <a:t>Arkadaşınıza ya da kardeşinize; </a:t>
            </a:r>
          </a:p>
          <a:p>
            <a:endParaRPr lang="tr-TR" sz="1600" dirty="0"/>
          </a:p>
          <a:p>
            <a:r>
              <a:rPr lang="tr-TR" sz="1600" i="1" dirty="0" smtClean="0"/>
              <a:t>‘’KOŞMA!’’ </a:t>
            </a:r>
            <a:r>
              <a:rPr lang="tr-TR" sz="1600" dirty="0" smtClean="0"/>
              <a:t>demek yerine </a:t>
            </a:r>
            <a:r>
              <a:rPr lang="tr-TR" sz="1600" b="1" dirty="0" smtClean="0"/>
              <a:t>‘’YAVAŞ </a:t>
            </a:r>
            <a:r>
              <a:rPr lang="tr-TR" sz="1600" b="1" dirty="0"/>
              <a:t>YÜRÜYELİM</a:t>
            </a:r>
            <a:r>
              <a:rPr lang="tr-TR" sz="1600" b="1" dirty="0" smtClean="0"/>
              <a:t>.’</a:t>
            </a:r>
            <a:r>
              <a:rPr lang="tr-TR" sz="1600" dirty="0" smtClean="0"/>
              <a:t>’ demek, </a:t>
            </a:r>
          </a:p>
          <a:p>
            <a:endParaRPr lang="tr-TR" sz="1600" dirty="0"/>
          </a:p>
          <a:p>
            <a:r>
              <a:rPr lang="tr-TR" sz="1600" i="1" dirty="0" smtClean="0"/>
              <a:t>‘’BAĞIRMA!’’</a:t>
            </a:r>
            <a:r>
              <a:rPr lang="tr-TR" sz="1600" dirty="0" smtClean="0"/>
              <a:t> demek yerine </a:t>
            </a:r>
            <a:r>
              <a:rPr lang="tr-TR" sz="1600" b="1" dirty="0" smtClean="0"/>
              <a:t>‘’SESSİZ </a:t>
            </a:r>
            <a:r>
              <a:rPr lang="tr-TR" sz="1600" b="1" dirty="0"/>
              <a:t>OLALIM</a:t>
            </a:r>
            <a:r>
              <a:rPr lang="tr-TR" sz="1600" b="1" dirty="0" smtClean="0"/>
              <a:t>.’’ </a:t>
            </a:r>
            <a:r>
              <a:rPr lang="tr-TR" sz="1600" dirty="0" smtClean="0"/>
              <a:t>demek…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96652" y="1337637"/>
            <a:ext cx="61206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 smtClean="0">
                <a:solidFill>
                  <a:srgbClr val="FF0000"/>
                </a:solidFill>
              </a:rPr>
              <a:t>BEDEN DİLİ </a:t>
            </a:r>
            <a:endParaRPr lang="tr-TR" sz="1600" b="1" dirty="0" smtClean="0"/>
          </a:p>
          <a:p>
            <a:endParaRPr lang="tr-TR" sz="1600" dirty="0"/>
          </a:p>
          <a:p>
            <a:r>
              <a:rPr lang="tr-TR" sz="1600" dirty="0"/>
              <a:t>Bir şeyi ifade ederken beden dili karşımızda kişiyi daha çok etkiler. Ne söylediğimiz değil nasıl söylediğimiz önemlidir. </a:t>
            </a:r>
            <a:endParaRPr lang="tr-TR" sz="1600" dirty="0" smtClean="0"/>
          </a:p>
          <a:p>
            <a:endParaRPr lang="tr-TR" sz="1600" dirty="0"/>
          </a:p>
          <a:p>
            <a:endParaRPr lang="tr-TR" sz="16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3419872"/>
            <a:ext cx="561662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303854" y="908517"/>
            <a:ext cx="6264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10" name="Dikdörtgen 9"/>
          <p:cNvSpPr/>
          <p:nvPr/>
        </p:nvSpPr>
        <p:spPr>
          <a:xfrm>
            <a:off x="303854" y="1691680"/>
            <a:ext cx="2573439" cy="19084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GÖZ </a:t>
            </a:r>
            <a:r>
              <a:rPr lang="tr-TR" sz="1600" b="1" dirty="0" smtClean="0">
                <a:solidFill>
                  <a:srgbClr val="FF0000"/>
                </a:solidFill>
              </a:rPr>
              <a:t>KONTAĞI</a:t>
            </a: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Gözün kendisi başlı başına bir mesaj kaynağıdır. Göz teması kurmak ilgi anlamına gelmektedir.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536709" y="1691680"/>
            <a:ext cx="3031841" cy="17281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YÜZ İFADESİ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Yüz ifadesi, memnuniyet, mutluluk, kızgınlık, coşku, merak </a:t>
            </a:r>
            <a:r>
              <a:rPr lang="tr-TR" sz="1600" dirty="0" smtClean="0">
                <a:solidFill>
                  <a:schemeClr val="tx1"/>
                </a:solidFill>
              </a:rPr>
              <a:t>vb. </a:t>
            </a:r>
            <a:r>
              <a:rPr lang="tr-TR" sz="1600" dirty="0">
                <a:solidFill>
                  <a:schemeClr val="tx1"/>
                </a:solidFill>
              </a:rPr>
              <a:t>duyguların mimiklerle anlatılmasıdır. 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476673" y="3995936"/>
            <a:ext cx="6091878" cy="46085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MESAFE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b="1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chemeClr val="tx1"/>
                </a:solidFill>
              </a:rPr>
              <a:t>Özel (mahrem) mesafe: </a:t>
            </a:r>
          </a:p>
          <a:p>
            <a:r>
              <a:rPr lang="tr-TR" sz="1600" dirty="0">
                <a:solidFill>
                  <a:schemeClr val="tx1"/>
                </a:solidFill>
              </a:rPr>
              <a:t>Çok yakın hissedilen kişilerin yer aldığı alandır. Eğer kişilerin özel alanlarına izinsiz giriliyorsa ortam gerginleşir ve göz teması kurulmaz (asansör, toplu taşıma araçları…). 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b="1" dirty="0">
                <a:solidFill>
                  <a:schemeClr val="tx1"/>
                </a:solidFill>
              </a:rPr>
              <a:t>Kişisel samimi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Birbirlerini tanıyan ve rahat konuşan iki insanın yer aldığı mesafe düzeyidir (İki iyi arkadaşın arasındaki mesafe). 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b="1" dirty="0">
                <a:solidFill>
                  <a:schemeClr val="tx1"/>
                </a:solidFill>
              </a:rPr>
              <a:t>Sosyal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İşlerin rahatça konuşulduğu, resmi ilişkilerin sürdürüldüğü alandır (satıcılar-müşteriler, iş yerinde beraber çalışanlar, patron-işçi…). 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b="1" dirty="0">
                <a:solidFill>
                  <a:schemeClr val="tx1"/>
                </a:solidFill>
              </a:rPr>
              <a:t>Genel, topluma açık mesafe: </a:t>
            </a:r>
            <a:r>
              <a:rPr lang="tr-TR" sz="1600" dirty="0">
                <a:solidFill>
                  <a:schemeClr val="tx1"/>
                </a:solidFill>
              </a:rPr>
              <a:t>Topluma açık, birbirini tanımayan kişilerin bulunduğu alandır (meydan, sokak</a:t>
            </a:r>
            <a:r>
              <a:rPr lang="tr-TR" sz="1600" dirty="0" smtClean="0">
                <a:solidFill>
                  <a:schemeClr val="tx1"/>
                </a:solidFill>
              </a:rPr>
              <a:t>…)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04664" y="948779"/>
            <a:ext cx="5769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11" name="Dikdörtgen 10"/>
          <p:cNvSpPr/>
          <p:nvPr/>
        </p:nvSpPr>
        <p:spPr>
          <a:xfrm>
            <a:off x="404663" y="1763688"/>
            <a:ext cx="3168353" cy="50405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BEDENİN DURUŞU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Bedenimizin konumu, içinde bulunduğumuz iletişime ne gibi ek mesajlar getirdiğimizi gösterir. 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• </a:t>
            </a:r>
            <a:r>
              <a:rPr lang="tr-TR" sz="1600" i="1" dirty="0">
                <a:solidFill>
                  <a:schemeClr val="tx1"/>
                </a:solidFill>
              </a:rPr>
              <a:t>Vücudumuz öne doğru mu geriye doğru mu eğik? </a:t>
            </a:r>
            <a:endParaRPr lang="tr-TR" sz="1600" i="1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• </a:t>
            </a:r>
            <a:r>
              <a:rPr lang="tr-TR" sz="1600" i="1" dirty="0">
                <a:solidFill>
                  <a:schemeClr val="tx1"/>
                </a:solidFill>
              </a:rPr>
              <a:t>Ayaklarımız yaklaşma mı uzaklaşma mı ifade ediyor</a:t>
            </a:r>
            <a:r>
              <a:rPr lang="tr-TR" sz="1600" i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tr-TR" sz="1600" i="1" dirty="0" smtClean="0">
                <a:solidFill>
                  <a:schemeClr val="tx1"/>
                </a:solidFill>
              </a:rPr>
              <a:t>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• </a:t>
            </a:r>
            <a:r>
              <a:rPr lang="tr-TR" sz="1600" i="1" dirty="0">
                <a:solidFill>
                  <a:schemeClr val="tx1"/>
                </a:solidFill>
              </a:rPr>
              <a:t>Omuzların dik ya da çökük olması </a:t>
            </a:r>
            <a:endParaRPr lang="tr-TR" sz="1600" i="1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• </a:t>
            </a:r>
            <a:r>
              <a:rPr lang="tr-TR" sz="1600" i="1" dirty="0">
                <a:solidFill>
                  <a:schemeClr val="tx1"/>
                </a:solidFill>
              </a:rPr>
              <a:t>Kolların açık ya da kapalı olması… 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933056" y="1763688"/>
            <a:ext cx="2592288" cy="42484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EL - KOL HAREKETLERİ VE JESTLER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Yaratıcılığımızı ellerimizle dünyaya yansıtırız. Resmi, heykeli, yemeği ellerimizle yapar, düşüncelerimizi dünyaya ellerimizle ifade ederiz. Bazen ufacık bir dokunma yüzlerce hoş kelimeden daha etkili olabilir</a:t>
            </a:r>
            <a:r>
              <a:rPr lang="tr-TR" sz="1600" dirty="0"/>
              <a:t>. </a:t>
            </a:r>
          </a:p>
        </p:txBody>
      </p:sp>
      <p:pic>
        <p:nvPicPr>
          <p:cNvPr id="13" name="Picture 2" descr="D:\Users\Hp\Desktop\Beden-Dili-Semine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714" y="6790455"/>
            <a:ext cx="2672630" cy="189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32657" y="987574"/>
            <a:ext cx="6120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rgbClr val="FF0000"/>
                </a:solidFill>
              </a:rPr>
              <a:t>SEN 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SEN 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Suçlayıcıdır</a:t>
            </a:r>
            <a:r>
              <a:rPr lang="tr-TR" sz="1600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Davranıştan </a:t>
            </a:r>
            <a:r>
              <a:rPr lang="tr-TR" sz="1600" dirty="0"/>
              <a:t>çok kişiliğe yöneliktir.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Kişiye </a:t>
            </a:r>
            <a:r>
              <a:rPr lang="tr-TR" sz="1600" dirty="0"/>
              <a:t>anlaşılmadığını hissettirir.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Yeniden </a:t>
            </a:r>
            <a:r>
              <a:rPr lang="tr-TR" sz="1600" dirty="0"/>
              <a:t>konuşma isteğini engelleyicidir.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Neye </a:t>
            </a:r>
            <a:r>
              <a:rPr lang="tr-TR" sz="1600" dirty="0"/>
              <a:t>kızıldığının anlaşılmamasına neden olur.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Kişiyi </a:t>
            </a:r>
            <a:r>
              <a:rPr lang="tr-TR" sz="1600" dirty="0"/>
              <a:t>incitir, kırar.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Kişinin </a:t>
            </a:r>
            <a:r>
              <a:rPr lang="tr-TR" sz="1600" dirty="0"/>
              <a:t>direnmesine, yani savunucu iletişime </a:t>
            </a:r>
            <a:endParaRPr lang="tr-TR" sz="1600" dirty="0" smtClean="0"/>
          </a:p>
          <a:p>
            <a:r>
              <a:rPr lang="tr-TR" sz="1600" dirty="0"/>
              <a:t> </a:t>
            </a:r>
            <a:r>
              <a:rPr lang="tr-TR" sz="1600" dirty="0" smtClean="0"/>
              <a:t>    neden </a:t>
            </a:r>
            <a:r>
              <a:rPr lang="tr-TR" sz="1600" dirty="0"/>
              <a:t>olur. </a:t>
            </a:r>
          </a:p>
          <a:p>
            <a:endParaRPr lang="tr-TR" sz="1600" dirty="0"/>
          </a:p>
        </p:txBody>
      </p:sp>
      <p:sp>
        <p:nvSpPr>
          <p:cNvPr id="6" name="Dikdörtgen 5"/>
          <p:cNvSpPr/>
          <p:nvPr/>
        </p:nvSpPr>
        <p:spPr>
          <a:xfrm>
            <a:off x="548680" y="4462908"/>
            <a:ext cx="5184576" cy="22322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Örnekler: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“Yeterince açık konuşmuyor</a:t>
            </a:r>
            <a:r>
              <a:rPr lang="tr-TR" sz="1600" b="1" dirty="0">
                <a:solidFill>
                  <a:schemeClr val="tx1"/>
                </a:solidFill>
              </a:rPr>
              <a:t>sun</a:t>
            </a:r>
            <a:r>
              <a:rPr lang="tr-TR" sz="1600" dirty="0" smtClean="0">
                <a:solidFill>
                  <a:schemeClr val="tx1"/>
                </a:solidFill>
              </a:rPr>
              <a:t>.”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“</a:t>
            </a:r>
            <a:r>
              <a:rPr lang="tr-TR" sz="1600" dirty="0">
                <a:solidFill>
                  <a:schemeClr val="tx1"/>
                </a:solidFill>
              </a:rPr>
              <a:t>Çok fazla gürültü ediyor</a:t>
            </a:r>
            <a:r>
              <a:rPr lang="tr-TR" sz="1600" b="1" dirty="0">
                <a:solidFill>
                  <a:schemeClr val="tx1"/>
                </a:solidFill>
              </a:rPr>
              <a:t>sun</a:t>
            </a:r>
            <a:r>
              <a:rPr lang="tr-TR" sz="1600" dirty="0">
                <a:solidFill>
                  <a:schemeClr val="tx1"/>
                </a:solidFill>
              </a:rPr>
              <a:t>.” 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“Dikkatini </a:t>
            </a:r>
            <a:r>
              <a:rPr lang="tr-TR" sz="1600" dirty="0" smtClean="0">
                <a:solidFill>
                  <a:schemeClr val="tx1"/>
                </a:solidFill>
              </a:rPr>
              <a:t>derslere </a:t>
            </a:r>
            <a:r>
              <a:rPr lang="tr-TR" sz="1600" dirty="0">
                <a:solidFill>
                  <a:schemeClr val="tx1"/>
                </a:solidFill>
              </a:rPr>
              <a:t>vermiyor</a:t>
            </a:r>
            <a:r>
              <a:rPr lang="tr-TR" sz="1600" b="1" dirty="0">
                <a:solidFill>
                  <a:schemeClr val="tx1"/>
                </a:solidFill>
              </a:rPr>
              <a:t>sun</a:t>
            </a:r>
            <a:r>
              <a:rPr lang="tr-TR" sz="1600" dirty="0">
                <a:solidFill>
                  <a:schemeClr val="tx1"/>
                </a:solidFill>
              </a:rPr>
              <a:t>.” </a:t>
            </a:r>
            <a:endParaRPr lang="tr-TR" sz="1600" dirty="0" smtClean="0">
              <a:solidFill>
                <a:schemeClr val="tx1"/>
              </a:solidFill>
            </a:endParaRPr>
          </a:p>
          <a:p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“Arkadaşlarına haksızlık ediyor</a:t>
            </a:r>
            <a:r>
              <a:rPr lang="tr-TR" sz="1600" b="1" dirty="0">
                <a:solidFill>
                  <a:schemeClr val="tx1"/>
                </a:solidFill>
              </a:rPr>
              <a:t>sun</a:t>
            </a:r>
            <a:r>
              <a:rPr lang="tr-TR" sz="1600" dirty="0">
                <a:solidFill>
                  <a:schemeClr val="tx1"/>
                </a:solidFill>
              </a:rPr>
              <a:t>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60649" y="1259632"/>
            <a:ext cx="61926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SEN </a:t>
            </a:r>
            <a:r>
              <a:rPr lang="tr-TR" sz="1600" b="1" dirty="0">
                <a:solidFill>
                  <a:srgbClr val="FF0000"/>
                </a:solidFill>
              </a:rPr>
              <a:t>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B</a:t>
            </a:r>
            <a:r>
              <a:rPr lang="tr-TR" sz="1600" b="1" dirty="0" smtClean="0"/>
              <a:t>EN </a:t>
            </a:r>
            <a:r>
              <a:rPr lang="tr-TR" sz="1600" b="1" dirty="0"/>
              <a:t>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/>
              <a:t>Ben dili özellikle olumsuz duyguların yaşandığı </a:t>
            </a:r>
            <a:endParaRPr lang="tr-TR" sz="1600" dirty="0" smtClean="0"/>
          </a:p>
          <a:p>
            <a:r>
              <a:rPr lang="tr-TR" sz="1600" dirty="0" smtClean="0"/>
              <a:t>durumlarda </a:t>
            </a:r>
            <a:r>
              <a:rPr lang="tr-TR" sz="1600" dirty="0"/>
              <a:t>duygularımızı dile getiren iletilerdir.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Savunmaya </a:t>
            </a:r>
            <a:r>
              <a:rPr lang="tr-TR" sz="1600" dirty="0"/>
              <a:t>itmez.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Suçluluk </a:t>
            </a:r>
            <a:r>
              <a:rPr lang="tr-TR" sz="1600" dirty="0"/>
              <a:t>hissettirmez.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Duygunun </a:t>
            </a:r>
            <a:r>
              <a:rPr lang="tr-TR" sz="1600" dirty="0"/>
              <a:t>nedeni anlaşıldığı için iletişim sağlıklı olur.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Ben </a:t>
            </a:r>
            <a:r>
              <a:rPr lang="tr-TR" sz="1600" dirty="0"/>
              <a:t>iletisi alan kişi başkalarını düşünmeyi de öğrenir.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Yakınlaşmayı </a:t>
            </a:r>
            <a:r>
              <a:rPr lang="tr-TR" sz="1600" dirty="0"/>
              <a:t>sağlar.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Anlaşmazlıkları </a:t>
            </a:r>
            <a:r>
              <a:rPr lang="tr-TR" sz="1600" dirty="0"/>
              <a:t>azaltır.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Konuşan </a:t>
            </a:r>
            <a:r>
              <a:rPr lang="tr-TR" sz="1600" dirty="0"/>
              <a:t>kişiyi rahatlatır.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76672" y="4788025"/>
            <a:ext cx="5544616" cy="13681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Örnek: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>
                <a:solidFill>
                  <a:schemeClr val="tx1"/>
                </a:solidFill>
              </a:rPr>
              <a:t>“Yüksek sesle konuştuğun zaman dikkatim dağılıyor. Böyle olunca da gerginleşiyorum.”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</TotalTime>
  <Words>817</Words>
  <Application>Microsoft Office PowerPoint</Application>
  <PresentationFormat>Ekran Gösterisi (4:3)</PresentationFormat>
  <Paragraphs>160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Kalabalık</vt:lpstr>
      <vt:lpstr>  ‘’İLETİŞİM BECERİLERİ’’  ÖĞRENCİ BİLGİLENDİRME KİTAPÇIĞI (ORTAOKUL-LİSE)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‘’OLUMLU DAVRANIŞ GELİŞTİRME’’  AKRAN ZORBALIĞI  ÖĞRENCİ BİLGİLENDİRME KİTAPÇIĞI (ORTAOKUL-LİSE)</dc:title>
  <dc:creator>dell</dc:creator>
  <cp:lastModifiedBy>bil-12</cp:lastModifiedBy>
  <cp:revision>39</cp:revision>
  <dcterms:created xsi:type="dcterms:W3CDTF">2021-10-06T09:42:30Z</dcterms:created>
  <dcterms:modified xsi:type="dcterms:W3CDTF">2023-08-25T08:40:39Z</dcterms:modified>
</cp:coreProperties>
</file>