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61" r:id="rId3"/>
    <p:sldId id="278" r:id="rId4"/>
    <p:sldId id="279" r:id="rId5"/>
    <p:sldId id="280" r:id="rId6"/>
    <p:sldId id="281" r:id="rId7"/>
    <p:sldId id="263" r:id="rId8"/>
    <p:sldId id="282" r:id="rId9"/>
    <p:sldId id="283" r:id="rId10"/>
    <p:sldId id="284" r:id="rId11"/>
    <p:sldId id="285" r:id="rId12"/>
    <p:sldId id="286" r:id="rId13"/>
    <p:sldId id="287" r:id="rId14"/>
    <p:sldId id="288" r:id="rId15"/>
  </p:sldIdLst>
  <p:sldSz cx="6858000" cy="9144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2292" y="-108"/>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1" y="6218863"/>
            <a:ext cx="686331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Başlık"/>
          <p:cNvSpPr>
            <a:spLocks noGrp="1"/>
          </p:cNvSpPr>
          <p:nvPr>
            <p:ph type="ctrTitle"/>
          </p:nvPr>
        </p:nvSpPr>
        <p:spPr>
          <a:xfrm>
            <a:off x="514350" y="2336802"/>
            <a:ext cx="5829300" cy="243968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514350" y="4815476"/>
            <a:ext cx="5829300" cy="1599605"/>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2824" y="6604000"/>
            <a:ext cx="6860824" cy="2549451"/>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D9F75050-0E15-4C5B-92B0-66D068882F1F}" type="datetimeFigureOut">
              <a:rPr lang="tr-TR" smtClean="0"/>
              <a:pPr/>
              <a:t>23.08.2023</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342900" y="1975106"/>
            <a:ext cx="6172200" cy="584809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23.08.2023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5133010" y="366187"/>
            <a:ext cx="1333103" cy="745701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342900" y="366188"/>
            <a:ext cx="4743450" cy="745701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23.08.2023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23.08.2023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Başlık"/>
          <p:cNvSpPr>
            <a:spLocks noGrp="1"/>
          </p:cNvSpPr>
          <p:nvPr>
            <p:ph type="title"/>
          </p:nvPr>
        </p:nvSpPr>
        <p:spPr/>
        <p:txBody>
          <a:bodyPr rtlCol="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541782" y="1412949"/>
            <a:ext cx="5829300" cy="24384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942035" y="3908949"/>
            <a:ext cx="3429000" cy="1939851"/>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23.08.2023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7" name="6 Köşeli Çift Ayraç"/>
          <p:cNvSpPr/>
          <p:nvPr/>
        </p:nvSpPr>
        <p:spPr>
          <a:xfrm>
            <a:off x="2727510"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Köşeli Çift Ayraç"/>
          <p:cNvSpPr/>
          <p:nvPr/>
        </p:nvSpPr>
        <p:spPr>
          <a:xfrm>
            <a:off x="2587698" y="4007296"/>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34290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3486150" y="1975105"/>
            <a:ext cx="3028950" cy="6034617"/>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23.08.2023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342900" y="364067"/>
            <a:ext cx="6172200" cy="1524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42900" y="7213600"/>
            <a:ext cx="303014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3483770" y="7213600"/>
            <a:ext cx="3031331" cy="1016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342900" y="1925726"/>
            <a:ext cx="3030141" cy="5255684"/>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3483769" y="1925726"/>
            <a:ext cx="3031331" cy="5255684"/>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23.08.2023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D9F75050-0E15-4C5B-92B0-66D068882F1F}" type="datetimeFigureOut">
              <a:rPr lang="tr-TR" smtClean="0"/>
              <a:pPr/>
              <a:t>23.08.2023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23.08.2023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685800" y="6502400"/>
            <a:ext cx="5611332" cy="6096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3314700" y="7140136"/>
            <a:ext cx="2980944" cy="12192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685800" y="365760"/>
            <a:ext cx="5609844" cy="6096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5045274" y="8543925"/>
            <a:ext cx="1440180" cy="487680"/>
          </a:xfrm>
        </p:spPr>
        <p:txBody>
          <a:bodyPr/>
          <a:lstStyle/>
          <a:p>
            <a:fld id="{D9F75050-0E15-4C5B-92B0-66D068882F1F}" type="datetimeFigureOut">
              <a:rPr lang="tr-TR" smtClean="0"/>
              <a:pPr/>
              <a:t>23.08.2023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855924" y="7257870"/>
            <a:ext cx="5372100" cy="864309"/>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171450" y="253291"/>
            <a:ext cx="6515100" cy="585216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D9F75050-0E15-4C5B-92B0-66D068882F1F}" type="datetimeFigureOut">
              <a:rPr lang="tr-TR" smtClean="0"/>
              <a:pPr/>
              <a:t>23.08.2023</a:t>
            </a:fld>
            <a:endParaRPr lang="tr-TR"/>
          </a:p>
        </p:txBody>
      </p:sp>
      <p:sp>
        <p:nvSpPr>
          <p:cNvPr id="6" name="5 Altbilgi Yer Tutucusu"/>
          <p:cNvSpPr>
            <a:spLocks noGrp="1"/>
          </p:cNvSpPr>
          <p:nvPr>
            <p:ph type="ftr" sz="quarter" idx="11"/>
          </p:nvPr>
        </p:nvSpPr>
        <p:spPr>
          <a:xfrm>
            <a:off x="3285054" y="8543926"/>
            <a:ext cx="1763011" cy="486833"/>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B1DEFA8C-F947-479F-BE07-76B6B3F80BF1}" type="slidenum">
              <a:rPr lang="tr-TR" smtClean="0"/>
              <a:pPr/>
              <a:t>‹#›</a:t>
            </a:fld>
            <a:endParaRPr lang="tr-TR"/>
          </a:p>
        </p:txBody>
      </p:sp>
      <p:sp>
        <p:nvSpPr>
          <p:cNvPr id="2" name="1 Başlık"/>
          <p:cNvSpPr>
            <a:spLocks noGrp="1"/>
          </p:cNvSpPr>
          <p:nvPr>
            <p:ph type="title"/>
          </p:nvPr>
        </p:nvSpPr>
        <p:spPr>
          <a:xfrm>
            <a:off x="171450" y="6486830"/>
            <a:ext cx="6056574" cy="750229"/>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537328" y="6669325"/>
            <a:ext cx="2851502" cy="192414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40170" y="7713364"/>
            <a:ext cx="2851502" cy="1117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 Üçgen"/>
          <p:cNvSpPr>
            <a:spLocks/>
          </p:cNvSpPr>
          <p:nvPr/>
        </p:nvSpPr>
        <p:spPr bwMode="auto">
          <a:xfrm>
            <a:off x="-4532" y="7721671"/>
            <a:ext cx="2551736" cy="1441157"/>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Düz Bağlayıcı"/>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6498084"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Köşeli Çift Ayraç"/>
          <p:cNvSpPr/>
          <p:nvPr/>
        </p:nvSpPr>
        <p:spPr>
          <a:xfrm>
            <a:off x="6358272" y="6651253"/>
            <a:ext cx="137160" cy="3048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537328" y="6669325"/>
            <a:ext cx="2851502" cy="192414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Serbest Form"/>
          <p:cNvSpPr>
            <a:spLocks/>
          </p:cNvSpPr>
          <p:nvPr/>
        </p:nvSpPr>
        <p:spPr bwMode="auto">
          <a:xfrm>
            <a:off x="-40170" y="7713364"/>
            <a:ext cx="2851502" cy="11176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ik Üçgen"/>
          <p:cNvSpPr>
            <a:spLocks/>
          </p:cNvSpPr>
          <p:nvPr/>
        </p:nvSpPr>
        <p:spPr bwMode="auto">
          <a:xfrm>
            <a:off x="-4532" y="7721671"/>
            <a:ext cx="2551736" cy="1441157"/>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Düz Bağlayıcı"/>
          <p:cNvCxnSpPr/>
          <p:nvPr/>
        </p:nvCxnSpPr>
        <p:spPr>
          <a:xfrm>
            <a:off x="-6928" y="7716985"/>
            <a:ext cx="2554132" cy="1445844"/>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342900" y="366184"/>
            <a:ext cx="6172200" cy="1524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342900" y="1975105"/>
            <a:ext cx="6172200" cy="6034617"/>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5045274" y="8543925"/>
            <a:ext cx="1440180" cy="487680"/>
          </a:xfrm>
          <a:prstGeom prst="rect">
            <a:avLst/>
          </a:prstGeom>
        </p:spPr>
        <p:txBody>
          <a:bodyPr vert="horz" anchor="b"/>
          <a:lstStyle>
            <a:lvl1pPr algn="l" eaLnBrk="1" latinLnBrk="0" hangingPunct="1">
              <a:defRPr kumimoji="0" sz="1000">
                <a:solidFill>
                  <a:schemeClr val="tx1"/>
                </a:solidFill>
              </a:defRPr>
            </a:lvl1pPr>
            <a:extLst/>
          </a:lstStyle>
          <a:p>
            <a:fld id="{D9F75050-0E15-4C5B-92B0-66D068882F1F}" type="datetimeFigureOut">
              <a:rPr lang="tr-TR" smtClean="0"/>
              <a:pPr/>
              <a:t>23.08.2023</a:t>
            </a:fld>
            <a:endParaRPr lang="tr-TR"/>
          </a:p>
        </p:txBody>
      </p:sp>
      <p:sp>
        <p:nvSpPr>
          <p:cNvPr id="22" name="21 Altbilgi Yer Tutucusu"/>
          <p:cNvSpPr>
            <a:spLocks noGrp="1"/>
          </p:cNvSpPr>
          <p:nvPr>
            <p:ph type="ftr" sz="quarter" idx="3"/>
          </p:nvPr>
        </p:nvSpPr>
        <p:spPr>
          <a:xfrm>
            <a:off x="3285054" y="8543926"/>
            <a:ext cx="1763011" cy="486833"/>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6485454" y="8543926"/>
            <a:ext cx="274320" cy="486833"/>
          </a:xfrm>
          <a:prstGeom prst="rect">
            <a:avLst/>
          </a:prstGeom>
        </p:spPr>
        <p:txBody>
          <a:bodyPr vert="horz" anchor="b"/>
          <a:lstStyle>
            <a:lvl1pPr algn="r" eaLnBrk="1" latinLnBrk="0" hangingPunct="1">
              <a:defRPr kumimoji="0" sz="1000" b="0">
                <a:solidFill>
                  <a:schemeClr val="tx1"/>
                </a:solidFill>
              </a:defRPr>
            </a:lvl1pPr>
            <a:extLst/>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pn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426066" y="4336217"/>
            <a:ext cx="5829300" cy="2517250"/>
          </a:xfrm>
        </p:spPr>
        <p:txBody>
          <a:bodyPr>
            <a:normAutofit fontScale="90000"/>
          </a:bodyPr>
          <a:lstStyle/>
          <a:p>
            <a:pPr algn="ctr"/>
            <a:r>
              <a:rPr lang="tr-TR" sz="2400" dirty="0" smtClean="0">
                <a:solidFill>
                  <a:srgbClr val="002060"/>
                </a:solidFill>
              </a:rPr>
              <a:t/>
            </a:r>
            <a:br>
              <a:rPr lang="tr-TR" sz="2400" dirty="0" smtClean="0">
                <a:solidFill>
                  <a:srgbClr val="002060"/>
                </a:solidFill>
              </a:rPr>
            </a:br>
            <a:r>
              <a:rPr lang="tr-TR" sz="2400" dirty="0">
                <a:solidFill>
                  <a:srgbClr val="002060"/>
                </a:solidFill>
              </a:rPr>
              <a:t/>
            </a:r>
            <a:br>
              <a:rPr lang="tr-TR" sz="2400" dirty="0">
                <a:solidFill>
                  <a:srgbClr val="002060"/>
                </a:solidFill>
              </a:rPr>
            </a:br>
            <a:r>
              <a:rPr lang="tr-TR" sz="2400" dirty="0" smtClean="0">
                <a:solidFill>
                  <a:srgbClr val="FF0000"/>
                </a:solidFill>
              </a:rPr>
              <a:t>‘’MOTİVASYON-HEDEF BELİRLEME-VERİMLİ DERS ÇALIŞMA TEKNİKLERİ’’</a:t>
            </a:r>
            <a:r>
              <a:rPr lang="tr-TR" sz="2400" dirty="0">
                <a:solidFill>
                  <a:srgbClr val="FF0000"/>
                </a:solidFill>
              </a:rPr>
              <a:t/>
            </a:r>
            <a:br>
              <a:rPr lang="tr-TR" sz="2400" dirty="0">
                <a:solidFill>
                  <a:srgbClr val="FF0000"/>
                </a:solidFill>
              </a:rPr>
            </a:br>
            <a:r>
              <a:rPr lang="tr-TR" sz="2400" dirty="0">
                <a:solidFill>
                  <a:srgbClr val="FF0000"/>
                </a:solidFill>
              </a:rPr>
              <a:t/>
            </a:r>
            <a:br>
              <a:rPr lang="tr-TR" sz="2400" dirty="0">
                <a:solidFill>
                  <a:srgbClr val="FF0000"/>
                </a:solidFill>
              </a:rPr>
            </a:br>
            <a:r>
              <a:rPr lang="tr-TR" sz="2400" dirty="0">
                <a:solidFill>
                  <a:schemeClr val="tx1"/>
                </a:solidFill>
              </a:rPr>
              <a:t>ÖĞRENCİ BİLGİLENDİRME KİTAPÇIĞI</a:t>
            </a:r>
            <a:br>
              <a:rPr lang="tr-TR" sz="2400" dirty="0">
                <a:solidFill>
                  <a:schemeClr val="tx1"/>
                </a:solidFill>
              </a:rPr>
            </a:br>
            <a:r>
              <a:rPr lang="tr-TR" sz="2400" dirty="0">
                <a:solidFill>
                  <a:schemeClr val="tx1"/>
                </a:solidFill>
              </a:rPr>
              <a:t>(ORTAOKUL-LİSE)</a:t>
            </a:r>
            <a:endParaRPr lang="tr-TR" sz="2400" b="1" dirty="0">
              <a:solidFill>
                <a:schemeClr val="tx1"/>
              </a:solidFill>
            </a:endParaRPr>
          </a:p>
        </p:txBody>
      </p:sp>
      <p:pic>
        <p:nvPicPr>
          <p:cNvPr id="6" name="Picture 2" descr="C:\Users\bil-12\Desktop\okul 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8934" y="3131840"/>
            <a:ext cx="1928535" cy="1907681"/>
          </a:xfrm>
          <a:prstGeom prst="rect">
            <a:avLst/>
          </a:prstGeom>
          <a:noFill/>
          <a:extLst>
            <a:ext uri="{909E8E84-426E-40DD-AFC4-6F175D3DCCD1}">
              <a14:hiddenFill xmlns:a14="http://schemas.microsoft.com/office/drawing/2010/main">
                <a:solidFill>
                  <a:srgbClr val="FFFFFF"/>
                </a:solidFill>
              </a14:hiddenFill>
            </a:ext>
          </a:extLst>
        </p:spPr>
      </p:pic>
      <p:pic>
        <p:nvPicPr>
          <p:cNvPr id="7" name="Resim 6" descr="D:\Users\Hp\Desktop\google-haritalar-konum-ekleme-nasil-yapilir-157849163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1387" y="225911"/>
            <a:ext cx="972757" cy="632098"/>
          </a:xfrm>
          <a:prstGeom prst="rect">
            <a:avLst/>
          </a:prstGeom>
          <a:noFill/>
          <a:ln>
            <a:noFill/>
          </a:ln>
        </p:spPr>
      </p:pic>
      <p:sp>
        <p:nvSpPr>
          <p:cNvPr id="3" name="Dikdörtgen 2"/>
          <p:cNvSpPr/>
          <p:nvPr/>
        </p:nvSpPr>
        <p:spPr>
          <a:xfrm>
            <a:off x="1294144" y="268099"/>
            <a:ext cx="4511120" cy="646331"/>
          </a:xfrm>
          <a:prstGeom prst="rect">
            <a:avLst/>
          </a:prstGeom>
        </p:spPr>
        <p:txBody>
          <a:bodyPr wrap="square">
            <a:spAutoFit/>
          </a:bodyPr>
          <a:lstStyle/>
          <a:p>
            <a:r>
              <a:rPr lang="tr-TR" dirty="0"/>
              <a:t>Pirömer Mahallesi </a:t>
            </a:r>
            <a:r>
              <a:rPr lang="tr-TR" dirty="0" smtClean="0"/>
              <a:t>90561 </a:t>
            </a:r>
            <a:r>
              <a:rPr lang="tr-TR" dirty="0"/>
              <a:t>Sokak No1/A </a:t>
            </a:r>
          </a:p>
          <a:p>
            <a:r>
              <a:rPr lang="tr-TR" dirty="0"/>
              <a:t>Ereğli/Konya</a:t>
            </a:r>
          </a:p>
        </p:txBody>
      </p:sp>
      <p:pic>
        <p:nvPicPr>
          <p:cNvPr id="8" name="Resim 7" descr="D:\Users\Hp\Desktop\pics-photos-instagram-logo-png-4.pn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2311" y="1150121"/>
            <a:ext cx="450907" cy="432048"/>
          </a:xfrm>
          <a:prstGeom prst="rect">
            <a:avLst/>
          </a:prstGeom>
          <a:noFill/>
          <a:ln>
            <a:noFill/>
          </a:ln>
        </p:spPr>
      </p:pic>
      <p:sp>
        <p:nvSpPr>
          <p:cNvPr id="9" name="Dikdörtgen 8"/>
          <p:cNvSpPr/>
          <p:nvPr/>
        </p:nvSpPr>
        <p:spPr>
          <a:xfrm>
            <a:off x="1294144" y="1208051"/>
            <a:ext cx="2698175" cy="369332"/>
          </a:xfrm>
          <a:prstGeom prst="rect">
            <a:avLst/>
          </a:prstGeom>
        </p:spPr>
        <p:txBody>
          <a:bodyPr wrap="none">
            <a:spAutoFit/>
          </a:bodyPr>
          <a:lstStyle/>
          <a:p>
            <a:r>
              <a:rPr lang="tr-TR" dirty="0"/>
              <a:t>dumlupinarortaokuluu</a:t>
            </a:r>
          </a:p>
        </p:txBody>
      </p:sp>
      <p:pic>
        <p:nvPicPr>
          <p:cNvPr id="10" name="Picture 8" descr="D:\Users\Hp\Desktop\unnamed.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2514" y="1871177"/>
            <a:ext cx="370500" cy="346621"/>
          </a:xfrm>
          <a:prstGeom prst="rect">
            <a:avLst/>
          </a:prstGeom>
          <a:noFill/>
          <a:extLst>
            <a:ext uri="{909E8E84-426E-40DD-AFC4-6F175D3DCCD1}">
              <a14:hiddenFill xmlns:a14="http://schemas.microsoft.com/office/drawing/2010/main">
                <a:solidFill>
                  <a:srgbClr val="FFFFFF"/>
                </a:solidFill>
              </a14:hiddenFill>
            </a:ext>
          </a:extLst>
        </p:spPr>
      </p:pic>
      <p:sp>
        <p:nvSpPr>
          <p:cNvPr id="11" name="Dikdörtgen 10"/>
          <p:cNvSpPr/>
          <p:nvPr/>
        </p:nvSpPr>
        <p:spPr>
          <a:xfrm>
            <a:off x="1330229" y="1873123"/>
            <a:ext cx="2010487" cy="369332"/>
          </a:xfrm>
          <a:prstGeom prst="rect">
            <a:avLst/>
          </a:prstGeom>
        </p:spPr>
        <p:txBody>
          <a:bodyPr wrap="none">
            <a:spAutoFit/>
          </a:bodyPr>
          <a:lstStyle/>
          <a:p>
            <a:r>
              <a:rPr lang="tr-TR" dirty="0"/>
              <a:t>0332 713 11 78</a:t>
            </a:r>
          </a:p>
        </p:txBody>
      </p:sp>
      <p:sp>
        <p:nvSpPr>
          <p:cNvPr id="12" name="object 28"/>
          <p:cNvSpPr/>
          <p:nvPr/>
        </p:nvSpPr>
        <p:spPr>
          <a:xfrm>
            <a:off x="610989" y="2594490"/>
            <a:ext cx="331374" cy="346258"/>
          </a:xfrm>
          <a:custGeom>
            <a:avLst/>
            <a:gdLst/>
            <a:ahLst/>
            <a:cxnLst/>
            <a:rect l="l" t="t" r="r" b="b"/>
            <a:pathLst>
              <a:path w="365125" h="365125">
                <a:moveTo>
                  <a:pt x="182333" y="0"/>
                </a:moveTo>
                <a:lnTo>
                  <a:pt x="133920" y="6524"/>
                </a:lnTo>
                <a:lnTo>
                  <a:pt x="90380" y="24931"/>
                </a:lnTo>
                <a:lnTo>
                  <a:pt x="53467" y="53468"/>
                </a:lnTo>
                <a:lnTo>
                  <a:pt x="24931" y="90384"/>
                </a:lnTo>
                <a:lnTo>
                  <a:pt x="6524" y="133927"/>
                </a:lnTo>
                <a:lnTo>
                  <a:pt x="0" y="182346"/>
                </a:lnTo>
                <a:lnTo>
                  <a:pt x="6524" y="230760"/>
                </a:lnTo>
                <a:lnTo>
                  <a:pt x="24931" y="274299"/>
                </a:lnTo>
                <a:lnTo>
                  <a:pt x="53467" y="311213"/>
                </a:lnTo>
                <a:lnTo>
                  <a:pt x="90380" y="339749"/>
                </a:lnTo>
                <a:lnTo>
                  <a:pt x="133920" y="358155"/>
                </a:lnTo>
                <a:lnTo>
                  <a:pt x="182333" y="364680"/>
                </a:lnTo>
                <a:lnTo>
                  <a:pt x="230747" y="358155"/>
                </a:lnTo>
                <a:lnTo>
                  <a:pt x="274287" y="339749"/>
                </a:lnTo>
                <a:lnTo>
                  <a:pt x="274597" y="339509"/>
                </a:lnTo>
                <a:lnTo>
                  <a:pt x="182333" y="339509"/>
                </a:lnTo>
                <a:lnTo>
                  <a:pt x="163689" y="330352"/>
                </a:lnTo>
                <a:lnTo>
                  <a:pt x="129514" y="330352"/>
                </a:lnTo>
                <a:lnTo>
                  <a:pt x="89963" y="309396"/>
                </a:lnTo>
                <a:lnTo>
                  <a:pt x="58123" y="278480"/>
                </a:lnTo>
                <a:lnTo>
                  <a:pt x="36029" y="239642"/>
                </a:lnTo>
                <a:lnTo>
                  <a:pt x="25717" y="194919"/>
                </a:lnTo>
                <a:lnTo>
                  <a:pt x="362973" y="194919"/>
                </a:lnTo>
                <a:lnTo>
                  <a:pt x="364667" y="182346"/>
                </a:lnTo>
                <a:lnTo>
                  <a:pt x="362970" y="169748"/>
                </a:lnTo>
                <a:lnTo>
                  <a:pt x="25717" y="169748"/>
                </a:lnTo>
                <a:lnTo>
                  <a:pt x="36029" y="125032"/>
                </a:lnTo>
                <a:lnTo>
                  <a:pt x="58123" y="86198"/>
                </a:lnTo>
                <a:lnTo>
                  <a:pt x="89963" y="55283"/>
                </a:lnTo>
                <a:lnTo>
                  <a:pt x="129514" y="34328"/>
                </a:lnTo>
                <a:lnTo>
                  <a:pt x="163689" y="34328"/>
                </a:lnTo>
                <a:lnTo>
                  <a:pt x="182333" y="25171"/>
                </a:lnTo>
                <a:lnTo>
                  <a:pt x="274597" y="25171"/>
                </a:lnTo>
                <a:lnTo>
                  <a:pt x="274287" y="24931"/>
                </a:lnTo>
                <a:lnTo>
                  <a:pt x="230747" y="6524"/>
                </a:lnTo>
                <a:lnTo>
                  <a:pt x="182333" y="0"/>
                </a:lnTo>
                <a:close/>
              </a:path>
              <a:path w="365125" h="365125">
                <a:moveTo>
                  <a:pt x="270357" y="194919"/>
                </a:moveTo>
                <a:lnTo>
                  <a:pt x="245186" y="194919"/>
                </a:lnTo>
                <a:lnTo>
                  <a:pt x="238162" y="253719"/>
                </a:lnTo>
                <a:lnTo>
                  <a:pt x="223361" y="299399"/>
                </a:lnTo>
                <a:lnTo>
                  <a:pt x="203759" y="328986"/>
                </a:lnTo>
                <a:lnTo>
                  <a:pt x="182333" y="339509"/>
                </a:lnTo>
                <a:lnTo>
                  <a:pt x="274597" y="339509"/>
                </a:lnTo>
                <a:lnTo>
                  <a:pt x="286442" y="330352"/>
                </a:lnTo>
                <a:lnTo>
                  <a:pt x="235153" y="330352"/>
                </a:lnTo>
                <a:lnTo>
                  <a:pt x="248976" y="304390"/>
                </a:lnTo>
                <a:lnTo>
                  <a:pt x="259727" y="272589"/>
                </a:lnTo>
                <a:lnTo>
                  <a:pt x="266992" y="235812"/>
                </a:lnTo>
                <a:lnTo>
                  <a:pt x="270357" y="194919"/>
                </a:lnTo>
                <a:close/>
              </a:path>
              <a:path w="365125" h="365125">
                <a:moveTo>
                  <a:pt x="119494" y="194919"/>
                </a:moveTo>
                <a:lnTo>
                  <a:pt x="94310" y="194919"/>
                </a:lnTo>
                <a:lnTo>
                  <a:pt x="97676" y="235812"/>
                </a:lnTo>
                <a:lnTo>
                  <a:pt x="104944" y="272589"/>
                </a:lnTo>
                <a:lnTo>
                  <a:pt x="115696" y="304390"/>
                </a:lnTo>
                <a:lnTo>
                  <a:pt x="129514" y="330352"/>
                </a:lnTo>
                <a:lnTo>
                  <a:pt x="163689" y="330352"/>
                </a:lnTo>
                <a:lnTo>
                  <a:pt x="160908" y="328986"/>
                </a:lnTo>
                <a:lnTo>
                  <a:pt x="141308" y="299399"/>
                </a:lnTo>
                <a:lnTo>
                  <a:pt x="126510" y="253719"/>
                </a:lnTo>
                <a:lnTo>
                  <a:pt x="119494" y="194919"/>
                </a:lnTo>
                <a:close/>
              </a:path>
              <a:path w="365125" h="365125">
                <a:moveTo>
                  <a:pt x="362973" y="194919"/>
                </a:moveTo>
                <a:lnTo>
                  <a:pt x="338950" y="194919"/>
                </a:lnTo>
                <a:lnTo>
                  <a:pt x="328638" y="239642"/>
                </a:lnTo>
                <a:lnTo>
                  <a:pt x="306544" y="278480"/>
                </a:lnTo>
                <a:lnTo>
                  <a:pt x="274704" y="309396"/>
                </a:lnTo>
                <a:lnTo>
                  <a:pt x="235153" y="330352"/>
                </a:lnTo>
                <a:lnTo>
                  <a:pt x="286442" y="330352"/>
                </a:lnTo>
                <a:lnTo>
                  <a:pt x="311200" y="311213"/>
                </a:lnTo>
                <a:lnTo>
                  <a:pt x="339736" y="274299"/>
                </a:lnTo>
                <a:lnTo>
                  <a:pt x="358143" y="230760"/>
                </a:lnTo>
                <a:lnTo>
                  <a:pt x="362973" y="194919"/>
                </a:lnTo>
                <a:close/>
              </a:path>
              <a:path w="365125" h="365125">
                <a:moveTo>
                  <a:pt x="163689" y="34328"/>
                </a:moveTo>
                <a:lnTo>
                  <a:pt x="129514" y="34328"/>
                </a:lnTo>
                <a:lnTo>
                  <a:pt x="115696" y="60289"/>
                </a:lnTo>
                <a:lnTo>
                  <a:pt x="104944" y="92089"/>
                </a:lnTo>
                <a:lnTo>
                  <a:pt x="97676" y="128863"/>
                </a:lnTo>
                <a:lnTo>
                  <a:pt x="94310" y="169748"/>
                </a:lnTo>
                <a:lnTo>
                  <a:pt x="119494" y="169748"/>
                </a:lnTo>
                <a:lnTo>
                  <a:pt x="126510" y="110955"/>
                </a:lnTo>
                <a:lnTo>
                  <a:pt x="141308" y="65279"/>
                </a:lnTo>
                <a:lnTo>
                  <a:pt x="160908" y="35693"/>
                </a:lnTo>
                <a:lnTo>
                  <a:pt x="163689" y="34328"/>
                </a:lnTo>
                <a:close/>
              </a:path>
              <a:path w="365125" h="365125">
                <a:moveTo>
                  <a:pt x="274597" y="25171"/>
                </a:moveTo>
                <a:lnTo>
                  <a:pt x="182333" y="25171"/>
                </a:lnTo>
                <a:lnTo>
                  <a:pt x="203759" y="35693"/>
                </a:lnTo>
                <a:lnTo>
                  <a:pt x="223361" y="65279"/>
                </a:lnTo>
                <a:lnTo>
                  <a:pt x="238162" y="110955"/>
                </a:lnTo>
                <a:lnTo>
                  <a:pt x="245186" y="169748"/>
                </a:lnTo>
                <a:lnTo>
                  <a:pt x="270357" y="169748"/>
                </a:lnTo>
                <a:lnTo>
                  <a:pt x="266992" y="128863"/>
                </a:lnTo>
                <a:lnTo>
                  <a:pt x="259727" y="92089"/>
                </a:lnTo>
                <a:lnTo>
                  <a:pt x="248976" y="60289"/>
                </a:lnTo>
                <a:lnTo>
                  <a:pt x="235153" y="34328"/>
                </a:lnTo>
                <a:lnTo>
                  <a:pt x="286441" y="34328"/>
                </a:lnTo>
                <a:lnTo>
                  <a:pt x="274597" y="25171"/>
                </a:lnTo>
                <a:close/>
              </a:path>
              <a:path w="365125" h="365125">
                <a:moveTo>
                  <a:pt x="286441" y="34328"/>
                </a:moveTo>
                <a:lnTo>
                  <a:pt x="235153" y="34328"/>
                </a:lnTo>
                <a:lnTo>
                  <a:pt x="274704" y="55283"/>
                </a:lnTo>
                <a:lnTo>
                  <a:pt x="306544" y="86198"/>
                </a:lnTo>
                <a:lnTo>
                  <a:pt x="328638" y="125032"/>
                </a:lnTo>
                <a:lnTo>
                  <a:pt x="338950" y="169748"/>
                </a:lnTo>
                <a:lnTo>
                  <a:pt x="362970" y="169748"/>
                </a:lnTo>
                <a:lnTo>
                  <a:pt x="358143" y="133927"/>
                </a:lnTo>
                <a:lnTo>
                  <a:pt x="339736" y="90384"/>
                </a:lnTo>
                <a:lnTo>
                  <a:pt x="311200" y="53468"/>
                </a:lnTo>
                <a:lnTo>
                  <a:pt x="286441" y="34328"/>
                </a:lnTo>
                <a:close/>
              </a:path>
            </a:pathLst>
          </a:custGeom>
          <a:solidFill>
            <a:srgbClr val="00B9E6"/>
          </a:solidFill>
        </p:spPr>
        <p:txBody>
          <a:bodyPr wrap="square" lIns="0" tIns="0" rIns="0" bIns="0" rtlCol="0"/>
          <a:lstStyle/>
          <a:p>
            <a:endParaRPr/>
          </a:p>
        </p:txBody>
      </p:sp>
      <p:sp>
        <p:nvSpPr>
          <p:cNvPr id="13" name="Dikdörtgen 12"/>
          <p:cNvSpPr/>
          <p:nvPr/>
        </p:nvSpPr>
        <p:spPr>
          <a:xfrm>
            <a:off x="1246987" y="2594200"/>
            <a:ext cx="4501607" cy="369332"/>
          </a:xfrm>
          <a:prstGeom prst="rect">
            <a:avLst/>
          </a:prstGeom>
        </p:spPr>
        <p:txBody>
          <a:bodyPr wrap="square">
            <a:spAutoFit/>
          </a:bodyPr>
          <a:lstStyle/>
          <a:p>
            <a:r>
              <a:rPr lang="tr-TR" dirty="0"/>
              <a:t>http://ereglidumlupinar.meb.k12.tr</a:t>
            </a:r>
          </a:p>
        </p:txBody>
      </p:sp>
    </p:spTree>
    <p:extLst>
      <p:ext uri="{BB962C8B-B14F-4D97-AF65-F5344CB8AC3E}">
        <p14:creationId xmlns:p14="http://schemas.microsoft.com/office/powerpoint/2010/main" val="13096131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chemeClr val="bg2"/>
                </a:solidFill>
                <a:effectLst>
                  <a:outerShdw blurRad="63500" dir="3600000" algn="tl" rotWithShape="0">
                    <a:srgbClr val="000000">
                      <a:alpha val="70000"/>
                    </a:srgbClr>
                  </a:outerShdw>
                </a:effectLst>
              </a:rPr>
              <a:t>VERİMLİ DERS ÇALIŞMA TEKNİKLERİ</a:t>
            </a:r>
            <a:endParaRPr lang="tr-TR" sz="2400" dirty="0">
              <a:ln w="18415" cmpd="sng">
                <a:solidFill>
                  <a:srgbClr val="FFFFFF"/>
                </a:solidFill>
                <a:prstDash val="solid"/>
              </a:ln>
              <a:solidFill>
                <a:schemeClr val="bg2"/>
              </a:solidFill>
              <a:effectLst>
                <a:outerShdw blurRad="63500" dir="3600000" algn="tl" rotWithShape="0">
                  <a:srgbClr val="000000">
                    <a:alpha val="70000"/>
                  </a:srgbClr>
                </a:outerShdw>
              </a:effectLst>
            </a:endParaRPr>
          </a:p>
        </p:txBody>
      </p:sp>
      <p:sp>
        <p:nvSpPr>
          <p:cNvPr id="5" name="4 Dikdörtgen"/>
          <p:cNvSpPr/>
          <p:nvPr/>
        </p:nvSpPr>
        <p:spPr>
          <a:xfrm>
            <a:off x="214290" y="1071538"/>
            <a:ext cx="3143272" cy="3416320"/>
          </a:xfrm>
          <a:prstGeom prst="rect">
            <a:avLst/>
          </a:prstGeom>
        </p:spPr>
        <p:txBody>
          <a:bodyPr wrap="square">
            <a:spAutoFit/>
          </a:bodyPr>
          <a:lstStyle/>
          <a:p>
            <a:r>
              <a:rPr lang="tr-TR" b="1" dirty="0" smtClean="0">
                <a:solidFill>
                  <a:srgbClr val="00B050"/>
                </a:solidFill>
              </a:rPr>
              <a:t>4-Uygun çalışma ortamı oluşturun. </a:t>
            </a:r>
          </a:p>
          <a:p>
            <a:endParaRPr lang="tr-TR" b="1" dirty="0" smtClean="0">
              <a:solidFill>
                <a:srgbClr val="00B050"/>
              </a:solidFill>
            </a:endParaRPr>
          </a:p>
          <a:p>
            <a:r>
              <a:rPr lang="tr-TR" dirty="0" smtClean="0"/>
              <a:t>Günlük olarak kullandığınız çalışma defter ve kitaplarını üzerinde bulundurabileceğiniz bir çalışma masanız olmalı. Çalıştığınız odada takvim ve saat bulundurmalısınız. Odanın ışığı yeterli olmalı.</a:t>
            </a:r>
            <a:endParaRPr lang="tr-TR" dirty="0"/>
          </a:p>
        </p:txBody>
      </p:sp>
      <p:sp>
        <p:nvSpPr>
          <p:cNvPr id="8" name="7 Dikdörtgen"/>
          <p:cNvSpPr/>
          <p:nvPr/>
        </p:nvSpPr>
        <p:spPr>
          <a:xfrm>
            <a:off x="214290" y="4929190"/>
            <a:ext cx="6357982" cy="2308324"/>
          </a:xfrm>
          <a:prstGeom prst="rect">
            <a:avLst/>
          </a:prstGeom>
          <a:ln>
            <a:noFill/>
          </a:ln>
        </p:spPr>
        <p:txBody>
          <a:bodyPr wrap="square">
            <a:spAutoFit/>
          </a:bodyPr>
          <a:lstStyle/>
          <a:p>
            <a:r>
              <a:rPr lang="tr-TR" b="1" dirty="0" smtClean="0">
                <a:solidFill>
                  <a:srgbClr val="FF0000"/>
                </a:solidFill>
              </a:rPr>
              <a:t>5-Dikkatinizi dağıtmayın.</a:t>
            </a:r>
          </a:p>
          <a:p>
            <a:endParaRPr lang="tr-TR" b="1" dirty="0" smtClean="0">
              <a:solidFill>
                <a:srgbClr val="FF0000"/>
              </a:solidFill>
            </a:endParaRPr>
          </a:p>
          <a:p>
            <a:r>
              <a:rPr lang="tr-TR" dirty="0" smtClean="0"/>
              <a:t>İnsanda dikkat her an dağılabilir yapıdadır. Çalıştığınız ortamı dikkatinizi toplayacak materyallerle donatmalısınız. Örneğin duvara hedeflerinizin yazdığı kağıtlar asabilirsiniz. Ayrıca çalışma masasında telefon ve yiyecek bulundurmamalısınız, bunlar dikkatinizi en çok dağıtacak etkenlerdir.</a:t>
            </a:r>
            <a:endParaRPr lang="tr-TR" dirty="0"/>
          </a:p>
        </p:txBody>
      </p:sp>
      <p:pic>
        <p:nvPicPr>
          <p:cNvPr id="7" name="Picture 2" descr="D:\Users\Hp\Desktop\dc0369c8-e443-429c-91dd-9b2c4a1776bf-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6190" y="2071670"/>
            <a:ext cx="2467992" cy="190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chemeClr val="bg2"/>
                </a:solidFill>
                <a:effectLst>
                  <a:outerShdw blurRad="63500" dir="3600000" algn="tl" rotWithShape="0">
                    <a:srgbClr val="000000">
                      <a:alpha val="70000"/>
                    </a:srgbClr>
                  </a:outerShdw>
                </a:effectLst>
              </a:rPr>
              <a:t>VERİMLİ DERS ÇALIŞMA TEKNİKLERİ</a:t>
            </a:r>
            <a:endParaRPr lang="tr-TR" sz="2400" dirty="0">
              <a:ln w="18415" cmpd="sng">
                <a:solidFill>
                  <a:srgbClr val="FFFFFF"/>
                </a:solidFill>
                <a:prstDash val="solid"/>
              </a:ln>
              <a:solidFill>
                <a:schemeClr val="bg2"/>
              </a:solidFill>
              <a:effectLst>
                <a:outerShdw blurRad="63500" dir="3600000" algn="tl" rotWithShape="0">
                  <a:srgbClr val="000000">
                    <a:alpha val="70000"/>
                  </a:srgbClr>
                </a:outerShdw>
              </a:effectLst>
            </a:endParaRPr>
          </a:p>
        </p:txBody>
      </p:sp>
      <p:sp>
        <p:nvSpPr>
          <p:cNvPr id="5" name="4 Dikdörtgen"/>
          <p:cNvSpPr/>
          <p:nvPr/>
        </p:nvSpPr>
        <p:spPr>
          <a:xfrm>
            <a:off x="214290" y="1071538"/>
            <a:ext cx="3143272" cy="3970318"/>
          </a:xfrm>
          <a:prstGeom prst="rect">
            <a:avLst/>
          </a:prstGeom>
        </p:spPr>
        <p:txBody>
          <a:bodyPr wrap="square">
            <a:spAutoFit/>
          </a:bodyPr>
          <a:lstStyle/>
          <a:p>
            <a:r>
              <a:rPr lang="tr-TR" b="1" dirty="0" smtClean="0">
                <a:solidFill>
                  <a:schemeClr val="accent5"/>
                </a:solidFill>
              </a:rPr>
              <a:t>6-Açken ve yeni yemek yediğinizde çalışmayın.</a:t>
            </a:r>
          </a:p>
          <a:p>
            <a:endParaRPr lang="tr-TR" b="1" dirty="0" smtClean="0">
              <a:solidFill>
                <a:schemeClr val="accent5"/>
              </a:solidFill>
            </a:endParaRPr>
          </a:p>
          <a:p>
            <a:r>
              <a:rPr lang="tr-TR" dirty="0" smtClean="0"/>
              <a:t>Karnınız açken derse odaklanmanız neredeyse mümkün olmayacaktır. Karnınız tokken ise üzerinizde bir ağırlık hissediyor olursunuz. Yemek yedikten yarım saat sonrasında tuvalet ihtiyacınız varsa giderip çalışma masasının başına öyle geçmelisiniz.</a:t>
            </a:r>
            <a:endParaRPr lang="tr-TR" dirty="0"/>
          </a:p>
        </p:txBody>
      </p:sp>
      <p:sp>
        <p:nvSpPr>
          <p:cNvPr id="8" name="7 Dikdörtgen"/>
          <p:cNvSpPr/>
          <p:nvPr/>
        </p:nvSpPr>
        <p:spPr>
          <a:xfrm>
            <a:off x="214290" y="5143504"/>
            <a:ext cx="6357982" cy="2031325"/>
          </a:xfrm>
          <a:prstGeom prst="rect">
            <a:avLst/>
          </a:prstGeom>
          <a:ln>
            <a:noFill/>
          </a:ln>
        </p:spPr>
        <p:txBody>
          <a:bodyPr wrap="square">
            <a:spAutoFit/>
          </a:bodyPr>
          <a:lstStyle/>
          <a:p>
            <a:r>
              <a:rPr lang="tr-TR" b="1" dirty="0" smtClean="0">
                <a:solidFill>
                  <a:srgbClr val="FF0000"/>
                </a:solidFill>
              </a:rPr>
              <a:t>7-Aynı anda farklı derslere odaklanmayın.</a:t>
            </a:r>
          </a:p>
          <a:p>
            <a:endParaRPr lang="tr-TR" b="1" dirty="0" smtClean="0">
              <a:solidFill>
                <a:srgbClr val="FF0000"/>
              </a:solidFill>
            </a:endParaRPr>
          </a:p>
          <a:p>
            <a:r>
              <a:rPr lang="tr-TR" dirty="0" smtClean="0"/>
              <a:t>Masanızın olduğu kadar kafanızın da derli toplu olması çok önemli. Aynı zaman diliminde birden çok derse, konuya odaklanmaya çalışmak veriminizi düşürecek, sıkılmanıza ve ders çalışmak istememenize sebep olacaktır.</a:t>
            </a:r>
            <a:endParaRPr lang="tr-TR" dirty="0"/>
          </a:p>
        </p:txBody>
      </p:sp>
      <p:pic>
        <p:nvPicPr>
          <p:cNvPr id="6" name="Picture 2" descr="D:\Users\Hp\Desktop\Food_Barnstar_Hires.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71876" y="1928794"/>
            <a:ext cx="1944217" cy="17175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chemeClr val="bg2"/>
                </a:solidFill>
                <a:effectLst>
                  <a:outerShdw blurRad="63500" dir="3600000" algn="tl" rotWithShape="0">
                    <a:srgbClr val="000000">
                      <a:alpha val="70000"/>
                    </a:srgbClr>
                  </a:outerShdw>
                </a:effectLst>
              </a:rPr>
              <a:t>VERİMLİ DERS ÇALIŞMA TEKNİKLERİ</a:t>
            </a:r>
            <a:endParaRPr lang="tr-TR" sz="2400" dirty="0">
              <a:ln w="18415" cmpd="sng">
                <a:solidFill>
                  <a:srgbClr val="FFFFFF"/>
                </a:solidFill>
                <a:prstDash val="solid"/>
              </a:ln>
              <a:solidFill>
                <a:schemeClr val="bg2"/>
              </a:solidFill>
              <a:effectLst>
                <a:outerShdw blurRad="63500" dir="3600000" algn="tl" rotWithShape="0">
                  <a:srgbClr val="000000">
                    <a:alpha val="70000"/>
                  </a:srgbClr>
                </a:outerShdw>
              </a:effectLst>
            </a:endParaRPr>
          </a:p>
        </p:txBody>
      </p:sp>
      <p:sp>
        <p:nvSpPr>
          <p:cNvPr id="5" name="4 Dikdörtgen"/>
          <p:cNvSpPr/>
          <p:nvPr/>
        </p:nvSpPr>
        <p:spPr>
          <a:xfrm>
            <a:off x="214290" y="1071538"/>
            <a:ext cx="3143272" cy="4247317"/>
          </a:xfrm>
          <a:prstGeom prst="rect">
            <a:avLst/>
          </a:prstGeom>
        </p:spPr>
        <p:txBody>
          <a:bodyPr wrap="square">
            <a:spAutoFit/>
          </a:bodyPr>
          <a:lstStyle/>
          <a:p>
            <a:r>
              <a:rPr lang="tr-TR" b="1" dirty="0" smtClean="0">
                <a:solidFill>
                  <a:srgbClr val="0070C0"/>
                </a:solidFill>
              </a:rPr>
              <a:t>8-Tekrar yapın.</a:t>
            </a:r>
          </a:p>
          <a:p>
            <a:endParaRPr lang="tr-TR" b="1" dirty="0" smtClean="0">
              <a:solidFill>
                <a:srgbClr val="0070C0"/>
              </a:solidFill>
            </a:endParaRPr>
          </a:p>
          <a:p>
            <a:r>
              <a:rPr lang="tr-TR" dirty="0" smtClean="0"/>
              <a:t>Mutlaka dersini gördüğünüz konuları akşam tekrar edin. Öğrendiklerinizin kalıcı hafızaya yerleşmesi için aynı gün içinde tekrar edilmesi önemli bir aktivitedir. Özellikle önünüzde hazırlandığınız bir sınav varsa düzenli aralıklarla çalıştığınız konuları tekrar etmeniz sizin için faydalı olacaktır.</a:t>
            </a:r>
            <a:endParaRPr lang="tr-TR" dirty="0"/>
          </a:p>
        </p:txBody>
      </p:sp>
      <p:sp>
        <p:nvSpPr>
          <p:cNvPr id="8" name="7 Dikdörtgen"/>
          <p:cNvSpPr/>
          <p:nvPr/>
        </p:nvSpPr>
        <p:spPr>
          <a:xfrm>
            <a:off x="214290" y="5500694"/>
            <a:ext cx="6357982" cy="1754326"/>
          </a:xfrm>
          <a:prstGeom prst="rect">
            <a:avLst/>
          </a:prstGeom>
          <a:ln>
            <a:noFill/>
          </a:ln>
        </p:spPr>
        <p:txBody>
          <a:bodyPr wrap="square">
            <a:spAutoFit/>
          </a:bodyPr>
          <a:lstStyle/>
          <a:p>
            <a:r>
              <a:rPr lang="tr-TR" b="1" dirty="0" smtClean="0">
                <a:solidFill>
                  <a:srgbClr val="FF0000"/>
                </a:solidFill>
              </a:rPr>
              <a:t>9-Farklı kaynaklardan yararlanın.</a:t>
            </a:r>
          </a:p>
          <a:p>
            <a:endParaRPr lang="tr-TR" b="1" dirty="0" smtClean="0">
              <a:solidFill>
                <a:srgbClr val="FF0000"/>
              </a:solidFill>
            </a:endParaRPr>
          </a:p>
          <a:p>
            <a:r>
              <a:rPr lang="tr-TR" dirty="0" smtClean="0"/>
              <a:t>Ders çalışırken farklı kaynaklardan yararlanmak, </a:t>
            </a:r>
          </a:p>
          <a:p>
            <a:r>
              <a:rPr lang="tr-TR" dirty="0" smtClean="0"/>
              <a:t>çalışılan konu ile ilgili daha geniş bilgiler edinmemizi </a:t>
            </a:r>
          </a:p>
          <a:p>
            <a:r>
              <a:rPr lang="tr-TR" dirty="0" smtClean="0"/>
              <a:t>sağlar. Kullandığınız kaynakların güncel ve güvenilir </a:t>
            </a:r>
          </a:p>
          <a:p>
            <a:r>
              <a:rPr lang="tr-TR" dirty="0" smtClean="0"/>
              <a:t>olmasına dikkat edip, çeşitlendirmelisiniz.</a:t>
            </a:r>
            <a:endParaRPr lang="tr-TR" dirty="0"/>
          </a:p>
        </p:txBody>
      </p:sp>
      <p:pic>
        <p:nvPicPr>
          <p:cNvPr id="7" name="Picture 2" descr="D:\Users\Hp\Desktop\datensynchronis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4752" y="1714480"/>
            <a:ext cx="2286016" cy="218702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Users\Hp\Desktop\pngtree-bookcase--png-free-image_114241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57628" y="7429489"/>
            <a:ext cx="2132446" cy="171451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chemeClr val="bg2"/>
                </a:solidFill>
                <a:effectLst>
                  <a:outerShdw blurRad="63500" dir="3600000" algn="tl" rotWithShape="0">
                    <a:srgbClr val="000000">
                      <a:alpha val="70000"/>
                    </a:srgbClr>
                  </a:outerShdw>
                </a:effectLst>
              </a:rPr>
              <a:t>VERİMLİ DERS ÇALIŞMA TEKNİKLERİ</a:t>
            </a:r>
            <a:endParaRPr lang="tr-TR" sz="2400" dirty="0">
              <a:ln w="18415" cmpd="sng">
                <a:solidFill>
                  <a:srgbClr val="FFFFFF"/>
                </a:solidFill>
                <a:prstDash val="solid"/>
              </a:ln>
              <a:solidFill>
                <a:schemeClr val="bg2"/>
              </a:solidFill>
              <a:effectLst>
                <a:outerShdw blurRad="63500" dir="3600000" algn="tl" rotWithShape="0">
                  <a:srgbClr val="000000">
                    <a:alpha val="70000"/>
                  </a:srgbClr>
                </a:outerShdw>
              </a:effectLst>
            </a:endParaRPr>
          </a:p>
        </p:txBody>
      </p:sp>
      <p:sp>
        <p:nvSpPr>
          <p:cNvPr id="5" name="4 Dikdörtgen"/>
          <p:cNvSpPr/>
          <p:nvPr/>
        </p:nvSpPr>
        <p:spPr>
          <a:xfrm>
            <a:off x="214290" y="1071538"/>
            <a:ext cx="3143272" cy="2308324"/>
          </a:xfrm>
          <a:prstGeom prst="rect">
            <a:avLst/>
          </a:prstGeom>
        </p:spPr>
        <p:txBody>
          <a:bodyPr wrap="square">
            <a:spAutoFit/>
          </a:bodyPr>
          <a:lstStyle/>
          <a:p>
            <a:r>
              <a:rPr lang="tr-TR" b="1" dirty="0" smtClean="0">
                <a:solidFill>
                  <a:srgbClr val="7030A0"/>
                </a:solidFill>
              </a:rPr>
              <a:t>10-Not tutun.</a:t>
            </a:r>
          </a:p>
          <a:p>
            <a:endParaRPr lang="tr-TR" b="1" dirty="0" smtClean="0">
              <a:solidFill>
                <a:srgbClr val="7030A0"/>
              </a:solidFill>
            </a:endParaRPr>
          </a:p>
          <a:p>
            <a:r>
              <a:rPr lang="tr-TR" dirty="0" smtClean="0"/>
              <a:t>Öğrendiklerinizi kalıcı hale getirmek için bir başka yöntem ise not tutmak… Not tutarak, görsel olarak da hafızanızı desteklemiş olacaksınız.</a:t>
            </a:r>
            <a:endParaRPr lang="tr-TR" b="1" dirty="0" smtClean="0">
              <a:solidFill>
                <a:srgbClr val="7030A0"/>
              </a:solidFill>
            </a:endParaRPr>
          </a:p>
        </p:txBody>
      </p:sp>
      <p:sp>
        <p:nvSpPr>
          <p:cNvPr id="8" name="7 Dikdörtgen"/>
          <p:cNvSpPr/>
          <p:nvPr/>
        </p:nvSpPr>
        <p:spPr>
          <a:xfrm>
            <a:off x="214290" y="3714744"/>
            <a:ext cx="6357982" cy="1754326"/>
          </a:xfrm>
          <a:prstGeom prst="rect">
            <a:avLst/>
          </a:prstGeom>
          <a:ln>
            <a:noFill/>
          </a:ln>
        </p:spPr>
        <p:txBody>
          <a:bodyPr wrap="square">
            <a:spAutoFit/>
          </a:bodyPr>
          <a:lstStyle/>
          <a:p>
            <a:r>
              <a:rPr lang="tr-TR" b="1" dirty="0" smtClean="0">
                <a:solidFill>
                  <a:srgbClr val="FF0000"/>
                </a:solidFill>
              </a:rPr>
              <a:t>11-Derse hazırlıklı gidin.</a:t>
            </a:r>
          </a:p>
          <a:p>
            <a:endParaRPr lang="tr-TR" b="1" dirty="0" smtClean="0">
              <a:solidFill>
                <a:srgbClr val="FF0000"/>
              </a:solidFill>
            </a:endParaRPr>
          </a:p>
          <a:p>
            <a:r>
              <a:rPr lang="tr-TR" dirty="0" smtClean="0"/>
              <a:t>Okula giderken işleyeceğiniz konuya hazırlıklı olarak </a:t>
            </a:r>
          </a:p>
          <a:p>
            <a:r>
              <a:rPr lang="tr-TR" dirty="0" smtClean="0"/>
              <a:t>gitmek, anlamak ve odaklanmak için daha az çaba </a:t>
            </a:r>
          </a:p>
          <a:p>
            <a:r>
              <a:rPr lang="tr-TR" dirty="0" smtClean="0"/>
              <a:t>göstermeniz yeterli olacağı için işinizi büyük oranda </a:t>
            </a:r>
          </a:p>
          <a:p>
            <a:r>
              <a:rPr lang="tr-TR" dirty="0" smtClean="0"/>
              <a:t>kolaylaşacaktır.</a:t>
            </a:r>
            <a:endParaRPr lang="tr-TR" dirty="0"/>
          </a:p>
        </p:txBody>
      </p:sp>
      <p:pic>
        <p:nvPicPr>
          <p:cNvPr id="6" name="Picture 2" descr="D:\Users\Hp\Desktop\Checklist-1024x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9066" y="1000100"/>
            <a:ext cx="2016224" cy="190635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Users\Hp\Desktop\indi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934" y="5715008"/>
            <a:ext cx="2643206" cy="218305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b="1" dirty="0" smtClean="0">
                <a:solidFill>
                  <a:schemeClr val="bg1"/>
                </a:solidFill>
              </a:rPr>
              <a:t>Zorluklarla Karşılaştığımızda Ne yapıyoruz?</a:t>
            </a:r>
            <a:endParaRPr lang="tr-TR" sz="2400" dirty="0">
              <a:ln w="18415" cmpd="sng">
                <a:solidFill>
                  <a:srgbClr val="FFFFFF"/>
                </a:solidFill>
                <a:prstDash val="solid"/>
              </a:ln>
              <a:solidFill>
                <a:schemeClr val="bg2"/>
              </a:solidFill>
              <a:effectLst>
                <a:outerShdw blurRad="63500" dir="3600000" algn="tl" rotWithShape="0">
                  <a:srgbClr val="000000">
                    <a:alpha val="70000"/>
                  </a:srgbClr>
                </a:outerShdw>
              </a:effectLst>
            </a:endParaRPr>
          </a:p>
        </p:txBody>
      </p:sp>
      <p:sp>
        <p:nvSpPr>
          <p:cNvPr id="5" name="4 Dikdörtgen"/>
          <p:cNvSpPr/>
          <p:nvPr/>
        </p:nvSpPr>
        <p:spPr>
          <a:xfrm>
            <a:off x="214290" y="1071538"/>
            <a:ext cx="3143272" cy="3139321"/>
          </a:xfrm>
          <a:prstGeom prst="rect">
            <a:avLst/>
          </a:prstGeom>
        </p:spPr>
        <p:txBody>
          <a:bodyPr wrap="square">
            <a:spAutoFit/>
          </a:bodyPr>
          <a:lstStyle/>
          <a:p>
            <a:pPr>
              <a:buFont typeface="Wingdings" pitchFamily="2" charset="2"/>
              <a:buChar char="Ø"/>
            </a:pPr>
            <a:r>
              <a:rPr lang="tr-TR" dirty="0" smtClean="0"/>
              <a:t> İsyan etmek</a:t>
            </a:r>
          </a:p>
          <a:p>
            <a:pPr>
              <a:buFont typeface="Wingdings" pitchFamily="2" charset="2"/>
              <a:buChar char="Ø"/>
            </a:pPr>
            <a:endParaRPr lang="tr-TR" dirty="0" smtClean="0"/>
          </a:p>
          <a:p>
            <a:pPr>
              <a:buFont typeface="Wingdings" pitchFamily="2" charset="2"/>
              <a:buChar char="Ø"/>
            </a:pPr>
            <a:r>
              <a:rPr lang="tr-TR" dirty="0" smtClean="0"/>
              <a:t> İnkar etmek</a:t>
            </a:r>
          </a:p>
          <a:p>
            <a:pPr>
              <a:buFont typeface="Wingdings" pitchFamily="2" charset="2"/>
              <a:buChar char="Ø"/>
            </a:pPr>
            <a:endParaRPr lang="tr-TR" dirty="0" smtClean="0"/>
          </a:p>
          <a:p>
            <a:pPr>
              <a:buFont typeface="Wingdings" pitchFamily="2" charset="2"/>
              <a:buChar char="Ø"/>
            </a:pPr>
            <a:r>
              <a:rPr lang="tr-TR" dirty="0" smtClean="0"/>
              <a:t> Söylenmek</a:t>
            </a:r>
          </a:p>
          <a:p>
            <a:pPr>
              <a:buFont typeface="Wingdings" pitchFamily="2" charset="2"/>
              <a:buChar char="Ø"/>
            </a:pPr>
            <a:endParaRPr lang="tr-TR" dirty="0" smtClean="0"/>
          </a:p>
          <a:p>
            <a:pPr>
              <a:buFont typeface="Wingdings" pitchFamily="2" charset="2"/>
              <a:buChar char="Ø"/>
            </a:pPr>
            <a:r>
              <a:rPr lang="tr-TR" dirty="0" smtClean="0"/>
              <a:t> Başkasını suçlamak</a:t>
            </a:r>
          </a:p>
          <a:p>
            <a:pPr>
              <a:buFont typeface="Wingdings" pitchFamily="2" charset="2"/>
              <a:buChar char="Ø"/>
            </a:pPr>
            <a:endParaRPr lang="tr-TR" dirty="0" smtClean="0"/>
          </a:p>
          <a:p>
            <a:pPr>
              <a:buFont typeface="Wingdings" pitchFamily="2" charset="2"/>
              <a:buChar char="Ø"/>
            </a:pPr>
            <a:r>
              <a:rPr lang="tr-TR" dirty="0" smtClean="0"/>
              <a:t> Depresyona girmek</a:t>
            </a:r>
          </a:p>
          <a:p>
            <a:pPr>
              <a:buFont typeface="Wingdings" pitchFamily="2" charset="2"/>
              <a:buChar char="Ø"/>
            </a:pPr>
            <a:endParaRPr lang="tr-TR" b="1" dirty="0" smtClean="0">
              <a:solidFill>
                <a:srgbClr val="FF0000"/>
              </a:solidFill>
            </a:endParaRPr>
          </a:p>
          <a:p>
            <a:pPr>
              <a:buFont typeface="Wingdings" pitchFamily="2" charset="2"/>
              <a:buChar char="Ø"/>
            </a:pPr>
            <a:r>
              <a:rPr lang="tr-TR" b="1" dirty="0" smtClean="0">
                <a:solidFill>
                  <a:srgbClr val="FF0000"/>
                </a:solidFill>
              </a:rPr>
              <a:t> Mücadele etmek</a:t>
            </a:r>
            <a:endParaRPr lang="tr-TR" b="1" dirty="0">
              <a:solidFill>
                <a:srgbClr val="FF0000"/>
              </a:solidFill>
            </a:endParaRPr>
          </a:p>
        </p:txBody>
      </p:sp>
      <p:sp>
        <p:nvSpPr>
          <p:cNvPr id="7" name="Akış Çizelgesi: Sonlandırıcı 4"/>
          <p:cNvSpPr/>
          <p:nvPr/>
        </p:nvSpPr>
        <p:spPr>
          <a:xfrm>
            <a:off x="2928934" y="1027599"/>
            <a:ext cx="3563854" cy="681432"/>
          </a:xfrm>
          <a:prstGeom prst="flowChartTerminator">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tr-TR" sz="2400" b="1" dirty="0" smtClean="0">
                <a:solidFill>
                  <a:schemeClr val="bg1"/>
                </a:solidFill>
              </a:rPr>
              <a:t>MÜCADELE</a:t>
            </a:r>
            <a:endParaRPr lang="tr-TR" b="1" dirty="0">
              <a:solidFill>
                <a:schemeClr val="bg1"/>
              </a:solidFill>
            </a:endParaRPr>
          </a:p>
        </p:txBody>
      </p:sp>
      <p:sp>
        <p:nvSpPr>
          <p:cNvPr id="10" name="Aşağı Ok 7"/>
          <p:cNvSpPr/>
          <p:nvPr/>
        </p:nvSpPr>
        <p:spPr>
          <a:xfrm>
            <a:off x="4214818" y="1857356"/>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1" name="Akış Çizelgesi: Sonlandırıcı 9"/>
          <p:cNvSpPr/>
          <p:nvPr/>
        </p:nvSpPr>
        <p:spPr>
          <a:xfrm>
            <a:off x="2857496" y="2714612"/>
            <a:ext cx="3786214" cy="681432"/>
          </a:xfrm>
          <a:prstGeom prst="flowChartTerminator">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tr-TR" b="1" dirty="0" smtClean="0"/>
          </a:p>
          <a:p>
            <a:pPr algn="ctr"/>
            <a:endParaRPr lang="tr-TR" b="1" dirty="0"/>
          </a:p>
          <a:p>
            <a:pPr algn="ctr"/>
            <a:r>
              <a:rPr lang="tr-TR" sz="2000" b="1" dirty="0" smtClean="0"/>
              <a:t>ZAMAN YÖNETİMİ</a:t>
            </a:r>
            <a:endParaRPr lang="tr-TR" b="1" dirty="0"/>
          </a:p>
          <a:p>
            <a:pPr algn="r"/>
            <a:endParaRPr lang="tr-TR" b="1" dirty="0"/>
          </a:p>
          <a:p>
            <a:pPr algn="r"/>
            <a:endParaRPr lang="tr-TR" b="1" dirty="0"/>
          </a:p>
        </p:txBody>
      </p:sp>
      <p:sp>
        <p:nvSpPr>
          <p:cNvPr id="12" name="Aşağı Ok 7"/>
          <p:cNvSpPr/>
          <p:nvPr/>
        </p:nvSpPr>
        <p:spPr>
          <a:xfrm>
            <a:off x="4286256" y="3643306"/>
            <a:ext cx="484632" cy="72008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Akış Çizelgesi: Sonlandırıcı 8"/>
          <p:cNvSpPr/>
          <p:nvPr/>
        </p:nvSpPr>
        <p:spPr>
          <a:xfrm>
            <a:off x="2643182" y="4572000"/>
            <a:ext cx="3857652" cy="681432"/>
          </a:xfrm>
          <a:prstGeom prst="flowChartTerminator">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tr-TR" sz="2400" b="1" dirty="0" smtClean="0"/>
          </a:p>
          <a:p>
            <a:pPr algn="ctr"/>
            <a:r>
              <a:rPr lang="tr-TR" sz="2400" b="1" dirty="0" smtClean="0"/>
              <a:t>KARARLILIK</a:t>
            </a:r>
            <a:endParaRPr lang="tr-TR" sz="2400" b="1" dirty="0"/>
          </a:p>
          <a:p>
            <a:pPr algn="ctr"/>
            <a:endParaRPr lang="tr-TR" sz="2400" b="1" dirty="0"/>
          </a:p>
        </p:txBody>
      </p:sp>
      <p:sp>
        <p:nvSpPr>
          <p:cNvPr id="14" name="13 Dikdörtgen"/>
          <p:cNvSpPr/>
          <p:nvPr/>
        </p:nvSpPr>
        <p:spPr>
          <a:xfrm>
            <a:off x="214290" y="5357818"/>
            <a:ext cx="6357982" cy="3416320"/>
          </a:xfrm>
          <a:prstGeom prst="rect">
            <a:avLst/>
          </a:prstGeom>
        </p:spPr>
        <p:txBody>
          <a:bodyPr wrap="square">
            <a:spAutoFit/>
          </a:bodyPr>
          <a:lstStyle/>
          <a:p>
            <a:r>
              <a:rPr lang="tr-TR" dirty="0" smtClean="0"/>
              <a:t>Kendine güvenen, inanan bir insanın üstesinden </a:t>
            </a:r>
          </a:p>
          <a:p>
            <a:r>
              <a:rPr lang="tr-TR" dirty="0" smtClean="0"/>
              <a:t>gelemeyeceği bir iş yoktur. Başarıya giden yolda atılması gereken adımlardan biri de </a:t>
            </a:r>
            <a:r>
              <a:rPr lang="tr-TR" b="1" dirty="0" smtClean="0">
                <a:solidFill>
                  <a:srgbClr val="FF0000"/>
                </a:solidFill>
              </a:rPr>
              <a:t>‘’ÖZGÜVEN’’ </a:t>
            </a:r>
            <a:r>
              <a:rPr lang="tr-TR" dirty="0" smtClean="0"/>
              <a:t>dir. Yapabileceklerinin farkında olan, kendine inanan biri çalışmalarının sonucunu elbette alacaktır. Ancak başarı kadar başarısızlık da doğal bir sonuçtur. Başarısızlıkların ardından bahanelere sığınmak, vazgeçmek yerine; başarısızlığın nedenlerini araştırmak, değerlendirmek ve yeniden denemek gerekir. Unutmayın ki;</a:t>
            </a:r>
          </a:p>
          <a:p>
            <a:endParaRPr lang="tr-TR" b="1" dirty="0" smtClean="0">
              <a:solidFill>
                <a:srgbClr val="FF0000"/>
              </a:solidFill>
            </a:endParaRPr>
          </a:p>
          <a:p>
            <a:r>
              <a:rPr lang="tr-TR" b="1" dirty="0" smtClean="0">
                <a:solidFill>
                  <a:srgbClr val="FF0000"/>
                </a:solidFill>
              </a:rPr>
              <a:t>                          İNANMAK, BAŞARMANIN YARISIDIR.</a:t>
            </a:r>
            <a:endParaRPr lang="tr-T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par>
                          <p:cTn id="14" fill="hold">
                            <p:stCondLst>
                              <p:cond delay="500"/>
                            </p:stCondLst>
                            <p:childTnLst>
                              <p:par>
                                <p:cTn id="15" presetID="2" presetClass="entr" presetSubtype="1"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 presetClass="entr" presetSubtype="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ppt_x"/>
                                          </p:val>
                                        </p:tav>
                                        <p:tav tm="100000">
                                          <p:val>
                                            <p:strVal val="#ppt_x"/>
                                          </p:val>
                                        </p:tav>
                                      </p:tavLst>
                                    </p:anim>
                                    <p:anim calcmode="lin" valueType="num">
                                      <p:cBhvr additive="base">
                                        <p:cTn id="3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MOTİVASYON NEDİR?</a:t>
            </a:r>
            <a:endParaRPr lang="tr-TR"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4 Dikdörtgen"/>
          <p:cNvSpPr/>
          <p:nvPr/>
        </p:nvSpPr>
        <p:spPr>
          <a:xfrm>
            <a:off x="214290" y="1357290"/>
            <a:ext cx="3571900" cy="923330"/>
          </a:xfrm>
          <a:prstGeom prst="rect">
            <a:avLst/>
          </a:prstGeom>
        </p:spPr>
        <p:txBody>
          <a:bodyPr wrap="square">
            <a:spAutoFit/>
          </a:bodyPr>
          <a:lstStyle/>
          <a:p>
            <a:r>
              <a:rPr lang="tr-TR" b="1" i="1" dirty="0" smtClean="0">
                <a:solidFill>
                  <a:srgbClr val="FF0000"/>
                </a:solidFill>
              </a:rPr>
              <a:t>Motivasyon;</a:t>
            </a:r>
            <a:r>
              <a:rPr lang="tr-TR" dirty="0" smtClean="0"/>
              <a:t> insani belirli bir amaç için harekete geçiren istek, arzu, güçtür.</a:t>
            </a:r>
            <a:endParaRPr lang="tr-TR" dirty="0">
              <a:cs typeface="Times New Roman" panose="02020603050405020304" pitchFamily="18" charset="0"/>
            </a:endParaRPr>
          </a:p>
        </p:txBody>
      </p:sp>
      <p:pic>
        <p:nvPicPr>
          <p:cNvPr id="8" name="Picture 2" descr="D:\Users\Hp\Desktop\motivasyonun-calisma-hayatindaki-yeri-ve-onem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57628" y="1285852"/>
            <a:ext cx="2428892" cy="1518621"/>
          </a:xfrm>
          <a:prstGeom prst="rect">
            <a:avLst/>
          </a:prstGeom>
          <a:noFill/>
          <a:extLst>
            <a:ext uri="{909E8E84-426E-40DD-AFC4-6F175D3DCCD1}">
              <a14:hiddenFill xmlns:a14="http://schemas.microsoft.com/office/drawing/2010/main">
                <a:solidFill>
                  <a:srgbClr val="FFFFFF"/>
                </a:solidFill>
              </a14:hiddenFill>
            </a:ext>
          </a:extLst>
        </p:spPr>
      </p:pic>
      <p:sp>
        <p:nvSpPr>
          <p:cNvPr id="9" name="8 Dikdörtgen"/>
          <p:cNvSpPr/>
          <p:nvPr/>
        </p:nvSpPr>
        <p:spPr>
          <a:xfrm>
            <a:off x="3143248" y="3214678"/>
            <a:ext cx="3429000" cy="646331"/>
          </a:xfrm>
          <a:prstGeom prst="rect">
            <a:avLst/>
          </a:prstGeom>
        </p:spPr>
        <p:txBody>
          <a:bodyPr>
            <a:spAutoFit/>
          </a:bodyPr>
          <a:lstStyle/>
          <a:p>
            <a:r>
              <a:rPr lang="tr-TR" b="1" dirty="0" smtClean="0">
                <a:solidFill>
                  <a:schemeClr val="tx1">
                    <a:lumMod val="85000"/>
                    <a:lumOff val="15000"/>
                  </a:schemeClr>
                </a:solidFill>
              </a:rPr>
              <a:t>“Mesele, </a:t>
            </a:r>
            <a:r>
              <a:rPr lang="tr-TR" b="1" dirty="0" smtClean="0">
                <a:solidFill>
                  <a:srgbClr val="FF0000"/>
                </a:solidFill>
              </a:rPr>
              <a:t>BAŞARI</a:t>
            </a:r>
            <a:r>
              <a:rPr lang="tr-TR" b="1" dirty="0" smtClean="0">
                <a:solidFill>
                  <a:schemeClr val="tx1">
                    <a:lumMod val="85000"/>
                    <a:lumOff val="15000"/>
                  </a:schemeClr>
                </a:solidFill>
              </a:rPr>
              <a:t> ise, motivasyon her şeydir.’’</a:t>
            </a:r>
            <a:endParaRPr lang="tr-TR" dirty="0"/>
          </a:p>
        </p:txBody>
      </p:sp>
      <p:pic>
        <p:nvPicPr>
          <p:cNvPr id="10" name="Picture 2" descr="D:\Users\Hp\Desktop\team-building-images-png-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5832" y="2413820"/>
            <a:ext cx="2643206" cy="1601715"/>
          </a:xfrm>
          <a:prstGeom prst="rect">
            <a:avLst/>
          </a:prstGeom>
          <a:noFill/>
          <a:extLst>
            <a:ext uri="{909E8E84-426E-40DD-AFC4-6F175D3DCCD1}">
              <a14:hiddenFill xmlns:a14="http://schemas.microsoft.com/office/drawing/2010/main">
                <a:solidFill>
                  <a:srgbClr val="FFFFFF"/>
                </a:solidFill>
              </a14:hiddenFill>
            </a:ext>
          </a:extLst>
        </p:spPr>
      </p:pic>
      <p:sp>
        <p:nvSpPr>
          <p:cNvPr id="11" name="Bulut 5"/>
          <p:cNvSpPr/>
          <p:nvPr/>
        </p:nvSpPr>
        <p:spPr>
          <a:xfrm>
            <a:off x="642918" y="4786314"/>
            <a:ext cx="2456252" cy="1357322"/>
          </a:xfrm>
          <a:prstGeom prst="cloud">
            <a:avLst/>
          </a:prstGeom>
          <a:solidFill>
            <a:srgbClr val="00B050"/>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tr-TR" sz="2000" b="1" dirty="0" smtClean="0">
              <a:solidFill>
                <a:srgbClr val="C00000"/>
              </a:solidFill>
            </a:endParaRPr>
          </a:p>
          <a:p>
            <a:pPr algn="ctr"/>
            <a:r>
              <a:rPr lang="tr-TR" sz="2000" b="1" dirty="0" smtClean="0">
                <a:solidFill>
                  <a:srgbClr val="C00000"/>
                </a:solidFill>
              </a:rPr>
              <a:t>İç</a:t>
            </a:r>
          </a:p>
          <a:p>
            <a:pPr algn="ctr"/>
            <a:r>
              <a:rPr lang="tr-TR" sz="2000" b="1" dirty="0" smtClean="0">
                <a:solidFill>
                  <a:srgbClr val="C00000"/>
                </a:solidFill>
              </a:rPr>
              <a:t>Motivasyon</a:t>
            </a:r>
          </a:p>
          <a:p>
            <a:pPr algn="ctr"/>
            <a:r>
              <a:rPr lang="tr-TR" sz="2000" b="1" dirty="0" smtClean="0">
                <a:ln w="10541" cmpd="sng">
                  <a:solidFill>
                    <a:srgbClr val="7D7D7D">
                      <a:tint val="100000"/>
                      <a:shade val="100000"/>
                      <a:satMod val="110000"/>
                    </a:srgbClr>
                  </a:solidFill>
                  <a:prstDash val="solid"/>
                </a:ln>
                <a:solidFill>
                  <a:srgbClr val="FF0000"/>
                </a:solidFill>
              </a:rPr>
              <a:t> </a:t>
            </a:r>
            <a:endParaRPr lang="tr-TR" sz="2000" b="1" dirty="0">
              <a:ln w="10541" cmpd="sng">
                <a:solidFill>
                  <a:srgbClr val="7D7D7D">
                    <a:tint val="100000"/>
                    <a:shade val="100000"/>
                    <a:satMod val="110000"/>
                  </a:srgbClr>
                </a:solidFill>
                <a:prstDash val="solid"/>
              </a:ln>
              <a:solidFill>
                <a:srgbClr val="FF0000"/>
              </a:solidFill>
            </a:endParaRPr>
          </a:p>
        </p:txBody>
      </p:sp>
      <p:sp>
        <p:nvSpPr>
          <p:cNvPr id="12" name="11 Metin kutusu"/>
          <p:cNvSpPr txBox="1"/>
          <p:nvPr/>
        </p:nvSpPr>
        <p:spPr>
          <a:xfrm>
            <a:off x="1714488" y="4286248"/>
            <a:ext cx="3533340" cy="369332"/>
          </a:xfrm>
          <a:prstGeom prst="rect">
            <a:avLst/>
          </a:prstGeom>
          <a:noFill/>
        </p:spPr>
        <p:txBody>
          <a:bodyPr wrap="none" rtlCol="0">
            <a:spAutoFit/>
          </a:bodyPr>
          <a:lstStyle/>
          <a:p>
            <a:r>
              <a:rPr lang="tr-TR" b="1" dirty="0" smtClean="0">
                <a:solidFill>
                  <a:srgbClr val="FF0000"/>
                </a:solidFill>
              </a:rPr>
              <a:t>MOTİVASYONUN KAYNAKLARI</a:t>
            </a:r>
            <a:endParaRPr lang="tr-TR" b="1" dirty="0">
              <a:solidFill>
                <a:srgbClr val="FF0000"/>
              </a:solidFill>
            </a:endParaRPr>
          </a:p>
        </p:txBody>
      </p:sp>
      <p:sp>
        <p:nvSpPr>
          <p:cNvPr id="13" name="Bulut 6"/>
          <p:cNvSpPr/>
          <p:nvPr/>
        </p:nvSpPr>
        <p:spPr>
          <a:xfrm>
            <a:off x="3929066" y="4786314"/>
            <a:ext cx="2528822" cy="1285884"/>
          </a:xfrm>
          <a:prstGeom prst="cloud">
            <a:avLst/>
          </a:prstGeom>
          <a:solidFill>
            <a:srgbClr val="00B0F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tr-TR" sz="2000" b="1" dirty="0" smtClean="0">
                <a:solidFill>
                  <a:srgbClr val="C00000"/>
                </a:solidFill>
              </a:rPr>
              <a:t>Dış</a:t>
            </a:r>
          </a:p>
          <a:p>
            <a:pPr algn="ctr"/>
            <a:r>
              <a:rPr lang="tr-TR" sz="2000" b="1" dirty="0" smtClean="0">
                <a:solidFill>
                  <a:srgbClr val="C00000"/>
                </a:solidFill>
              </a:rPr>
              <a:t>Motivasyon</a:t>
            </a:r>
            <a:endParaRPr lang="tr-TR" sz="2000" b="1" dirty="0">
              <a:ln w="10541" cmpd="sng">
                <a:solidFill>
                  <a:srgbClr val="7D7D7D">
                    <a:tint val="100000"/>
                    <a:shade val="100000"/>
                    <a:satMod val="110000"/>
                  </a:srgbClr>
                </a:solidFill>
                <a:prstDash val="solid"/>
              </a:ln>
              <a:solidFill>
                <a:srgbClr val="C00000"/>
              </a:solidFill>
            </a:endParaRPr>
          </a:p>
        </p:txBody>
      </p:sp>
      <p:sp>
        <p:nvSpPr>
          <p:cNvPr id="14" name="Metin kutusu 1"/>
          <p:cNvSpPr txBox="1"/>
          <p:nvPr/>
        </p:nvSpPr>
        <p:spPr>
          <a:xfrm>
            <a:off x="714356" y="6429388"/>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C00000"/>
                </a:solidFill>
              </a:rPr>
              <a:t>Amaç</a:t>
            </a:r>
            <a:endParaRPr lang="tr-TR" b="1" dirty="0">
              <a:solidFill>
                <a:srgbClr val="C00000"/>
              </a:solidFill>
            </a:endParaRPr>
          </a:p>
        </p:txBody>
      </p:sp>
      <p:sp>
        <p:nvSpPr>
          <p:cNvPr id="15" name="Metin kutusu 3"/>
          <p:cNvSpPr txBox="1"/>
          <p:nvPr/>
        </p:nvSpPr>
        <p:spPr>
          <a:xfrm>
            <a:off x="714356" y="7072330"/>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C00000"/>
                </a:solidFill>
              </a:rPr>
              <a:t>Öğrenme İsteği</a:t>
            </a:r>
            <a:endParaRPr lang="tr-TR" b="1" dirty="0">
              <a:solidFill>
                <a:srgbClr val="C00000"/>
              </a:solidFill>
            </a:endParaRPr>
          </a:p>
        </p:txBody>
      </p:sp>
      <p:sp>
        <p:nvSpPr>
          <p:cNvPr id="16" name="Metin kutusu 7"/>
          <p:cNvSpPr txBox="1"/>
          <p:nvPr/>
        </p:nvSpPr>
        <p:spPr>
          <a:xfrm>
            <a:off x="714356" y="7643834"/>
            <a:ext cx="2232248" cy="369332"/>
          </a:xfrm>
          <a:prstGeom prst="rect">
            <a:avLst/>
          </a:prstGeom>
          <a:solidFill>
            <a:srgbClr val="00B050"/>
          </a:solidFill>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tr-TR" b="1" dirty="0" smtClean="0">
                <a:solidFill>
                  <a:srgbClr val="C00000"/>
                </a:solidFill>
              </a:rPr>
              <a:t>Merak-İlgi-Sevgi</a:t>
            </a:r>
            <a:endParaRPr lang="tr-TR" b="1" dirty="0">
              <a:solidFill>
                <a:srgbClr val="C00000"/>
              </a:solidFill>
            </a:endParaRPr>
          </a:p>
        </p:txBody>
      </p:sp>
      <p:sp>
        <p:nvSpPr>
          <p:cNvPr id="17" name="Metin kutusu 8"/>
          <p:cNvSpPr txBox="1"/>
          <p:nvPr/>
        </p:nvSpPr>
        <p:spPr>
          <a:xfrm>
            <a:off x="4000504" y="6451256"/>
            <a:ext cx="2232248" cy="369332"/>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tr-TR" b="1" dirty="0" smtClean="0">
                <a:solidFill>
                  <a:srgbClr val="C00000"/>
                </a:solidFill>
              </a:rPr>
              <a:t>Ödül-Ceza</a:t>
            </a:r>
            <a:endParaRPr lang="tr-TR" b="1" dirty="0">
              <a:solidFill>
                <a:srgbClr val="C00000"/>
              </a:solidFill>
            </a:endParaRPr>
          </a:p>
        </p:txBody>
      </p:sp>
      <p:sp>
        <p:nvSpPr>
          <p:cNvPr id="18" name="Metin kutusu 9"/>
          <p:cNvSpPr txBox="1"/>
          <p:nvPr/>
        </p:nvSpPr>
        <p:spPr>
          <a:xfrm>
            <a:off x="4000504" y="7072330"/>
            <a:ext cx="2232248" cy="369332"/>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tr-TR" b="1" dirty="0" smtClean="0">
                <a:solidFill>
                  <a:srgbClr val="C00000"/>
                </a:solidFill>
              </a:rPr>
              <a:t>Not</a:t>
            </a:r>
            <a:endParaRPr lang="tr-TR" b="1" dirty="0">
              <a:solidFill>
                <a:srgbClr val="C00000"/>
              </a:solidFill>
            </a:endParaRPr>
          </a:p>
        </p:txBody>
      </p:sp>
      <p:sp>
        <p:nvSpPr>
          <p:cNvPr id="19" name="Metin kutusu 10"/>
          <p:cNvSpPr txBox="1"/>
          <p:nvPr/>
        </p:nvSpPr>
        <p:spPr>
          <a:xfrm>
            <a:off x="4000504" y="7715272"/>
            <a:ext cx="2232248" cy="369332"/>
          </a:xfrm>
          <a:prstGeom prst="rect">
            <a:avLst/>
          </a:prstGeom>
          <a:solidFill>
            <a:srgbClr val="00B0F0"/>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ctr"/>
            <a:r>
              <a:rPr lang="tr-TR" b="1" dirty="0" smtClean="0">
                <a:solidFill>
                  <a:srgbClr val="C00000"/>
                </a:solidFill>
              </a:rPr>
              <a:t>Aile-Öğretmen</a:t>
            </a:r>
            <a:endParaRPr lang="tr-TR" b="1"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2000" fill="hold"/>
                                        <p:tgtEl>
                                          <p:spTgt spid="11"/>
                                        </p:tgtEl>
                                        <p:attrNameLst>
                                          <p:attrName>ppt_x</p:attrName>
                                        </p:attrNameLst>
                                      </p:cBhvr>
                                      <p:tavLst>
                                        <p:tav tm="0">
                                          <p:val>
                                            <p:strVal val="0-#ppt_w/2"/>
                                          </p:val>
                                        </p:tav>
                                        <p:tav tm="100000">
                                          <p:val>
                                            <p:strVal val="#ppt_x"/>
                                          </p:val>
                                        </p:tav>
                                      </p:tavLst>
                                    </p:anim>
                                    <p:anim calcmode="lin" valueType="num">
                                      <p:cBhvr additive="base">
                                        <p:cTn id="13" dur="2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2000" fill="hold"/>
                                        <p:tgtEl>
                                          <p:spTgt spid="13"/>
                                        </p:tgtEl>
                                        <p:attrNameLst>
                                          <p:attrName>ppt_x</p:attrName>
                                        </p:attrNameLst>
                                      </p:cBhvr>
                                      <p:tavLst>
                                        <p:tav tm="0">
                                          <p:val>
                                            <p:strVal val="1+#ppt_w/2"/>
                                          </p:val>
                                        </p:tav>
                                        <p:tav tm="100000">
                                          <p:val>
                                            <p:strVal val="#ppt_x"/>
                                          </p:val>
                                        </p:tav>
                                      </p:tavLst>
                                    </p:anim>
                                    <p:anim calcmode="lin" valueType="num">
                                      <p:cBhvr additive="base">
                                        <p:cTn id="19" dur="2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3" presetClass="entr" presetSubtype="0"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100"/>
                                        <p:tgtEl>
                                          <p:spTgt spid="14"/>
                                        </p:tgtEl>
                                      </p:cBhvr>
                                    </p:animEffect>
                                    <p:anim calcmode="lin" valueType="num">
                                      <p:cBhvr>
                                        <p:cTn id="25" dur="400" fill="hold"/>
                                        <p:tgtEl>
                                          <p:spTgt spid="14"/>
                                        </p:tgtEl>
                                        <p:attrNameLst>
                                          <p:attrName>ppt_x</p:attrName>
                                        </p:attrNameLst>
                                      </p:cBhvr>
                                      <p:tavLst>
                                        <p:tav tm="0">
                                          <p:val>
                                            <p:strVal val="#ppt_x"/>
                                          </p:val>
                                        </p:tav>
                                        <p:tav tm="100000">
                                          <p:val>
                                            <p:strVal val="#ppt_x"/>
                                          </p:val>
                                        </p:tav>
                                      </p:tavLst>
                                    </p:anim>
                                    <p:anim calcmode="lin" valueType="num">
                                      <p:cBhvr>
                                        <p:cTn id="26" dur="400" fill="hold"/>
                                        <p:tgtEl>
                                          <p:spTgt spid="14"/>
                                        </p:tgtEl>
                                        <p:attrNameLst>
                                          <p:attrName>ppt_y</p:attrName>
                                        </p:attrNameLst>
                                      </p:cBhvr>
                                      <p:tavLst>
                                        <p:tav tm="0">
                                          <p:val>
                                            <p:strVal val="#ppt_y+0.31"/>
                                          </p:val>
                                        </p:tav>
                                        <p:tav tm="100000">
                                          <p:val>
                                            <p:strVal val="#ppt_y+0.31"/>
                                          </p:val>
                                        </p:tav>
                                      </p:tavLst>
                                    </p:anim>
                                    <p:anim calcmode="lin" valueType="num">
                                      <p:cBhvr>
                                        <p:cTn id="27" dur="600" decel="50000" fill="hold">
                                          <p:stCondLst>
                                            <p:cond delay="400"/>
                                          </p:stCondLst>
                                        </p:cTn>
                                        <p:tgtEl>
                                          <p:spTgt spid="1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8" dur="600" decel="50000" fill="hold">
                                          <p:stCondLst>
                                            <p:cond delay="400"/>
                                          </p:stCondLst>
                                        </p:cTn>
                                        <p:tgtEl>
                                          <p:spTgt spid="1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29" fill="hold">
                            <p:stCondLst>
                              <p:cond delay="1000"/>
                            </p:stCondLst>
                            <p:childTnLst>
                              <p:par>
                                <p:cTn id="30" presetID="43"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
                                        <p:tgtEl>
                                          <p:spTgt spid="15"/>
                                        </p:tgtEl>
                                      </p:cBhvr>
                                    </p:animEffect>
                                    <p:anim calcmode="lin" valueType="num">
                                      <p:cBhvr>
                                        <p:cTn id="33" dur="400" fill="hold"/>
                                        <p:tgtEl>
                                          <p:spTgt spid="15"/>
                                        </p:tgtEl>
                                        <p:attrNameLst>
                                          <p:attrName>ppt_x</p:attrName>
                                        </p:attrNameLst>
                                      </p:cBhvr>
                                      <p:tavLst>
                                        <p:tav tm="0">
                                          <p:val>
                                            <p:strVal val="#ppt_x"/>
                                          </p:val>
                                        </p:tav>
                                        <p:tav tm="100000">
                                          <p:val>
                                            <p:strVal val="#ppt_x"/>
                                          </p:val>
                                        </p:tav>
                                      </p:tavLst>
                                    </p:anim>
                                    <p:anim calcmode="lin" valueType="num">
                                      <p:cBhvr>
                                        <p:cTn id="34" dur="400" fill="hold"/>
                                        <p:tgtEl>
                                          <p:spTgt spid="15"/>
                                        </p:tgtEl>
                                        <p:attrNameLst>
                                          <p:attrName>ppt_y</p:attrName>
                                        </p:attrNameLst>
                                      </p:cBhvr>
                                      <p:tavLst>
                                        <p:tav tm="0">
                                          <p:val>
                                            <p:strVal val="#ppt_y+0.31"/>
                                          </p:val>
                                        </p:tav>
                                        <p:tav tm="100000">
                                          <p:val>
                                            <p:strVal val="#ppt_y+0.31"/>
                                          </p:val>
                                        </p:tav>
                                      </p:tavLst>
                                    </p:anim>
                                    <p:anim calcmode="lin" valueType="num">
                                      <p:cBhvr>
                                        <p:cTn id="35" dur="600" decel="50000" fill="hold">
                                          <p:stCondLst>
                                            <p:cond delay="400"/>
                                          </p:stCondLst>
                                        </p:cTn>
                                        <p:tgtEl>
                                          <p:spTgt spid="1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6" dur="600" decel="50000" fill="hold">
                                          <p:stCondLst>
                                            <p:cond delay="400"/>
                                          </p:stCondLst>
                                        </p:cTn>
                                        <p:tgtEl>
                                          <p:spTgt spid="1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37" fill="hold">
                            <p:stCondLst>
                              <p:cond delay="2000"/>
                            </p:stCondLst>
                            <p:childTnLst>
                              <p:par>
                                <p:cTn id="38" presetID="43" presetClass="entr" presetSubtype="0"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100"/>
                                        <p:tgtEl>
                                          <p:spTgt spid="16"/>
                                        </p:tgtEl>
                                      </p:cBhvr>
                                    </p:animEffect>
                                    <p:anim calcmode="lin" valueType="num">
                                      <p:cBhvr>
                                        <p:cTn id="41" dur="400" fill="hold"/>
                                        <p:tgtEl>
                                          <p:spTgt spid="16"/>
                                        </p:tgtEl>
                                        <p:attrNameLst>
                                          <p:attrName>ppt_x</p:attrName>
                                        </p:attrNameLst>
                                      </p:cBhvr>
                                      <p:tavLst>
                                        <p:tav tm="0">
                                          <p:val>
                                            <p:strVal val="#ppt_x"/>
                                          </p:val>
                                        </p:tav>
                                        <p:tav tm="100000">
                                          <p:val>
                                            <p:strVal val="#ppt_x"/>
                                          </p:val>
                                        </p:tav>
                                      </p:tavLst>
                                    </p:anim>
                                    <p:anim calcmode="lin" valueType="num">
                                      <p:cBhvr>
                                        <p:cTn id="42" dur="400" fill="hold"/>
                                        <p:tgtEl>
                                          <p:spTgt spid="16"/>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1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1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3"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
                                        <p:tgtEl>
                                          <p:spTgt spid="17"/>
                                        </p:tgtEl>
                                      </p:cBhvr>
                                    </p:animEffect>
                                    <p:anim calcmode="lin" valueType="num">
                                      <p:cBhvr>
                                        <p:cTn id="50" dur="400" fill="hold"/>
                                        <p:tgtEl>
                                          <p:spTgt spid="17"/>
                                        </p:tgtEl>
                                        <p:attrNameLst>
                                          <p:attrName>ppt_x</p:attrName>
                                        </p:attrNameLst>
                                      </p:cBhvr>
                                      <p:tavLst>
                                        <p:tav tm="0">
                                          <p:val>
                                            <p:strVal val="#ppt_x"/>
                                          </p:val>
                                        </p:tav>
                                        <p:tav tm="100000">
                                          <p:val>
                                            <p:strVal val="#ppt_x"/>
                                          </p:val>
                                        </p:tav>
                                      </p:tavLst>
                                    </p:anim>
                                    <p:anim calcmode="lin" valueType="num">
                                      <p:cBhvr>
                                        <p:cTn id="51" dur="400" fill="hold"/>
                                        <p:tgtEl>
                                          <p:spTgt spid="17"/>
                                        </p:tgtEl>
                                        <p:attrNameLst>
                                          <p:attrName>ppt_y</p:attrName>
                                        </p:attrNameLst>
                                      </p:cBhvr>
                                      <p:tavLst>
                                        <p:tav tm="0">
                                          <p:val>
                                            <p:strVal val="#ppt_y+0.31"/>
                                          </p:val>
                                        </p:tav>
                                        <p:tav tm="100000">
                                          <p:val>
                                            <p:strVal val="#ppt_y+0.31"/>
                                          </p:val>
                                        </p:tav>
                                      </p:tavLst>
                                    </p:anim>
                                    <p:anim calcmode="lin" valueType="num">
                                      <p:cBhvr>
                                        <p:cTn id="52" dur="600" decel="50000" fill="hold">
                                          <p:stCondLst>
                                            <p:cond delay="400"/>
                                          </p:stCondLst>
                                        </p:cTn>
                                        <p:tgtEl>
                                          <p:spTgt spid="17"/>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53" dur="600" decel="50000" fill="hold">
                                          <p:stCondLst>
                                            <p:cond delay="400"/>
                                          </p:stCondLst>
                                        </p:cTn>
                                        <p:tgtEl>
                                          <p:spTgt spid="17"/>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54" fill="hold">
                            <p:stCondLst>
                              <p:cond delay="1000"/>
                            </p:stCondLst>
                            <p:childTnLst>
                              <p:par>
                                <p:cTn id="55" presetID="43"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
                                        <p:tgtEl>
                                          <p:spTgt spid="18"/>
                                        </p:tgtEl>
                                      </p:cBhvr>
                                    </p:animEffect>
                                    <p:anim calcmode="lin" valueType="num">
                                      <p:cBhvr>
                                        <p:cTn id="58" dur="400" fill="hold"/>
                                        <p:tgtEl>
                                          <p:spTgt spid="18"/>
                                        </p:tgtEl>
                                        <p:attrNameLst>
                                          <p:attrName>ppt_x</p:attrName>
                                        </p:attrNameLst>
                                      </p:cBhvr>
                                      <p:tavLst>
                                        <p:tav tm="0">
                                          <p:val>
                                            <p:strVal val="#ppt_x"/>
                                          </p:val>
                                        </p:tav>
                                        <p:tav tm="100000">
                                          <p:val>
                                            <p:strVal val="#ppt_x"/>
                                          </p:val>
                                        </p:tav>
                                      </p:tavLst>
                                    </p:anim>
                                    <p:anim calcmode="lin" valueType="num">
                                      <p:cBhvr>
                                        <p:cTn id="59" dur="400" fill="hold"/>
                                        <p:tgtEl>
                                          <p:spTgt spid="18"/>
                                        </p:tgtEl>
                                        <p:attrNameLst>
                                          <p:attrName>ppt_y</p:attrName>
                                        </p:attrNameLst>
                                      </p:cBhvr>
                                      <p:tavLst>
                                        <p:tav tm="0">
                                          <p:val>
                                            <p:strVal val="#ppt_y+0.31"/>
                                          </p:val>
                                        </p:tav>
                                        <p:tav tm="100000">
                                          <p:val>
                                            <p:strVal val="#ppt_y+0.31"/>
                                          </p:val>
                                        </p:tav>
                                      </p:tavLst>
                                    </p:anim>
                                    <p:anim calcmode="lin" valueType="num">
                                      <p:cBhvr>
                                        <p:cTn id="60" dur="600" decel="50000" fill="hold">
                                          <p:stCondLst>
                                            <p:cond delay="400"/>
                                          </p:stCondLst>
                                        </p:cTn>
                                        <p:tgtEl>
                                          <p:spTgt spid="18"/>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1" dur="600" decel="50000" fill="hold">
                                          <p:stCondLst>
                                            <p:cond delay="400"/>
                                          </p:stCondLst>
                                        </p:cTn>
                                        <p:tgtEl>
                                          <p:spTgt spid="18"/>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62" fill="hold">
                            <p:stCondLst>
                              <p:cond delay="2000"/>
                            </p:stCondLst>
                            <p:childTnLst>
                              <p:par>
                                <p:cTn id="63" presetID="43" presetClass="entr" presetSubtype="0"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fade">
                                      <p:cBhvr>
                                        <p:cTn id="65" dur="100"/>
                                        <p:tgtEl>
                                          <p:spTgt spid="19"/>
                                        </p:tgtEl>
                                      </p:cBhvr>
                                    </p:animEffect>
                                    <p:anim calcmode="lin" valueType="num">
                                      <p:cBhvr>
                                        <p:cTn id="66" dur="400" fill="hold"/>
                                        <p:tgtEl>
                                          <p:spTgt spid="19"/>
                                        </p:tgtEl>
                                        <p:attrNameLst>
                                          <p:attrName>ppt_x</p:attrName>
                                        </p:attrNameLst>
                                      </p:cBhvr>
                                      <p:tavLst>
                                        <p:tav tm="0">
                                          <p:val>
                                            <p:strVal val="#ppt_x"/>
                                          </p:val>
                                        </p:tav>
                                        <p:tav tm="100000">
                                          <p:val>
                                            <p:strVal val="#ppt_x"/>
                                          </p:val>
                                        </p:tav>
                                      </p:tavLst>
                                    </p:anim>
                                    <p:anim calcmode="lin" valueType="num">
                                      <p:cBhvr>
                                        <p:cTn id="67" dur="400" fill="hold"/>
                                        <p:tgtEl>
                                          <p:spTgt spid="19"/>
                                        </p:tgtEl>
                                        <p:attrNameLst>
                                          <p:attrName>ppt_y</p:attrName>
                                        </p:attrNameLst>
                                      </p:cBhvr>
                                      <p:tavLst>
                                        <p:tav tm="0">
                                          <p:val>
                                            <p:strVal val="#ppt_y+0.31"/>
                                          </p:val>
                                        </p:tav>
                                        <p:tav tm="100000">
                                          <p:val>
                                            <p:strVal val="#ppt_y+0.31"/>
                                          </p:val>
                                        </p:tav>
                                      </p:tavLst>
                                    </p:anim>
                                    <p:anim calcmode="lin" valueType="num">
                                      <p:cBhvr>
                                        <p:cTn id="68" dur="600" decel="50000" fill="hold">
                                          <p:stCondLst>
                                            <p:cond delay="400"/>
                                          </p:stCondLst>
                                        </p:cTn>
                                        <p:tgtEl>
                                          <p:spTgt spid="1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69" dur="600" decel="50000" fill="hold">
                                          <p:stCondLst>
                                            <p:cond delay="400"/>
                                          </p:stCondLst>
                                        </p:cTn>
                                        <p:tgtEl>
                                          <p:spTgt spid="1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211016"/>
            <a:ext cx="6858000" cy="523220"/>
          </a:xfrm>
          <a:prstGeom prst="rect">
            <a:avLst/>
          </a:prstGeom>
          <a:solidFill>
            <a:srgbClr val="FF0000"/>
          </a:solidFill>
        </p:spPr>
        <p:txBody>
          <a:bodyPr wrap="square">
            <a:spAutoFit/>
          </a:bodyPr>
          <a:lstStyle/>
          <a:p>
            <a:pPr algn="ctr"/>
            <a:r>
              <a:rPr lang="tr-TR" sz="2800" dirty="0">
                <a:ln w="18415" cmpd="sng">
                  <a:solidFill>
                    <a:srgbClr val="FFFFFF"/>
                  </a:solidFill>
                  <a:prstDash val="solid"/>
                </a:ln>
                <a:solidFill>
                  <a:schemeClr val="bg2"/>
                </a:solidFill>
                <a:effectLst>
                  <a:outerShdw blurRad="63500" dir="3600000" algn="tl" rotWithShape="0">
                    <a:srgbClr val="000000">
                      <a:alpha val="70000"/>
                    </a:srgbClr>
                  </a:outerShdw>
                </a:effectLst>
              </a:rPr>
              <a:t>MOTİVASYONU </a:t>
            </a:r>
            <a:r>
              <a:rPr lang="tr-TR" sz="2800" dirty="0" smtClean="0">
                <a:ln w="18415" cmpd="sng">
                  <a:solidFill>
                    <a:srgbClr val="FFFFFF"/>
                  </a:solidFill>
                  <a:prstDash val="solid"/>
                </a:ln>
                <a:solidFill>
                  <a:schemeClr val="bg2"/>
                </a:solidFill>
                <a:effectLst>
                  <a:outerShdw blurRad="63500" dir="3600000" algn="tl" rotWithShape="0">
                    <a:srgbClr val="000000">
                      <a:alpha val="70000"/>
                    </a:srgbClr>
                  </a:outerShdw>
                </a:effectLst>
              </a:rPr>
              <a:t>ARTIRAN ETKENLER</a:t>
            </a:r>
            <a:endParaRPr lang="tr-TR" sz="2800" dirty="0">
              <a:ln w="18415" cmpd="sng">
                <a:solidFill>
                  <a:srgbClr val="FFFFFF"/>
                </a:solidFill>
                <a:prstDash val="solid"/>
              </a:ln>
              <a:solidFill>
                <a:schemeClr val="bg2"/>
              </a:solidFill>
              <a:effectLst>
                <a:outerShdw blurRad="63500" dir="3600000" algn="tl" rotWithShape="0">
                  <a:srgbClr val="000000">
                    <a:alpha val="70000"/>
                  </a:srgbClr>
                </a:outerShdw>
              </a:effectLst>
            </a:endParaRP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1" y="1076655"/>
            <a:ext cx="1502567" cy="1345862"/>
          </a:xfrm>
          <a:prstGeom prst="rect">
            <a:avLst/>
          </a:prstGeom>
        </p:spPr>
      </p:pic>
      <p:sp>
        <p:nvSpPr>
          <p:cNvPr id="6" name="Yuvarlatılmış Çapraz Köşeli Dikdörtgen 5"/>
          <p:cNvSpPr/>
          <p:nvPr/>
        </p:nvSpPr>
        <p:spPr>
          <a:xfrm>
            <a:off x="3581401" y="1406770"/>
            <a:ext cx="1661523" cy="553832"/>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Hedefin Olması</a:t>
            </a:r>
            <a:endParaRPr lang="tr-TR" b="1" dirty="0"/>
          </a:p>
        </p:txBody>
      </p:sp>
      <p:pic>
        <p:nvPicPr>
          <p:cNvPr id="7" name="Picture 2" descr="D:\Users\Hp\Desktop\80387152-cute-boy-in-a-school-uniform-giving-thumbs-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9975" y="2595477"/>
            <a:ext cx="1790700" cy="2195146"/>
          </a:xfrm>
          <a:prstGeom prst="rect">
            <a:avLst/>
          </a:prstGeom>
          <a:noFill/>
          <a:extLst>
            <a:ext uri="{909E8E84-426E-40DD-AFC4-6F175D3DCCD1}">
              <a14:hiddenFill xmlns:a14="http://schemas.microsoft.com/office/drawing/2010/main">
                <a:solidFill>
                  <a:srgbClr val="FFFFFF"/>
                </a:solidFill>
              </a14:hiddenFill>
            </a:ext>
          </a:extLst>
        </p:spPr>
      </p:pic>
      <p:sp>
        <p:nvSpPr>
          <p:cNvPr id="8" name="Yuvarlatılmış Çapraz Köşeli Dikdörtgen 7"/>
          <p:cNvSpPr/>
          <p:nvPr/>
        </p:nvSpPr>
        <p:spPr>
          <a:xfrm>
            <a:off x="1219201" y="3094829"/>
            <a:ext cx="1710471" cy="598220"/>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Özgüven</a:t>
            </a:r>
            <a:endParaRPr lang="tr-TR" b="1" dirty="0"/>
          </a:p>
        </p:txBody>
      </p:sp>
      <p:sp>
        <p:nvSpPr>
          <p:cNvPr id="9" name="Yuvarlatılmış Çapraz Köşeli Dikdörtgen 8"/>
          <p:cNvSpPr/>
          <p:nvPr/>
        </p:nvSpPr>
        <p:spPr>
          <a:xfrm>
            <a:off x="3962401" y="5275385"/>
            <a:ext cx="1662965" cy="805131"/>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sz="1600" b="1" dirty="0" smtClean="0"/>
              <a:t>Planlı, Verimli ve Etkili  </a:t>
            </a:r>
          </a:p>
          <a:p>
            <a:pPr algn="ctr"/>
            <a:r>
              <a:rPr lang="tr-TR" sz="1600" b="1" dirty="0" smtClean="0"/>
              <a:t>Çalışmak</a:t>
            </a:r>
            <a:endParaRPr lang="tr-TR" sz="1600" b="1" dirty="0"/>
          </a:p>
        </p:txBody>
      </p:sp>
      <p:pic>
        <p:nvPicPr>
          <p:cNvPr id="10" name="Resim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546" y="5072066"/>
            <a:ext cx="1947433" cy="1528784"/>
          </a:xfrm>
          <a:prstGeom prst="rect">
            <a:avLst/>
          </a:prstGeom>
        </p:spPr>
      </p:pic>
      <p:sp>
        <p:nvSpPr>
          <p:cNvPr id="11" name="Yuvarlatılmış Çapraz Köşeli Dikdörtgen 10"/>
          <p:cNvSpPr/>
          <p:nvPr/>
        </p:nvSpPr>
        <p:spPr>
          <a:xfrm>
            <a:off x="1295401" y="7244860"/>
            <a:ext cx="1919285" cy="756163"/>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b="1" dirty="0" smtClean="0"/>
              <a:t>Bahanelerden Kurtulmak</a:t>
            </a:r>
            <a:endParaRPr lang="tr-TR" b="1" dirty="0"/>
          </a:p>
        </p:txBody>
      </p:sp>
      <p:pic>
        <p:nvPicPr>
          <p:cNvPr id="12" name="Picture 3" descr="D:\Users\Hp\Desktop\two-people-debate-696x65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34027" y="7057064"/>
            <a:ext cx="1791339" cy="13958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8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52"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Scale>
                                      <p:cBhvr>
                                        <p:cTn id="14"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5" dur="1000" decel="50000" fill="hold">
                                          <p:stCondLst>
                                            <p:cond delay="0"/>
                                          </p:stCondLst>
                                        </p:cTn>
                                        <p:tgtEl>
                                          <p:spTgt spid="6"/>
                                        </p:tgtEl>
                                        <p:attrNameLst>
                                          <p:attrName>ppt_x</p:attrName>
                                          <p:attrName>ppt_y</p:attrName>
                                        </p:attrNameLst>
                                      </p:cBhvr>
                                    </p:animMotion>
                                    <p:animEffect transition="in" filter="fade">
                                      <p:cBhvr>
                                        <p:cTn id="16" dur="1000"/>
                                        <p:tgtEl>
                                          <p:spTgt spid="6"/>
                                        </p:tgtEl>
                                      </p:cBhvr>
                                    </p:animEffect>
                                  </p:childTnLst>
                                </p:cTn>
                              </p:par>
                            </p:childTnLst>
                          </p:cTn>
                        </p:par>
                        <p:par>
                          <p:cTn id="17" fill="hold">
                            <p:stCondLst>
                              <p:cond delay="2000"/>
                            </p:stCondLst>
                            <p:childTnLst>
                              <p:par>
                                <p:cTn id="18" presetID="52"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Scale>
                                      <p:cBhvr>
                                        <p:cTn id="20"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1" dur="1000" decel="50000" fill="hold">
                                          <p:stCondLst>
                                            <p:cond delay="0"/>
                                          </p:stCondLst>
                                        </p:cTn>
                                        <p:tgtEl>
                                          <p:spTgt spid="8"/>
                                        </p:tgtEl>
                                        <p:attrNameLst>
                                          <p:attrName>ppt_x</p:attrName>
                                          <p:attrName>ppt_y</p:attrName>
                                        </p:attrNameLst>
                                      </p:cBhvr>
                                    </p:animMotion>
                                    <p:animEffect transition="in" filter="fade">
                                      <p:cBhvr>
                                        <p:cTn id="22" dur="1000"/>
                                        <p:tgtEl>
                                          <p:spTgt spid="8"/>
                                        </p:tgtEl>
                                      </p:cBhvr>
                                    </p:animEffect>
                                  </p:childTnLst>
                                </p:cTn>
                              </p:par>
                            </p:childTnLst>
                          </p:cTn>
                        </p:par>
                        <p:par>
                          <p:cTn id="23" fill="hold">
                            <p:stCondLst>
                              <p:cond delay="3000"/>
                            </p:stCondLst>
                            <p:childTnLst>
                              <p:par>
                                <p:cTn id="24" presetID="5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Scale>
                                      <p:cBhvr>
                                        <p:cTn id="26"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7" dur="1000" decel="50000" fill="hold">
                                          <p:stCondLst>
                                            <p:cond delay="0"/>
                                          </p:stCondLst>
                                        </p:cTn>
                                        <p:tgtEl>
                                          <p:spTgt spid="9"/>
                                        </p:tgtEl>
                                        <p:attrNameLst>
                                          <p:attrName>ppt_x</p:attrName>
                                          <p:attrName>ppt_y</p:attrName>
                                        </p:attrNameLst>
                                      </p:cBhvr>
                                    </p:animMotion>
                                    <p:animEffect transition="in" filter="fade">
                                      <p:cBhvr>
                                        <p:cTn id="28" dur="10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5"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1000" fill="hold"/>
                                        <p:tgtEl>
                                          <p:spTgt spid="10"/>
                                        </p:tgtEl>
                                        <p:attrNameLst>
                                          <p:attrName>ppt_w</p:attrName>
                                        </p:attrNameLst>
                                      </p:cBhvr>
                                      <p:tavLst>
                                        <p:tav tm="0">
                                          <p:val>
                                            <p:fltVal val="0"/>
                                          </p:val>
                                        </p:tav>
                                        <p:tav tm="100000">
                                          <p:val>
                                            <p:strVal val="#ppt_w"/>
                                          </p:val>
                                        </p:tav>
                                      </p:tavLst>
                                    </p:anim>
                                    <p:anim calcmode="lin" valueType="num">
                                      <p:cBhvr>
                                        <p:cTn id="34" dur="1000" fill="hold"/>
                                        <p:tgtEl>
                                          <p:spTgt spid="10"/>
                                        </p:tgtEl>
                                        <p:attrNameLst>
                                          <p:attrName>ppt_h</p:attrName>
                                        </p:attrNameLst>
                                      </p:cBhvr>
                                      <p:tavLst>
                                        <p:tav tm="0">
                                          <p:val>
                                            <p:fltVal val="0"/>
                                          </p:val>
                                        </p:tav>
                                        <p:tav tm="100000">
                                          <p:val>
                                            <p:strVal val="#ppt_h"/>
                                          </p:val>
                                        </p:tav>
                                      </p:tavLst>
                                    </p:anim>
                                    <p:anim calcmode="lin" valueType="num">
                                      <p:cBhvr>
                                        <p:cTn id="35"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6"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37" fill="hold">
                            <p:stCondLst>
                              <p:cond delay="1000"/>
                            </p:stCondLst>
                            <p:childTnLst>
                              <p:par>
                                <p:cTn id="38" presetID="52"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Scale>
                                      <p:cBhvr>
                                        <p:cTn id="40"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1000" decel="50000" fill="hold">
                                          <p:stCondLst>
                                            <p:cond delay="0"/>
                                          </p:stCondLst>
                                        </p:cTn>
                                        <p:tgtEl>
                                          <p:spTgt spid="11"/>
                                        </p:tgtEl>
                                        <p:attrNameLst>
                                          <p:attrName>ppt_x</p:attrName>
                                          <p:attrName>ppt_y</p:attrName>
                                        </p:attrNameLst>
                                      </p:cBhvr>
                                    </p:animMotion>
                                    <p:animEffect transition="in" filter="fade">
                                      <p:cBhvr>
                                        <p:cTn id="42"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211016"/>
            <a:ext cx="6858000" cy="523220"/>
          </a:xfrm>
          <a:prstGeom prst="rect">
            <a:avLst/>
          </a:prstGeom>
          <a:solidFill>
            <a:srgbClr val="FF0000"/>
          </a:solidFill>
        </p:spPr>
        <p:txBody>
          <a:bodyPr wrap="square">
            <a:spAutoFit/>
          </a:bodyPr>
          <a:lstStyle/>
          <a:p>
            <a:pPr algn="ctr"/>
            <a:r>
              <a:rPr lang="tr-TR" sz="2800" dirty="0">
                <a:ln w="18415" cmpd="sng">
                  <a:solidFill>
                    <a:srgbClr val="FFFFFF"/>
                  </a:solidFill>
                  <a:prstDash val="solid"/>
                </a:ln>
                <a:solidFill>
                  <a:schemeClr val="bg2"/>
                </a:solidFill>
                <a:effectLst>
                  <a:outerShdw blurRad="63500" dir="3600000" algn="tl" rotWithShape="0">
                    <a:srgbClr val="000000">
                      <a:alpha val="70000"/>
                    </a:srgbClr>
                  </a:outerShdw>
                </a:effectLst>
              </a:rPr>
              <a:t>MOTİVASYONU </a:t>
            </a:r>
            <a:r>
              <a:rPr lang="tr-TR" sz="2800" dirty="0" smtClean="0">
                <a:ln w="18415" cmpd="sng">
                  <a:solidFill>
                    <a:srgbClr val="FFFFFF"/>
                  </a:solidFill>
                  <a:prstDash val="solid"/>
                </a:ln>
                <a:solidFill>
                  <a:schemeClr val="bg2"/>
                </a:solidFill>
                <a:effectLst>
                  <a:outerShdw blurRad="63500" dir="3600000" algn="tl" rotWithShape="0">
                    <a:srgbClr val="000000">
                      <a:alpha val="70000"/>
                    </a:srgbClr>
                  </a:outerShdw>
                </a:effectLst>
              </a:rPr>
              <a:t>AZALTAN ETKENLER</a:t>
            </a:r>
            <a:endParaRPr lang="tr-TR" sz="2800" dirty="0">
              <a:ln w="18415" cmpd="sng">
                <a:solidFill>
                  <a:srgbClr val="FFFFFF"/>
                </a:solidFill>
                <a:prstDash val="solid"/>
              </a:ln>
              <a:solidFill>
                <a:schemeClr val="bg2"/>
              </a:solidFill>
              <a:effectLst>
                <a:outerShdw blurRad="63500" dir="3600000" algn="tl" rotWithShape="0">
                  <a:srgbClr val="000000">
                    <a:alpha val="70000"/>
                  </a:srgbClr>
                </a:outerShdw>
              </a:effectLst>
            </a:endParaRPr>
          </a:p>
        </p:txBody>
      </p:sp>
      <p:sp>
        <p:nvSpPr>
          <p:cNvPr id="13" name="Yuvarlatılmış Dikdörtgen 14"/>
          <p:cNvSpPr/>
          <p:nvPr/>
        </p:nvSpPr>
        <p:spPr>
          <a:xfrm>
            <a:off x="428604" y="1071538"/>
            <a:ext cx="2571768" cy="114300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2800" b="1" dirty="0" smtClean="0">
                <a:solidFill>
                  <a:srgbClr val="FFFF00"/>
                </a:solidFill>
              </a:rPr>
              <a:t>Hedefin Olmaması</a:t>
            </a:r>
            <a:endParaRPr lang="tr-TR" sz="2800" b="1" dirty="0">
              <a:solidFill>
                <a:srgbClr val="FFFF00"/>
              </a:solidFill>
            </a:endParaRPr>
          </a:p>
        </p:txBody>
      </p:sp>
      <p:sp>
        <p:nvSpPr>
          <p:cNvPr id="14" name="Yuvarlatılmış Dikdörtgen 10"/>
          <p:cNvSpPr/>
          <p:nvPr/>
        </p:nvSpPr>
        <p:spPr>
          <a:xfrm>
            <a:off x="3429000" y="1071538"/>
            <a:ext cx="3152085" cy="12091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tr-TR" sz="2800" b="1" dirty="0" smtClean="0">
                <a:solidFill>
                  <a:schemeClr val="tx1"/>
                </a:solidFill>
              </a:rPr>
              <a:t>Öğrenilmiş </a:t>
            </a:r>
          </a:p>
          <a:p>
            <a:pPr algn="ctr"/>
            <a:r>
              <a:rPr lang="tr-TR" sz="2800" b="1" dirty="0" smtClean="0">
                <a:solidFill>
                  <a:schemeClr val="tx1"/>
                </a:solidFill>
              </a:rPr>
              <a:t>Çaresizlik</a:t>
            </a:r>
            <a:endParaRPr lang="tr-TR" sz="2800" b="1" dirty="0">
              <a:solidFill>
                <a:schemeClr val="tx1"/>
              </a:solidFill>
            </a:endParaRPr>
          </a:p>
        </p:txBody>
      </p:sp>
      <p:sp>
        <p:nvSpPr>
          <p:cNvPr id="15" name="Yuvarlatılmış Dikdörtgen 5"/>
          <p:cNvSpPr/>
          <p:nvPr/>
        </p:nvSpPr>
        <p:spPr>
          <a:xfrm>
            <a:off x="428604" y="2786050"/>
            <a:ext cx="2500330" cy="1143008"/>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tr-TR" sz="2800" b="1" dirty="0" smtClean="0">
                <a:solidFill>
                  <a:srgbClr val="FF0000"/>
                </a:solidFill>
              </a:rPr>
              <a:t>Ümitsizliğe </a:t>
            </a:r>
          </a:p>
          <a:p>
            <a:pPr algn="ctr"/>
            <a:r>
              <a:rPr lang="tr-TR" sz="2800" b="1" dirty="0" smtClean="0">
                <a:solidFill>
                  <a:srgbClr val="FF0000"/>
                </a:solidFill>
              </a:rPr>
              <a:t>Düşmek</a:t>
            </a:r>
            <a:endParaRPr lang="tr-TR" sz="2800" b="1" dirty="0">
              <a:solidFill>
                <a:srgbClr val="FF0000"/>
              </a:solidFill>
            </a:endParaRPr>
          </a:p>
        </p:txBody>
      </p:sp>
      <p:sp>
        <p:nvSpPr>
          <p:cNvPr id="16" name="Yuvarlatılmış Dikdörtgen 11"/>
          <p:cNvSpPr/>
          <p:nvPr/>
        </p:nvSpPr>
        <p:spPr>
          <a:xfrm>
            <a:off x="3429000" y="2786050"/>
            <a:ext cx="3143272" cy="114300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tr-TR" sz="2800" b="1" dirty="0" smtClean="0">
                <a:solidFill>
                  <a:srgbClr val="FFFF00"/>
                </a:solidFill>
              </a:rPr>
              <a:t>Başarısızlık </a:t>
            </a:r>
          </a:p>
          <a:p>
            <a:pPr algn="ctr"/>
            <a:r>
              <a:rPr lang="tr-TR" sz="2800" b="1" dirty="0" smtClean="0">
                <a:solidFill>
                  <a:srgbClr val="FFFF00"/>
                </a:solidFill>
              </a:rPr>
              <a:t>Korkusu</a:t>
            </a:r>
            <a:endParaRPr lang="tr-TR" sz="2800" b="1" dirty="0">
              <a:solidFill>
                <a:srgbClr val="FFFF00"/>
              </a:solidFill>
            </a:endParaRPr>
          </a:p>
        </p:txBody>
      </p:sp>
      <p:sp>
        <p:nvSpPr>
          <p:cNvPr id="17" name="Yuvarlatılmış Dikdörtgen 8"/>
          <p:cNvSpPr/>
          <p:nvPr/>
        </p:nvSpPr>
        <p:spPr>
          <a:xfrm>
            <a:off x="428604" y="4500562"/>
            <a:ext cx="2500330" cy="1143008"/>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tr-TR" sz="2800" b="1" dirty="0" smtClean="0"/>
              <a:t>Dersi </a:t>
            </a:r>
          </a:p>
          <a:p>
            <a:pPr algn="ctr"/>
            <a:r>
              <a:rPr lang="tr-TR" sz="2800" b="1" dirty="0" smtClean="0"/>
              <a:t>sevmemek</a:t>
            </a:r>
            <a:endParaRPr lang="tr-TR" sz="2800" b="1" dirty="0"/>
          </a:p>
        </p:txBody>
      </p:sp>
      <p:sp>
        <p:nvSpPr>
          <p:cNvPr id="18" name="Yuvarlatılmış Dikdörtgen 12"/>
          <p:cNvSpPr/>
          <p:nvPr/>
        </p:nvSpPr>
        <p:spPr>
          <a:xfrm>
            <a:off x="3500438" y="4500562"/>
            <a:ext cx="2943985" cy="1143008"/>
          </a:xfrm>
          <a:prstGeom prst="roundRect">
            <a:avLst/>
          </a:prstGeom>
        </p:spPr>
        <p:style>
          <a:lnRef idx="3">
            <a:schemeClr val="lt1"/>
          </a:lnRef>
          <a:fillRef idx="1">
            <a:schemeClr val="accent3"/>
          </a:fillRef>
          <a:effectRef idx="1">
            <a:schemeClr val="accent3"/>
          </a:effectRef>
          <a:fontRef idx="minor">
            <a:schemeClr val="lt1"/>
          </a:fontRef>
        </p:style>
        <p:txBody>
          <a:bodyPr rtlCol="0" anchor="ctr"/>
          <a:lstStyle/>
          <a:p>
            <a:pPr algn="ctr"/>
            <a:r>
              <a:rPr lang="tr-TR" sz="2800" b="1" dirty="0" smtClean="0"/>
              <a:t>Kıyaslama</a:t>
            </a:r>
            <a:endParaRPr lang="tr-TR" sz="2800" b="1" dirty="0"/>
          </a:p>
        </p:txBody>
      </p:sp>
      <p:sp>
        <p:nvSpPr>
          <p:cNvPr id="19" name="Yuvarlatılmış Dikdörtgen 13"/>
          <p:cNvSpPr/>
          <p:nvPr/>
        </p:nvSpPr>
        <p:spPr>
          <a:xfrm>
            <a:off x="1643050" y="6215074"/>
            <a:ext cx="3831754" cy="648072"/>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tr-TR" sz="2800" b="1" dirty="0" smtClean="0">
                <a:solidFill>
                  <a:srgbClr val="FF0000"/>
                </a:solidFill>
              </a:rPr>
              <a:t>Plansızlık</a:t>
            </a:r>
            <a:endParaRPr lang="tr-TR" sz="2800" b="1" dirty="0">
              <a:solidFill>
                <a:srgbClr val="FF0000"/>
              </a:solidFill>
            </a:endParaRPr>
          </a:p>
        </p:txBody>
      </p:sp>
    </p:spTree>
    <p:extLst>
      <p:ext uri="{BB962C8B-B14F-4D97-AF65-F5344CB8AC3E}">
        <p14:creationId xmlns:p14="http://schemas.microsoft.com/office/powerpoint/2010/main" val="188283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80">
                                          <p:stCondLst>
                                            <p:cond delay="0"/>
                                          </p:stCondLst>
                                        </p:cTn>
                                        <p:tgtEl>
                                          <p:spTgt spid="14"/>
                                        </p:tgtEl>
                                      </p:cBhvr>
                                    </p:animEffect>
                                    <p:anim calcmode="lin" valueType="num">
                                      <p:cBhvr>
                                        <p:cTn id="2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1" dur="26">
                                          <p:stCondLst>
                                            <p:cond delay="650"/>
                                          </p:stCondLst>
                                        </p:cTn>
                                        <p:tgtEl>
                                          <p:spTgt spid="14"/>
                                        </p:tgtEl>
                                      </p:cBhvr>
                                      <p:to x="100000" y="60000"/>
                                    </p:animScale>
                                    <p:animScale>
                                      <p:cBhvr>
                                        <p:cTn id="32" dur="166" decel="50000">
                                          <p:stCondLst>
                                            <p:cond delay="676"/>
                                          </p:stCondLst>
                                        </p:cTn>
                                        <p:tgtEl>
                                          <p:spTgt spid="14"/>
                                        </p:tgtEl>
                                      </p:cBhvr>
                                      <p:to x="100000" y="100000"/>
                                    </p:animScale>
                                    <p:animScale>
                                      <p:cBhvr>
                                        <p:cTn id="33" dur="26">
                                          <p:stCondLst>
                                            <p:cond delay="1312"/>
                                          </p:stCondLst>
                                        </p:cTn>
                                        <p:tgtEl>
                                          <p:spTgt spid="14"/>
                                        </p:tgtEl>
                                      </p:cBhvr>
                                      <p:to x="100000" y="80000"/>
                                    </p:animScale>
                                    <p:animScale>
                                      <p:cBhvr>
                                        <p:cTn id="34" dur="166" decel="50000">
                                          <p:stCondLst>
                                            <p:cond delay="1338"/>
                                          </p:stCondLst>
                                        </p:cTn>
                                        <p:tgtEl>
                                          <p:spTgt spid="14"/>
                                        </p:tgtEl>
                                      </p:cBhvr>
                                      <p:to x="100000" y="100000"/>
                                    </p:animScale>
                                    <p:animScale>
                                      <p:cBhvr>
                                        <p:cTn id="35" dur="26">
                                          <p:stCondLst>
                                            <p:cond delay="1642"/>
                                          </p:stCondLst>
                                        </p:cTn>
                                        <p:tgtEl>
                                          <p:spTgt spid="14"/>
                                        </p:tgtEl>
                                      </p:cBhvr>
                                      <p:to x="100000" y="90000"/>
                                    </p:animScale>
                                    <p:animScale>
                                      <p:cBhvr>
                                        <p:cTn id="36" dur="166" decel="50000">
                                          <p:stCondLst>
                                            <p:cond delay="1668"/>
                                          </p:stCondLst>
                                        </p:cTn>
                                        <p:tgtEl>
                                          <p:spTgt spid="14"/>
                                        </p:tgtEl>
                                      </p:cBhvr>
                                      <p:to x="100000" y="100000"/>
                                    </p:animScale>
                                    <p:animScale>
                                      <p:cBhvr>
                                        <p:cTn id="37" dur="26">
                                          <p:stCondLst>
                                            <p:cond delay="1808"/>
                                          </p:stCondLst>
                                        </p:cTn>
                                        <p:tgtEl>
                                          <p:spTgt spid="14"/>
                                        </p:tgtEl>
                                      </p:cBhvr>
                                      <p:to x="100000" y="95000"/>
                                    </p:animScale>
                                    <p:animScale>
                                      <p:cBhvr>
                                        <p:cTn id="38" dur="166" decel="50000">
                                          <p:stCondLst>
                                            <p:cond delay="1834"/>
                                          </p:stCondLst>
                                        </p:cTn>
                                        <p:tgtEl>
                                          <p:spTgt spid="14"/>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down)">
                                      <p:cBhvr>
                                        <p:cTn id="43" dur="580">
                                          <p:stCondLst>
                                            <p:cond delay="0"/>
                                          </p:stCondLst>
                                        </p:cTn>
                                        <p:tgtEl>
                                          <p:spTgt spid="15"/>
                                        </p:tgtEl>
                                      </p:cBhvr>
                                    </p:animEffect>
                                    <p:anim calcmode="lin" valueType="num">
                                      <p:cBhvr>
                                        <p:cTn id="44"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49" dur="26">
                                          <p:stCondLst>
                                            <p:cond delay="650"/>
                                          </p:stCondLst>
                                        </p:cTn>
                                        <p:tgtEl>
                                          <p:spTgt spid="15"/>
                                        </p:tgtEl>
                                      </p:cBhvr>
                                      <p:to x="100000" y="60000"/>
                                    </p:animScale>
                                    <p:animScale>
                                      <p:cBhvr>
                                        <p:cTn id="50" dur="166" decel="50000">
                                          <p:stCondLst>
                                            <p:cond delay="676"/>
                                          </p:stCondLst>
                                        </p:cTn>
                                        <p:tgtEl>
                                          <p:spTgt spid="15"/>
                                        </p:tgtEl>
                                      </p:cBhvr>
                                      <p:to x="100000" y="100000"/>
                                    </p:animScale>
                                    <p:animScale>
                                      <p:cBhvr>
                                        <p:cTn id="51" dur="26">
                                          <p:stCondLst>
                                            <p:cond delay="1312"/>
                                          </p:stCondLst>
                                        </p:cTn>
                                        <p:tgtEl>
                                          <p:spTgt spid="15"/>
                                        </p:tgtEl>
                                      </p:cBhvr>
                                      <p:to x="100000" y="80000"/>
                                    </p:animScale>
                                    <p:animScale>
                                      <p:cBhvr>
                                        <p:cTn id="52" dur="166" decel="50000">
                                          <p:stCondLst>
                                            <p:cond delay="1338"/>
                                          </p:stCondLst>
                                        </p:cTn>
                                        <p:tgtEl>
                                          <p:spTgt spid="15"/>
                                        </p:tgtEl>
                                      </p:cBhvr>
                                      <p:to x="100000" y="100000"/>
                                    </p:animScale>
                                    <p:animScale>
                                      <p:cBhvr>
                                        <p:cTn id="53" dur="26">
                                          <p:stCondLst>
                                            <p:cond delay="1642"/>
                                          </p:stCondLst>
                                        </p:cTn>
                                        <p:tgtEl>
                                          <p:spTgt spid="15"/>
                                        </p:tgtEl>
                                      </p:cBhvr>
                                      <p:to x="100000" y="90000"/>
                                    </p:animScale>
                                    <p:animScale>
                                      <p:cBhvr>
                                        <p:cTn id="54" dur="166" decel="50000">
                                          <p:stCondLst>
                                            <p:cond delay="1668"/>
                                          </p:stCondLst>
                                        </p:cTn>
                                        <p:tgtEl>
                                          <p:spTgt spid="15"/>
                                        </p:tgtEl>
                                      </p:cBhvr>
                                      <p:to x="100000" y="100000"/>
                                    </p:animScale>
                                    <p:animScale>
                                      <p:cBhvr>
                                        <p:cTn id="55" dur="26">
                                          <p:stCondLst>
                                            <p:cond delay="1808"/>
                                          </p:stCondLst>
                                        </p:cTn>
                                        <p:tgtEl>
                                          <p:spTgt spid="15"/>
                                        </p:tgtEl>
                                      </p:cBhvr>
                                      <p:to x="100000" y="95000"/>
                                    </p:animScale>
                                    <p:animScale>
                                      <p:cBhvr>
                                        <p:cTn id="56" dur="166" decel="50000">
                                          <p:stCondLst>
                                            <p:cond delay="1834"/>
                                          </p:stCondLst>
                                        </p:cTn>
                                        <p:tgtEl>
                                          <p:spTgt spid="15"/>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grpId="0"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80">
                                          <p:stCondLst>
                                            <p:cond delay="0"/>
                                          </p:stCondLst>
                                        </p:cTn>
                                        <p:tgtEl>
                                          <p:spTgt spid="16"/>
                                        </p:tgtEl>
                                      </p:cBhvr>
                                    </p:animEffect>
                                    <p:anim calcmode="lin" valueType="num">
                                      <p:cBhvr>
                                        <p:cTn id="62"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7" dur="26">
                                          <p:stCondLst>
                                            <p:cond delay="650"/>
                                          </p:stCondLst>
                                        </p:cTn>
                                        <p:tgtEl>
                                          <p:spTgt spid="16"/>
                                        </p:tgtEl>
                                      </p:cBhvr>
                                      <p:to x="100000" y="60000"/>
                                    </p:animScale>
                                    <p:animScale>
                                      <p:cBhvr>
                                        <p:cTn id="68" dur="166" decel="50000">
                                          <p:stCondLst>
                                            <p:cond delay="676"/>
                                          </p:stCondLst>
                                        </p:cTn>
                                        <p:tgtEl>
                                          <p:spTgt spid="16"/>
                                        </p:tgtEl>
                                      </p:cBhvr>
                                      <p:to x="100000" y="100000"/>
                                    </p:animScale>
                                    <p:animScale>
                                      <p:cBhvr>
                                        <p:cTn id="69" dur="26">
                                          <p:stCondLst>
                                            <p:cond delay="1312"/>
                                          </p:stCondLst>
                                        </p:cTn>
                                        <p:tgtEl>
                                          <p:spTgt spid="16"/>
                                        </p:tgtEl>
                                      </p:cBhvr>
                                      <p:to x="100000" y="80000"/>
                                    </p:animScale>
                                    <p:animScale>
                                      <p:cBhvr>
                                        <p:cTn id="70" dur="166" decel="50000">
                                          <p:stCondLst>
                                            <p:cond delay="1338"/>
                                          </p:stCondLst>
                                        </p:cTn>
                                        <p:tgtEl>
                                          <p:spTgt spid="16"/>
                                        </p:tgtEl>
                                      </p:cBhvr>
                                      <p:to x="100000" y="100000"/>
                                    </p:animScale>
                                    <p:animScale>
                                      <p:cBhvr>
                                        <p:cTn id="71" dur="26">
                                          <p:stCondLst>
                                            <p:cond delay="1642"/>
                                          </p:stCondLst>
                                        </p:cTn>
                                        <p:tgtEl>
                                          <p:spTgt spid="16"/>
                                        </p:tgtEl>
                                      </p:cBhvr>
                                      <p:to x="100000" y="90000"/>
                                    </p:animScale>
                                    <p:animScale>
                                      <p:cBhvr>
                                        <p:cTn id="72" dur="166" decel="50000">
                                          <p:stCondLst>
                                            <p:cond delay="1668"/>
                                          </p:stCondLst>
                                        </p:cTn>
                                        <p:tgtEl>
                                          <p:spTgt spid="16"/>
                                        </p:tgtEl>
                                      </p:cBhvr>
                                      <p:to x="100000" y="100000"/>
                                    </p:animScale>
                                    <p:animScale>
                                      <p:cBhvr>
                                        <p:cTn id="73" dur="26">
                                          <p:stCondLst>
                                            <p:cond delay="1808"/>
                                          </p:stCondLst>
                                        </p:cTn>
                                        <p:tgtEl>
                                          <p:spTgt spid="16"/>
                                        </p:tgtEl>
                                      </p:cBhvr>
                                      <p:to x="100000" y="95000"/>
                                    </p:animScale>
                                    <p:animScale>
                                      <p:cBhvr>
                                        <p:cTn id="74" dur="166" decel="50000">
                                          <p:stCondLst>
                                            <p:cond delay="1834"/>
                                          </p:stCondLst>
                                        </p:cTn>
                                        <p:tgtEl>
                                          <p:spTgt spid="16"/>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80">
                                          <p:stCondLst>
                                            <p:cond delay="0"/>
                                          </p:stCondLst>
                                        </p:cTn>
                                        <p:tgtEl>
                                          <p:spTgt spid="17"/>
                                        </p:tgtEl>
                                      </p:cBhvr>
                                    </p:animEffect>
                                    <p:anim calcmode="lin" valueType="num">
                                      <p:cBhvr>
                                        <p:cTn id="8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5" dur="26">
                                          <p:stCondLst>
                                            <p:cond delay="650"/>
                                          </p:stCondLst>
                                        </p:cTn>
                                        <p:tgtEl>
                                          <p:spTgt spid="17"/>
                                        </p:tgtEl>
                                      </p:cBhvr>
                                      <p:to x="100000" y="60000"/>
                                    </p:animScale>
                                    <p:animScale>
                                      <p:cBhvr>
                                        <p:cTn id="86" dur="166" decel="50000">
                                          <p:stCondLst>
                                            <p:cond delay="676"/>
                                          </p:stCondLst>
                                        </p:cTn>
                                        <p:tgtEl>
                                          <p:spTgt spid="17"/>
                                        </p:tgtEl>
                                      </p:cBhvr>
                                      <p:to x="100000" y="100000"/>
                                    </p:animScale>
                                    <p:animScale>
                                      <p:cBhvr>
                                        <p:cTn id="87" dur="26">
                                          <p:stCondLst>
                                            <p:cond delay="1312"/>
                                          </p:stCondLst>
                                        </p:cTn>
                                        <p:tgtEl>
                                          <p:spTgt spid="17"/>
                                        </p:tgtEl>
                                      </p:cBhvr>
                                      <p:to x="100000" y="80000"/>
                                    </p:animScale>
                                    <p:animScale>
                                      <p:cBhvr>
                                        <p:cTn id="88" dur="166" decel="50000">
                                          <p:stCondLst>
                                            <p:cond delay="1338"/>
                                          </p:stCondLst>
                                        </p:cTn>
                                        <p:tgtEl>
                                          <p:spTgt spid="17"/>
                                        </p:tgtEl>
                                      </p:cBhvr>
                                      <p:to x="100000" y="100000"/>
                                    </p:animScale>
                                    <p:animScale>
                                      <p:cBhvr>
                                        <p:cTn id="89" dur="26">
                                          <p:stCondLst>
                                            <p:cond delay="1642"/>
                                          </p:stCondLst>
                                        </p:cTn>
                                        <p:tgtEl>
                                          <p:spTgt spid="17"/>
                                        </p:tgtEl>
                                      </p:cBhvr>
                                      <p:to x="100000" y="90000"/>
                                    </p:animScale>
                                    <p:animScale>
                                      <p:cBhvr>
                                        <p:cTn id="90" dur="166" decel="50000">
                                          <p:stCondLst>
                                            <p:cond delay="1668"/>
                                          </p:stCondLst>
                                        </p:cTn>
                                        <p:tgtEl>
                                          <p:spTgt spid="17"/>
                                        </p:tgtEl>
                                      </p:cBhvr>
                                      <p:to x="100000" y="100000"/>
                                    </p:animScale>
                                    <p:animScale>
                                      <p:cBhvr>
                                        <p:cTn id="91" dur="26">
                                          <p:stCondLst>
                                            <p:cond delay="1808"/>
                                          </p:stCondLst>
                                        </p:cTn>
                                        <p:tgtEl>
                                          <p:spTgt spid="17"/>
                                        </p:tgtEl>
                                      </p:cBhvr>
                                      <p:to x="100000" y="95000"/>
                                    </p:animScale>
                                    <p:animScale>
                                      <p:cBhvr>
                                        <p:cTn id="92" dur="166" decel="50000">
                                          <p:stCondLst>
                                            <p:cond delay="1834"/>
                                          </p:stCondLst>
                                        </p:cTn>
                                        <p:tgtEl>
                                          <p:spTgt spid="17"/>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grpId="0" nodeType="clickEffect">
                                  <p:stCondLst>
                                    <p:cond delay="0"/>
                                  </p:stCondLst>
                                  <p:childTnLst>
                                    <p:set>
                                      <p:cBhvr>
                                        <p:cTn id="96" dur="1" fill="hold">
                                          <p:stCondLst>
                                            <p:cond delay="0"/>
                                          </p:stCondLst>
                                        </p:cTn>
                                        <p:tgtEl>
                                          <p:spTgt spid="18"/>
                                        </p:tgtEl>
                                        <p:attrNameLst>
                                          <p:attrName>style.visibility</p:attrName>
                                        </p:attrNameLst>
                                      </p:cBhvr>
                                      <p:to>
                                        <p:strVal val="visible"/>
                                      </p:to>
                                    </p:set>
                                    <p:animEffect transition="in" filter="wipe(down)">
                                      <p:cBhvr>
                                        <p:cTn id="97" dur="580">
                                          <p:stCondLst>
                                            <p:cond delay="0"/>
                                          </p:stCondLst>
                                        </p:cTn>
                                        <p:tgtEl>
                                          <p:spTgt spid="18"/>
                                        </p:tgtEl>
                                      </p:cBhvr>
                                    </p:animEffect>
                                    <p:anim calcmode="lin" valueType="num">
                                      <p:cBhvr>
                                        <p:cTn id="9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03" dur="26">
                                          <p:stCondLst>
                                            <p:cond delay="650"/>
                                          </p:stCondLst>
                                        </p:cTn>
                                        <p:tgtEl>
                                          <p:spTgt spid="18"/>
                                        </p:tgtEl>
                                      </p:cBhvr>
                                      <p:to x="100000" y="60000"/>
                                    </p:animScale>
                                    <p:animScale>
                                      <p:cBhvr>
                                        <p:cTn id="104" dur="166" decel="50000">
                                          <p:stCondLst>
                                            <p:cond delay="676"/>
                                          </p:stCondLst>
                                        </p:cTn>
                                        <p:tgtEl>
                                          <p:spTgt spid="18"/>
                                        </p:tgtEl>
                                      </p:cBhvr>
                                      <p:to x="100000" y="100000"/>
                                    </p:animScale>
                                    <p:animScale>
                                      <p:cBhvr>
                                        <p:cTn id="105" dur="26">
                                          <p:stCondLst>
                                            <p:cond delay="1312"/>
                                          </p:stCondLst>
                                        </p:cTn>
                                        <p:tgtEl>
                                          <p:spTgt spid="18"/>
                                        </p:tgtEl>
                                      </p:cBhvr>
                                      <p:to x="100000" y="80000"/>
                                    </p:animScale>
                                    <p:animScale>
                                      <p:cBhvr>
                                        <p:cTn id="106" dur="166" decel="50000">
                                          <p:stCondLst>
                                            <p:cond delay="1338"/>
                                          </p:stCondLst>
                                        </p:cTn>
                                        <p:tgtEl>
                                          <p:spTgt spid="18"/>
                                        </p:tgtEl>
                                      </p:cBhvr>
                                      <p:to x="100000" y="100000"/>
                                    </p:animScale>
                                    <p:animScale>
                                      <p:cBhvr>
                                        <p:cTn id="107" dur="26">
                                          <p:stCondLst>
                                            <p:cond delay="1642"/>
                                          </p:stCondLst>
                                        </p:cTn>
                                        <p:tgtEl>
                                          <p:spTgt spid="18"/>
                                        </p:tgtEl>
                                      </p:cBhvr>
                                      <p:to x="100000" y="90000"/>
                                    </p:animScale>
                                    <p:animScale>
                                      <p:cBhvr>
                                        <p:cTn id="108" dur="166" decel="50000">
                                          <p:stCondLst>
                                            <p:cond delay="1668"/>
                                          </p:stCondLst>
                                        </p:cTn>
                                        <p:tgtEl>
                                          <p:spTgt spid="18"/>
                                        </p:tgtEl>
                                      </p:cBhvr>
                                      <p:to x="100000" y="100000"/>
                                    </p:animScale>
                                    <p:animScale>
                                      <p:cBhvr>
                                        <p:cTn id="109" dur="26">
                                          <p:stCondLst>
                                            <p:cond delay="1808"/>
                                          </p:stCondLst>
                                        </p:cTn>
                                        <p:tgtEl>
                                          <p:spTgt spid="18"/>
                                        </p:tgtEl>
                                      </p:cBhvr>
                                      <p:to x="100000" y="95000"/>
                                    </p:animScale>
                                    <p:animScale>
                                      <p:cBhvr>
                                        <p:cTn id="110" dur="166" decel="50000">
                                          <p:stCondLst>
                                            <p:cond delay="1834"/>
                                          </p:stCondLst>
                                        </p:cTn>
                                        <p:tgtEl>
                                          <p:spTgt spid="18"/>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grpId="0" nodeType="clickEffect">
                                  <p:stCondLst>
                                    <p:cond delay="0"/>
                                  </p:stCondLst>
                                  <p:childTnLst>
                                    <p:set>
                                      <p:cBhvr>
                                        <p:cTn id="114" dur="1" fill="hold">
                                          <p:stCondLst>
                                            <p:cond delay="0"/>
                                          </p:stCondLst>
                                        </p:cTn>
                                        <p:tgtEl>
                                          <p:spTgt spid="19"/>
                                        </p:tgtEl>
                                        <p:attrNameLst>
                                          <p:attrName>style.visibility</p:attrName>
                                        </p:attrNameLst>
                                      </p:cBhvr>
                                      <p:to>
                                        <p:strVal val="visible"/>
                                      </p:to>
                                    </p:set>
                                    <p:animEffect transition="in" filter="wipe(down)">
                                      <p:cBhvr>
                                        <p:cTn id="115" dur="580">
                                          <p:stCondLst>
                                            <p:cond delay="0"/>
                                          </p:stCondLst>
                                        </p:cTn>
                                        <p:tgtEl>
                                          <p:spTgt spid="19"/>
                                        </p:tgtEl>
                                      </p:cBhvr>
                                    </p:animEffect>
                                    <p:anim calcmode="lin" valueType="num">
                                      <p:cBhvr>
                                        <p:cTn id="11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121" dur="26">
                                          <p:stCondLst>
                                            <p:cond delay="650"/>
                                          </p:stCondLst>
                                        </p:cTn>
                                        <p:tgtEl>
                                          <p:spTgt spid="19"/>
                                        </p:tgtEl>
                                      </p:cBhvr>
                                      <p:to x="100000" y="60000"/>
                                    </p:animScale>
                                    <p:animScale>
                                      <p:cBhvr>
                                        <p:cTn id="122" dur="166" decel="50000">
                                          <p:stCondLst>
                                            <p:cond delay="676"/>
                                          </p:stCondLst>
                                        </p:cTn>
                                        <p:tgtEl>
                                          <p:spTgt spid="19"/>
                                        </p:tgtEl>
                                      </p:cBhvr>
                                      <p:to x="100000" y="100000"/>
                                    </p:animScale>
                                    <p:animScale>
                                      <p:cBhvr>
                                        <p:cTn id="123" dur="26">
                                          <p:stCondLst>
                                            <p:cond delay="1312"/>
                                          </p:stCondLst>
                                        </p:cTn>
                                        <p:tgtEl>
                                          <p:spTgt spid="19"/>
                                        </p:tgtEl>
                                      </p:cBhvr>
                                      <p:to x="100000" y="80000"/>
                                    </p:animScale>
                                    <p:animScale>
                                      <p:cBhvr>
                                        <p:cTn id="124" dur="166" decel="50000">
                                          <p:stCondLst>
                                            <p:cond delay="1338"/>
                                          </p:stCondLst>
                                        </p:cTn>
                                        <p:tgtEl>
                                          <p:spTgt spid="19"/>
                                        </p:tgtEl>
                                      </p:cBhvr>
                                      <p:to x="100000" y="100000"/>
                                    </p:animScale>
                                    <p:animScale>
                                      <p:cBhvr>
                                        <p:cTn id="125" dur="26">
                                          <p:stCondLst>
                                            <p:cond delay="1642"/>
                                          </p:stCondLst>
                                        </p:cTn>
                                        <p:tgtEl>
                                          <p:spTgt spid="19"/>
                                        </p:tgtEl>
                                      </p:cBhvr>
                                      <p:to x="100000" y="90000"/>
                                    </p:animScale>
                                    <p:animScale>
                                      <p:cBhvr>
                                        <p:cTn id="126" dur="166" decel="50000">
                                          <p:stCondLst>
                                            <p:cond delay="1668"/>
                                          </p:stCondLst>
                                        </p:cTn>
                                        <p:tgtEl>
                                          <p:spTgt spid="19"/>
                                        </p:tgtEl>
                                      </p:cBhvr>
                                      <p:to x="100000" y="100000"/>
                                    </p:animScale>
                                    <p:animScale>
                                      <p:cBhvr>
                                        <p:cTn id="127" dur="26">
                                          <p:stCondLst>
                                            <p:cond delay="1808"/>
                                          </p:stCondLst>
                                        </p:cTn>
                                        <p:tgtEl>
                                          <p:spTgt spid="19"/>
                                        </p:tgtEl>
                                      </p:cBhvr>
                                      <p:to x="100000" y="95000"/>
                                    </p:animScale>
                                    <p:animScale>
                                      <p:cBhvr>
                                        <p:cTn id="128"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211016"/>
            <a:ext cx="6858000" cy="523220"/>
          </a:xfrm>
          <a:prstGeom prst="rect">
            <a:avLst/>
          </a:prstGeom>
          <a:solidFill>
            <a:srgbClr val="FF0000"/>
          </a:solidFill>
        </p:spPr>
        <p:txBody>
          <a:bodyPr wrap="square">
            <a:spAutoFit/>
          </a:bodyPr>
          <a:lstStyle/>
          <a:p>
            <a:pPr algn="ctr"/>
            <a:r>
              <a:rPr lang="tr-TR" sz="2800" dirty="0" smtClean="0">
                <a:ln w="18415" cmpd="sng">
                  <a:solidFill>
                    <a:srgbClr val="FFFFFF"/>
                  </a:solidFill>
                  <a:prstDash val="solid"/>
                </a:ln>
                <a:solidFill>
                  <a:schemeClr val="bg2"/>
                </a:solidFill>
                <a:effectLst>
                  <a:outerShdw blurRad="63500" dir="3600000" algn="tl" rotWithShape="0">
                    <a:srgbClr val="000000">
                      <a:alpha val="70000"/>
                    </a:srgbClr>
                  </a:outerShdw>
                </a:effectLst>
              </a:rPr>
              <a:t>HEDEF BELİRLEME</a:t>
            </a:r>
            <a:endParaRPr lang="tr-TR" sz="2800" dirty="0">
              <a:ln w="18415" cmpd="sng">
                <a:solidFill>
                  <a:srgbClr val="FFFFFF"/>
                </a:solidFill>
                <a:prstDash val="solid"/>
              </a:ln>
              <a:solidFill>
                <a:schemeClr val="bg2"/>
              </a:solidFill>
              <a:effectLst>
                <a:outerShdw blurRad="63500" dir="3600000" algn="tl" rotWithShape="0">
                  <a:srgbClr val="000000">
                    <a:alpha val="70000"/>
                  </a:srgbClr>
                </a:outerShdw>
              </a:effectLst>
            </a:endParaRPr>
          </a:p>
        </p:txBody>
      </p:sp>
      <p:sp>
        <p:nvSpPr>
          <p:cNvPr id="2" name="Dikdörtgen 1"/>
          <p:cNvSpPr/>
          <p:nvPr/>
        </p:nvSpPr>
        <p:spPr>
          <a:xfrm>
            <a:off x="2362200" y="914400"/>
            <a:ext cx="4114800" cy="2308324"/>
          </a:xfrm>
          <a:prstGeom prst="rect">
            <a:avLst/>
          </a:prstGeom>
          <a:solidFill>
            <a:srgbClr val="FFFF00"/>
          </a:solidFill>
          <a:ln>
            <a:solidFill>
              <a:schemeClr val="tx1"/>
            </a:solidFill>
          </a:ln>
        </p:spPr>
        <p:txBody>
          <a:bodyPr wrap="square">
            <a:spAutoFit/>
          </a:bodyPr>
          <a:lstStyle/>
          <a:p>
            <a:r>
              <a:rPr lang="tr-TR" dirty="0"/>
              <a:t>Başarıya giden yolda en başta yapılması gereken şey </a:t>
            </a:r>
            <a:r>
              <a:rPr lang="tr-TR" b="1" i="1" dirty="0" smtClean="0">
                <a:solidFill>
                  <a:srgbClr val="FF0000"/>
                </a:solidFill>
              </a:rPr>
              <a:t>HEDEF </a:t>
            </a:r>
            <a:r>
              <a:rPr lang="tr-TR" b="1" i="1" dirty="0" smtClean="0">
                <a:solidFill>
                  <a:srgbClr val="FF0000"/>
                </a:solidFill>
              </a:rPr>
              <a:t>BELİRLEMEK </a:t>
            </a:r>
            <a:r>
              <a:rPr lang="tr-TR" dirty="0" smtClean="0"/>
              <a:t>tir</a:t>
            </a:r>
            <a:r>
              <a:rPr lang="tr-TR" dirty="0"/>
              <a:t>. Hedefi olmayan gemiye hiçbir rüzgar yardım etmez. Hedefler, yapmamız gereken çalışmaların planlanmasında bize yol gösteren kılavuzumuzdur. </a:t>
            </a:r>
          </a:p>
        </p:txBody>
      </p:sp>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4356" y="1214414"/>
            <a:ext cx="1475028" cy="1355099"/>
          </a:xfrm>
          <a:prstGeom prst="rect">
            <a:avLst/>
          </a:prstGeom>
        </p:spPr>
      </p:pic>
      <p:sp>
        <p:nvSpPr>
          <p:cNvPr id="6" name="Dikdörtgen 5"/>
          <p:cNvSpPr/>
          <p:nvPr/>
        </p:nvSpPr>
        <p:spPr>
          <a:xfrm>
            <a:off x="285728" y="3357554"/>
            <a:ext cx="3429000" cy="2862322"/>
          </a:xfrm>
          <a:prstGeom prst="rect">
            <a:avLst/>
          </a:prstGeom>
          <a:solidFill>
            <a:srgbClr val="00B0F0"/>
          </a:solidFill>
          <a:ln>
            <a:solidFill>
              <a:schemeClr val="tx1"/>
            </a:solidFill>
          </a:ln>
        </p:spPr>
        <p:txBody>
          <a:bodyPr>
            <a:spAutoFit/>
          </a:bodyPr>
          <a:lstStyle/>
          <a:p>
            <a:r>
              <a:rPr lang="tr-TR" b="1" dirty="0">
                <a:solidFill>
                  <a:srgbClr val="FF0000"/>
                </a:solidFill>
              </a:rPr>
              <a:t>HEDEFİNİZ, </a:t>
            </a:r>
            <a:r>
              <a:rPr lang="tr-TR" dirty="0"/>
              <a:t>gerçekçi, </a:t>
            </a:r>
            <a:r>
              <a:rPr lang="tr-TR" dirty="0" smtClean="0"/>
              <a:t>yetenek, ilgi, değer ve kişilik özelliklerinize </a:t>
            </a:r>
            <a:r>
              <a:rPr lang="tr-TR" dirty="0"/>
              <a:t>uygun olmalıdır. Gerçekçi olmayacak kadar yüksek ya da  ulaşabileceğinizin çok altında kalan hedeflerin sizi hem başarısızlığa hem düş kırıklığına sürükleyeceğini unutmayın.</a:t>
            </a:r>
            <a:r>
              <a:rPr lang="tr-TR" dirty="0">
                <a:solidFill>
                  <a:srgbClr val="FF0000"/>
                </a:solidFill>
              </a:rPr>
              <a:t> </a:t>
            </a:r>
          </a:p>
        </p:txBody>
      </p:sp>
      <p:pic>
        <p:nvPicPr>
          <p:cNvPr id="7" name="Picture 2" descr="D:\Users\Hp\Desktop\figürl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3380" y="3643306"/>
            <a:ext cx="2209800" cy="22437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lo 7"/>
          <p:cNvGraphicFramePr>
            <a:graphicFrameLocks noGrp="1"/>
          </p:cNvGraphicFramePr>
          <p:nvPr>
            <p:extLst>
              <p:ext uri="{D42A27DB-BD31-4B8C-83A1-F6EECF244321}">
                <p14:modId xmlns:p14="http://schemas.microsoft.com/office/powerpoint/2010/main" val="3830045629"/>
              </p:ext>
            </p:extLst>
          </p:nvPr>
        </p:nvGraphicFramePr>
        <p:xfrm>
          <a:off x="285728" y="6572264"/>
          <a:ext cx="6096000" cy="2110154"/>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2110154">
                <a:tc>
                  <a:txBody>
                    <a:bodyPr/>
                    <a:lstStyle/>
                    <a:p>
                      <a:r>
                        <a:rPr kumimoji="0" lang="tr-TR" sz="1500" u="none" strike="noStrike" kern="1200" baseline="0" dirty="0" smtClean="0"/>
                        <a:t>Hedefime ulaşmam için hangi lise türü ve alanı (SAY, EA, SÖZ, DİL) benim için daha avantajlı?</a:t>
                      </a:r>
                      <a:endParaRPr lang="tr-TR" sz="1500" dirty="0"/>
                    </a:p>
                  </a:txBody>
                  <a:tcPr marT="42203" marB="42203">
                    <a:solidFill>
                      <a:srgbClr val="FF0000"/>
                    </a:solidFill>
                  </a:tcPr>
                </a:tc>
                <a:tc>
                  <a:txBody>
                    <a:bodyPr/>
                    <a:lstStyle/>
                    <a:p>
                      <a:r>
                        <a:rPr lang="tr-TR" sz="1500" dirty="0" smtClean="0"/>
                        <a:t>Hedefimdeki</a:t>
                      </a:r>
                      <a:r>
                        <a:rPr lang="tr-TR" sz="1500" baseline="0" dirty="0" smtClean="0"/>
                        <a:t> lisenin, en son açıklanan LGS tercih sonuçlarına göre taban yüzdelik dilimi kaç?</a:t>
                      </a:r>
                      <a:endParaRPr lang="tr-TR" sz="1500" dirty="0"/>
                    </a:p>
                  </a:txBody>
                  <a:tcPr marT="42203" marB="42203">
                    <a:solidFill>
                      <a:srgbClr val="FF0000"/>
                    </a:solidFill>
                  </a:tcPr>
                </a:tc>
                <a:tc>
                  <a:txBody>
                    <a:bodyPr/>
                    <a:lstStyle/>
                    <a:p>
                      <a:pPr algn="l"/>
                      <a:r>
                        <a:rPr kumimoji="0" lang="tr-TR" sz="1500" u="none" strike="noStrike" kern="1200" baseline="0" dirty="0" smtClean="0"/>
                        <a:t>Hedefime ulaşmam için kazanmam gereken üniversite bölümünün istediği şartlar (başarı sırası barajı, puan türü gibi) neler?</a:t>
                      </a:r>
                      <a:endParaRPr lang="tr-TR" sz="1500" dirty="0"/>
                    </a:p>
                  </a:txBody>
                  <a:tcPr marT="42203" marB="42203">
                    <a:solidFill>
                      <a:srgbClr val="FF0000"/>
                    </a:solid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42360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0" y="211016"/>
            <a:ext cx="6858000" cy="523220"/>
          </a:xfrm>
          <a:prstGeom prst="rect">
            <a:avLst/>
          </a:prstGeom>
          <a:solidFill>
            <a:srgbClr val="FF0000"/>
          </a:solidFill>
        </p:spPr>
        <p:txBody>
          <a:bodyPr wrap="square">
            <a:spAutoFit/>
          </a:bodyPr>
          <a:lstStyle/>
          <a:p>
            <a:pPr algn="ctr"/>
            <a:r>
              <a:rPr lang="tr-TR" sz="2800" dirty="0" smtClean="0">
                <a:ln w="18415" cmpd="sng">
                  <a:solidFill>
                    <a:srgbClr val="FFFFFF"/>
                  </a:solidFill>
                  <a:prstDash val="solid"/>
                </a:ln>
                <a:solidFill>
                  <a:schemeClr val="bg2"/>
                </a:solidFill>
                <a:effectLst>
                  <a:outerShdw blurRad="63500" dir="3600000" algn="tl" rotWithShape="0">
                    <a:srgbClr val="000000">
                      <a:alpha val="70000"/>
                    </a:srgbClr>
                  </a:outerShdw>
                </a:effectLst>
              </a:rPr>
              <a:t>VERİMLİ DERS ÇALIŞMA TEKNİKLERİ</a:t>
            </a:r>
            <a:endParaRPr lang="tr-TR" sz="2800" dirty="0">
              <a:ln w="18415" cmpd="sng">
                <a:solidFill>
                  <a:srgbClr val="FFFFFF"/>
                </a:solidFill>
                <a:prstDash val="solid"/>
              </a:ln>
              <a:solidFill>
                <a:schemeClr val="bg2"/>
              </a:solidFill>
              <a:effectLst>
                <a:outerShdw blurRad="63500" dir="3600000" algn="tl" rotWithShape="0">
                  <a:srgbClr val="000000">
                    <a:alpha val="70000"/>
                  </a:srgbClr>
                </a:outerShdw>
              </a:effectLst>
            </a:endParaRPr>
          </a:p>
        </p:txBody>
      </p:sp>
      <p:sp>
        <p:nvSpPr>
          <p:cNvPr id="2" name="Dikdörtgen 1"/>
          <p:cNvSpPr/>
          <p:nvPr/>
        </p:nvSpPr>
        <p:spPr>
          <a:xfrm>
            <a:off x="533400" y="984739"/>
            <a:ext cx="3429000" cy="584775"/>
          </a:xfrm>
          <a:prstGeom prst="rect">
            <a:avLst/>
          </a:prstGeom>
        </p:spPr>
        <p:txBody>
          <a:bodyPr>
            <a:spAutoFit/>
          </a:bodyPr>
          <a:lstStyle/>
          <a:p>
            <a:r>
              <a:rPr lang="tr-TR" sz="1600" b="1" dirty="0">
                <a:solidFill>
                  <a:srgbClr val="FF0000"/>
                </a:solidFill>
              </a:rPr>
              <a:t>1-Ders Çalışma Programı oluşturun.</a:t>
            </a:r>
          </a:p>
        </p:txBody>
      </p:sp>
      <p:pic>
        <p:nvPicPr>
          <p:cNvPr id="5" name="Picture 2" descr="D:\Users\Hp\Desktop\plan-png-8-png-image-plan-png-1000_10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512385"/>
            <a:ext cx="1700540" cy="1569729"/>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228601" y="1769602"/>
            <a:ext cx="2831224" cy="338554"/>
          </a:xfrm>
          <a:prstGeom prst="rect">
            <a:avLst/>
          </a:prstGeom>
        </p:spPr>
        <p:txBody>
          <a:bodyPr wrap="none">
            <a:spAutoFit/>
          </a:bodyPr>
          <a:lstStyle/>
          <a:p>
            <a:r>
              <a:rPr lang="tr-TR" sz="1600" b="1" dirty="0">
                <a:solidFill>
                  <a:srgbClr val="002060"/>
                </a:solidFill>
              </a:rPr>
              <a:t>2-Zamanı verimli kullanın.</a:t>
            </a:r>
          </a:p>
        </p:txBody>
      </p:sp>
      <p:pic>
        <p:nvPicPr>
          <p:cNvPr id="7" name="Picture 2" descr="D:\Users\Hp\Desktop\44827953-time-management-concept-illustr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3248" y="1714480"/>
            <a:ext cx="722790" cy="648018"/>
          </a:xfrm>
          <a:prstGeom prst="rect">
            <a:avLst/>
          </a:prstGeom>
          <a:noFill/>
          <a:extLst>
            <a:ext uri="{909E8E84-426E-40DD-AFC4-6F175D3DCCD1}">
              <a14:hiddenFill xmlns:a14="http://schemas.microsoft.com/office/drawing/2010/main">
                <a:solidFill>
                  <a:srgbClr val="FFFFFF"/>
                </a:solidFill>
              </a14:hiddenFill>
            </a:ext>
          </a:extLst>
        </p:spPr>
      </p:pic>
      <p:sp>
        <p:nvSpPr>
          <p:cNvPr id="8" name="Dikdörtgen 7"/>
          <p:cNvSpPr/>
          <p:nvPr/>
        </p:nvSpPr>
        <p:spPr>
          <a:xfrm>
            <a:off x="4152900" y="2057908"/>
            <a:ext cx="2705100" cy="830997"/>
          </a:xfrm>
          <a:prstGeom prst="rect">
            <a:avLst/>
          </a:prstGeom>
        </p:spPr>
        <p:txBody>
          <a:bodyPr wrap="square">
            <a:spAutoFit/>
          </a:bodyPr>
          <a:lstStyle/>
          <a:p>
            <a:r>
              <a:rPr lang="tr-TR" sz="1600" b="1" dirty="0">
                <a:solidFill>
                  <a:srgbClr val="7030A0"/>
                </a:solidFill>
              </a:rPr>
              <a:t>3-Verimi düşüren etkenleri ortadan</a:t>
            </a:r>
            <a:r>
              <a:rPr lang="tr-TR" sz="1600" b="1" dirty="0">
                <a:solidFill>
                  <a:srgbClr val="FF0000"/>
                </a:solidFill>
              </a:rPr>
              <a:t> </a:t>
            </a:r>
            <a:r>
              <a:rPr lang="tr-TR" sz="1600" b="1" dirty="0">
                <a:solidFill>
                  <a:srgbClr val="7030A0"/>
                </a:solidFill>
              </a:rPr>
              <a:t>kaldırın. </a:t>
            </a:r>
          </a:p>
        </p:txBody>
      </p:sp>
      <p:pic>
        <p:nvPicPr>
          <p:cNvPr id="9" name="Picture 2" descr="D:\Users\Hp\Desktop\pfei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00702" y="2571736"/>
            <a:ext cx="866283" cy="860497"/>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1785926" y="2500298"/>
            <a:ext cx="3429000" cy="584775"/>
          </a:xfrm>
          <a:prstGeom prst="rect">
            <a:avLst/>
          </a:prstGeom>
        </p:spPr>
        <p:txBody>
          <a:bodyPr>
            <a:spAutoFit/>
          </a:bodyPr>
          <a:lstStyle/>
          <a:p>
            <a:r>
              <a:rPr lang="tr-TR" sz="1600" b="1" dirty="0">
                <a:solidFill>
                  <a:srgbClr val="00B050"/>
                </a:solidFill>
              </a:rPr>
              <a:t>4-Uygun çalışma </a:t>
            </a:r>
            <a:endParaRPr lang="tr-TR" sz="1600" b="1" dirty="0" smtClean="0">
              <a:solidFill>
                <a:srgbClr val="00B050"/>
              </a:solidFill>
            </a:endParaRPr>
          </a:p>
          <a:p>
            <a:r>
              <a:rPr lang="tr-TR" sz="1600" b="1" dirty="0" smtClean="0">
                <a:solidFill>
                  <a:srgbClr val="00B050"/>
                </a:solidFill>
              </a:rPr>
              <a:t>ortamı </a:t>
            </a:r>
            <a:r>
              <a:rPr lang="tr-TR" sz="1600" b="1" dirty="0">
                <a:solidFill>
                  <a:srgbClr val="00B050"/>
                </a:solidFill>
              </a:rPr>
              <a:t>oluşturun. </a:t>
            </a:r>
          </a:p>
        </p:txBody>
      </p:sp>
      <p:pic>
        <p:nvPicPr>
          <p:cNvPr id="11" name="Picture 2" descr="D:\Users\Hp\Desktop\dc0369c8-e443-429c-91dd-9b2c4a1776bf-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732" y="2394411"/>
            <a:ext cx="1050979" cy="748829"/>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2276475" y="3250332"/>
            <a:ext cx="2741456" cy="338554"/>
          </a:xfrm>
          <a:prstGeom prst="rect">
            <a:avLst/>
          </a:prstGeom>
        </p:spPr>
        <p:txBody>
          <a:bodyPr wrap="none">
            <a:spAutoFit/>
          </a:bodyPr>
          <a:lstStyle/>
          <a:p>
            <a:r>
              <a:rPr lang="tr-TR" sz="1600" b="1" dirty="0">
                <a:solidFill>
                  <a:srgbClr val="FF0000"/>
                </a:solidFill>
              </a:rPr>
              <a:t>5-Dikkatinizi </a:t>
            </a:r>
            <a:r>
              <a:rPr lang="tr-TR" sz="1600" b="1" dirty="0" smtClean="0">
                <a:solidFill>
                  <a:srgbClr val="FF0000"/>
                </a:solidFill>
              </a:rPr>
              <a:t>dağıtmayın.</a:t>
            </a:r>
            <a:endParaRPr lang="tr-TR" sz="1600" b="1" dirty="0">
              <a:solidFill>
                <a:srgbClr val="FF0000"/>
              </a:solidFill>
            </a:endParaRPr>
          </a:p>
        </p:txBody>
      </p:sp>
      <p:sp>
        <p:nvSpPr>
          <p:cNvPr id="13" name="Dikdörtgen 12"/>
          <p:cNvSpPr/>
          <p:nvPr/>
        </p:nvSpPr>
        <p:spPr>
          <a:xfrm>
            <a:off x="228600" y="3798278"/>
            <a:ext cx="3543300" cy="584775"/>
          </a:xfrm>
          <a:prstGeom prst="rect">
            <a:avLst/>
          </a:prstGeom>
        </p:spPr>
        <p:txBody>
          <a:bodyPr wrap="square">
            <a:spAutoFit/>
          </a:bodyPr>
          <a:lstStyle/>
          <a:p>
            <a:r>
              <a:rPr lang="tr-TR" sz="1600" b="1" dirty="0"/>
              <a:t>6-Açken ve yeni yemek yediğinizde çalışmayın.</a:t>
            </a:r>
          </a:p>
        </p:txBody>
      </p:sp>
      <p:pic>
        <p:nvPicPr>
          <p:cNvPr id="14" name="Picture 2" descr="D:\Users\Hp\Desktop\Food_Barnstar_Hire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20315" y="3657600"/>
            <a:ext cx="1197219" cy="976287"/>
          </a:xfrm>
          <a:prstGeom prst="rect">
            <a:avLst/>
          </a:prstGeom>
          <a:noFill/>
          <a:extLst>
            <a:ext uri="{909E8E84-426E-40DD-AFC4-6F175D3DCCD1}">
              <a14:hiddenFill xmlns:a14="http://schemas.microsoft.com/office/drawing/2010/main">
                <a:solidFill>
                  <a:srgbClr val="FFFFFF"/>
                </a:solidFill>
              </a14:hiddenFill>
            </a:ext>
          </a:extLst>
        </p:spPr>
      </p:pic>
      <p:sp>
        <p:nvSpPr>
          <p:cNvPr id="15" name="Dikdörtgen 14"/>
          <p:cNvSpPr/>
          <p:nvPr/>
        </p:nvSpPr>
        <p:spPr>
          <a:xfrm>
            <a:off x="4812670" y="3798910"/>
            <a:ext cx="1892930" cy="830997"/>
          </a:xfrm>
          <a:prstGeom prst="rect">
            <a:avLst/>
          </a:prstGeom>
        </p:spPr>
        <p:txBody>
          <a:bodyPr wrap="square">
            <a:spAutoFit/>
          </a:bodyPr>
          <a:lstStyle/>
          <a:p>
            <a:r>
              <a:rPr lang="tr-TR" sz="1600" b="1" dirty="0">
                <a:solidFill>
                  <a:srgbClr val="002060"/>
                </a:solidFill>
              </a:rPr>
              <a:t>7-Aynı anda farklı derslere odaklanmayın.</a:t>
            </a:r>
          </a:p>
        </p:txBody>
      </p:sp>
      <p:sp>
        <p:nvSpPr>
          <p:cNvPr id="16" name="Dikdörtgen 15"/>
          <p:cNvSpPr/>
          <p:nvPr/>
        </p:nvSpPr>
        <p:spPr>
          <a:xfrm>
            <a:off x="1701237" y="4651472"/>
            <a:ext cx="1747594" cy="338554"/>
          </a:xfrm>
          <a:prstGeom prst="rect">
            <a:avLst/>
          </a:prstGeom>
        </p:spPr>
        <p:txBody>
          <a:bodyPr wrap="none">
            <a:spAutoFit/>
          </a:bodyPr>
          <a:lstStyle/>
          <a:p>
            <a:r>
              <a:rPr lang="tr-TR" sz="1600" b="1" dirty="0">
                <a:solidFill>
                  <a:srgbClr val="0070C0"/>
                </a:solidFill>
              </a:rPr>
              <a:t>8-Tekrar yapın.</a:t>
            </a:r>
          </a:p>
        </p:txBody>
      </p:sp>
      <p:pic>
        <p:nvPicPr>
          <p:cNvPr id="17" name="Picture 2" descr="D:\Users\Hp\Desktop\datensynchronisation.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8089" y="4586344"/>
            <a:ext cx="1354036" cy="1195754"/>
          </a:xfrm>
          <a:prstGeom prst="rect">
            <a:avLst/>
          </a:prstGeom>
          <a:noFill/>
          <a:extLst>
            <a:ext uri="{909E8E84-426E-40DD-AFC4-6F175D3DCCD1}">
              <a14:hiddenFill xmlns:a14="http://schemas.microsoft.com/office/drawing/2010/main">
                <a:solidFill>
                  <a:srgbClr val="FFFFFF"/>
                </a:solidFill>
              </a14:hiddenFill>
            </a:ext>
          </a:extLst>
        </p:spPr>
      </p:pic>
      <p:sp>
        <p:nvSpPr>
          <p:cNvPr id="18" name="Dikdörtgen 17"/>
          <p:cNvSpPr/>
          <p:nvPr/>
        </p:nvSpPr>
        <p:spPr>
          <a:xfrm>
            <a:off x="3699207" y="5084265"/>
            <a:ext cx="2443298" cy="584775"/>
          </a:xfrm>
          <a:prstGeom prst="rect">
            <a:avLst/>
          </a:prstGeom>
        </p:spPr>
        <p:txBody>
          <a:bodyPr wrap="none">
            <a:spAutoFit/>
          </a:bodyPr>
          <a:lstStyle/>
          <a:p>
            <a:r>
              <a:rPr lang="tr-TR" sz="1600" b="1" dirty="0">
                <a:solidFill>
                  <a:srgbClr val="FF0000"/>
                </a:solidFill>
              </a:rPr>
              <a:t>9-Farklı kaynaklardan </a:t>
            </a:r>
            <a:endParaRPr lang="tr-TR" sz="1600" b="1" dirty="0" smtClean="0">
              <a:solidFill>
                <a:srgbClr val="FF0000"/>
              </a:solidFill>
            </a:endParaRPr>
          </a:p>
          <a:p>
            <a:r>
              <a:rPr lang="tr-TR" sz="1600" b="1" dirty="0" smtClean="0">
                <a:solidFill>
                  <a:srgbClr val="FF0000"/>
                </a:solidFill>
              </a:rPr>
              <a:t>yararlanın</a:t>
            </a:r>
            <a:r>
              <a:rPr lang="tr-TR" sz="1600" b="1" dirty="0">
                <a:solidFill>
                  <a:srgbClr val="FF0000"/>
                </a:solidFill>
              </a:rPr>
              <a:t>.</a:t>
            </a:r>
          </a:p>
        </p:txBody>
      </p:sp>
      <p:pic>
        <p:nvPicPr>
          <p:cNvPr id="20" name="Picture 3" descr="D:\Users\Hp\Desktop\pngtree-bookcase--png-free-image_1142414.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9132" y="5786446"/>
            <a:ext cx="1610178" cy="1195017"/>
          </a:xfrm>
          <a:prstGeom prst="rect">
            <a:avLst/>
          </a:prstGeom>
          <a:noFill/>
          <a:extLst>
            <a:ext uri="{909E8E84-426E-40DD-AFC4-6F175D3DCCD1}">
              <a14:hiddenFill xmlns:a14="http://schemas.microsoft.com/office/drawing/2010/main">
                <a:solidFill>
                  <a:srgbClr val="FFFFFF"/>
                </a:solidFill>
              </a14:hiddenFill>
            </a:ext>
          </a:extLst>
        </p:spPr>
      </p:pic>
      <p:sp>
        <p:nvSpPr>
          <p:cNvPr id="21" name="Dikdörtgen 20"/>
          <p:cNvSpPr/>
          <p:nvPr/>
        </p:nvSpPr>
        <p:spPr>
          <a:xfrm>
            <a:off x="2588585" y="5625842"/>
            <a:ext cx="1588897" cy="338554"/>
          </a:xfrm>
          <a:prstGeom prst="rect">
            <a:avLst/>
          </a:prstGeom>
        </p:spPr>
        <p:txBody>
          <a:bodyPr wrap="none">
            <a:spAutoFit/>
          </a:bodyPr>
          <a:lstStyle/>
          <a:p>
            <a:r>
              <a:rPr lang="tr-TR" sz="1600" b="1" dirty="0">
                <a:solidFill>
                  <a:srgbClr val="7030A0"/>
                </a:solidFill>
              </a:rPr>
              <a:t>10-Not tutun.</a:t>
            </a:r>
          </a:p>
        </p:txBody>
      </p:sp>
      <p:pic>
        <p:nvPicPr>
          <p:cNvPr id="22" name="Picture 2" descr="D:\Users\Hp\Desktop\Checklist-1024x1024.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00372" y="5857884"/>
            <a:ext cx="1242315" cy="1084265"/>
          </a:xfrm>
          <a:prstGeom prst="rect">
            <a:avLst/>
          </a:prstGeom>
          <a:noFill/>
          <a:extLst>
            <a:ext uri="{909E8E84-426E-40DD-AFC4-6F175D3DCCD1}">
              <a14:hiddenFill xmlns:a14="http://schemas.microsoft.com/office/drawing/2010/main">
                <a:solidFill>
                  <a:srgbClr val="FFFFFF"/>
                </a:solidFill>
              </a14:hiddenFill>
            </a:ext>
          </a:extLst>
        </p:spPr>
      </p:pic>
      <p:sp>
        <p:nvSpPr>
          <p:cNvPr id="23" name="Dikdörtgen 22"/>
          <p:cNvSpPr/>
          <p:nvPr/>
        </p:nvSpPr>
        <p:spPr>
          <a:xfrm>
            <a:off x="194464" y="6108008"/>
            <a:ext cx="2693366" cy="338554"/>
          </a:xfrm>
          <a:prstGeom prst="rect">
            <a:avLst/>
          </a:prstGeom>
        </p:spPr>
        <p:txBody>
          <a:bodyPr wrap="none">
            <a:spAutoFit/>
          </a:bodyPr>
          <a:lstStyle/>
          <a:p>
            <a:r>
              <a:rPr lang="tr-TR" sz="1600" b="1" dirty="0">
                <a:solidFill>
                  <a:srgbClr val="FF0000"/>
                </a:solidFill>
              </a:rPr>
              <a:t>11-Derse hazırlıklı gidin.</a:t>
            </a:r>
          </a:p>
        </p:txBody>
      </p:sp>
      <p:pic>
        <p:nvPicPr>
          <p:cNvPr id="24" name="Picture 3" descr="D:\Users\Hp\Desktop\indir.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01808" y="6466328"/>
            <a:ext cx="1208100" cy="921030"/>
          </a:xfrm>
          <a:prstGeom prst="rect">
            <a:avLst/>
          </a:prstGeom>
          <a:noFill/>
          <a:extLst>
            <a:ext uri="{909E8E84-426E-40DD-AFC4-6F175D3DCCD1}">
              <a14:hiddenFill xmlns:a14="http://schemas.microsoft.com/office/drawing/2010/main">
                <a:solidFill>
                  <a:srgbClr val="FFFFFF"/>
                </a:solidFill>
              </a14:hiddenFill>
            </a:ext>
          </a:extLst>
        </p:spPr>
      </p:pic>
      <p:sp>
        <p:nvSpPr>
          <p:cNvPr id="25" name="Dikdörtgen 24"/>
          <p:cNvSpPr/>
          <p:nvPr/>
        </p:nvSpPr>
        <p:spPr>
          <a:xfrm>
            <a:off x="1714488" y="8358214"/>
            <a:ext cx="5429288" cy="523220"/>
          </a:xfrm>
          <a:prstGeom prst="rect">
            <a:avLst/>
          </a:prstGeom>
        </p:spPr>
        <p:txBody>
          <a:bodyPr wrap="square">
            <a:spAutoFit/>
          </a:bodyPr>
          <a:lstStyle/>
          <a:p>
            <a:pPr algn="ctr"/>
            <a:r>
              <a:rPr kumimoji="1" lang="tr-TR" sz="1400" b="1" dirty="0">
                <a:solidFill>
                  <a:srgbClr val="FF0000"/>
                </a:solidFill>
                <a:effectLst>
                  <a:outerShdw blurRad="38100" dist="38100" dir="2700000" algn="tl">
                    <a:srgbClr val="FFFFFF"/>
                  </a:outerShdw>
                </a:effectLst>
                <a:latin typeface="Comic Sans MS" pitchFamily="66" charset="0"/>
                <a:cs typeface="Times New Roman" charset="0"/>
              </a:rPr>
              <a:t>BAŞARIYA GİDEN YOL ÇOK ÇALIŞMAKTAN DEĞİL, </a:t>
            </a:r>
            <a:endParaRPr kumimoji="1" lang="tr-TR" sz="1400" b="1" dirty="0" smtClean="0">
              <a:solidFill>
                <a:srgbClr val="FF0000"/>
              </a:solidFill>
              <a:effectLst>
                <a:outerShdw blurRad="38100" dist="38100" dir="2700000" algn="tl">
                  <a:srgbClr val="FFFFFF"/>
                </a:outerShdw>
              </a:effectLst>
              <a:latin typeface="Comic Sans MS" pitchFamily="66" charset="0"/>
              <a:cs typeface="Times New Roman" charset="0"/>
            </a:endParaRPr>
          </a:p>
          <a:p>
            <a:pPr algn="ctr"/>
            <a:r>
              <a:rPr kumimoji="1" lang="tr-TR" sz="1400" b="1" dirty="0" smtClean="0">
                <a:solidFill>
                  <a:srgbClr val="FF0000"/>
                </a:solidFill>
                <a:effectLst>
                  <a:outerShdw blurRad="38100" dist="38100" dir="2700000" algn="tl">
                    <a:srgbClr val="FFFFFF"/>
                  </a:outerShdw>
                </a:effectLst>
                <a:latin typeface="Comic Sans MS" pitchFamily="66" charset="0"/>
                <a:cs typeface="Times New Roman" charset="0"/>
              </a:rPr>
              <a:t>SİSTEMLİ </a:t>
            </a:r>
            <a:r>
              <a:rPr kumimoji="1" lang="tr-TR" sz="1400" b="1" dirty="0">
                <a:solidFill>
                  <a:srgbClr val="FF0000"/>
                </a:solidFill>
                <a:effectLst>
                  <a:outerShdw blurRad="38100" dist="38100" dir="2700000" algn="tl">
                    <a:srgbClr val="FFFFFF"/>
                  </a:outerShdw>
                </a:effectLst>
                <a:latin typeface="Comic Sans MS" pitchFamily="66" charset="0"/>
                <a:cs typeface="Times New Roman" charset="0"/>
              </a:rPr>
              <a:t>ÇALIŞMAKTAN GEÇER…</a:t>
            </a:r>
            <a:endParaRPr lang="tr-TR" sz="1400" b="1" dirty="0">
              <a:solidFill>
                <a:srgbClr val="FF0000"/>
              </a:solidFill>
            </a:endParaRPr>
          </a:p>
        </p:txBody>
      </p:sp>
      <p:pic>
        <p:nvPicPr>
          <p:cNvPr id="26" name="Picture 2" descr="D:\Users\Hp\Desktop\855-8554021_careers-baar-merdiveni-pn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928934" y="7143768"/>
            <a:ext cx="2785607" cy="1142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97805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chemeClr val="bg2"/>
                </a:solidFill>
                <a:effectLst>
                  <a:outerShdw blurRad="63500" dir="3600000" algn="tl" rotWithShape="0">
                    <a:srgbClr val="000000">
                      <a:alpha val="70000"/>
                    </a:srgbClr>
                  </a:outerShdw>
                </a:effectLst>
              </a:rPr>
              <a:t>VERİMLİ DERS ÇALIŞMA TEKNİKLERİ</a:t>
            </a:r>
            <a:endParaRPr lang="tr-TR" sz="2400" dirty="0">
              <a:ln w="18415" cmpd="sng">
                <a:solidFill>
                  <a:srgbClr val="FFFFFF"/>
                </a:solidFill>
                <a:prstDash val="solid"/>
              </a:ln>
              <a:solidFill>
                <a:schemeClr val="bg2"/>
              </a:solidFill>
              <a:effectLst>
                <a:outerShdw blurRad="63500" dir="3600000" algn="tl" rotWithShape="0">
                  <a:srgbClr val="000000">
                    <a:alpha val="70000"/>
                  </a:srgbClr>
                </a:outerShdw>
              </a:effectLst>
            </a:endParaRPr>
          </a:p>
        </p:txBody>
      </p:sp>
      <p:sp>
        <p:nvSpPr>
          <p:cNvPr id="5" name="4 Dikdörtgen"/>
          <p:cNvSpPr/>
          <p:nvPr/>
        </p:nvSpPr>
        <p:spPr>
          <a:xfrm>
            <a:off x="214290" y="1071538"/>
            <a:ext cx="3143272" cy="3970318"/>
          </a:xfrm>
          <a:prstGeom prst="rect">
            <a:avLst/>
          </a:prstGeom>
        </p:spPr>
        <p:txBody>
          <a:bodyPr wrap="square">
            <a:spAutoFit/>
          </a:bodyPr>
          <a:lstStyle/>
          <a:p>
            <a:r>
              <a:rPr lang="tr-TR" b="1" dirty="0" smtClean="0">
                <a:solidFill>
                  <a:srgbClr val="FF0000"/>
                </a:solidFill>
              </a:rPr>
              <a:t>1-Ders Çalışma Programı oluşturun.</a:t>
            </a:r>
          </a:p>
          <a:p>
            <a:endParaRPr lang="tr-TR" b="1" dirty="0" smtClean="0">
              <a:solidFill>
                <a:srgbClr val="FF0000"/>
              </a:solidFill>
            </a:endParaRPr>
          </a:p>
          <a:p>
            <a:r>
              <a:rPr lang="tr-TR" dirty="0" smtClean="0"/>
              <a:t>Zamanınızı en iyi şekilde değerlendirmek ve hedeflerinize ulaşabilmek için günlük, haftalık ve dönemlik planlar yapmak çok önemlidir. Bir gün önceden, bir hafta önceden ve aylar öncesinden bitirmeyi hedeflediğiniz konular için planlar yapın. </a:t>
            </a:r>
            <a:endParaRPr lang="tr-TR" dirty="0"/>
          </a:p>
        </p:txBody>
      </p:sp>
      <p:sp>
        <p:nvSpPr>
          <p:cNvPr id="8" name="7 Dikdörtgen"/>
          <p:cNvSpPr/>
          <p:nvPr/>
        </p:nvSpPr>
        <p:spPr>
          <a:xfrm>
            <a:off x="214290" y="5143504"/>
            <a:ext cx="6357982" cy="2862322"/>
          </a:xfrm>
          <a:prstGeom prst="rect">
            <a:avLst/>
          </a:prstGeom>
          <a:ln>
            <a:noFill/>
          </a:ln>
        </p:spPr>
        <p:txBody>
          <a:bodyPr wrap="square">
            <a:spAutoFit/>
          </a:bodyPr>
          <a:lstStyle/>
          <a:p>
            <a:r>
              <a:rPr lang="tr-TR" dirty="0" smtClean="0"/>
              <a:t>Konuların hangi tarihe kadar bitmesi gerektiğini önceden belirlemelisiniz. Son ana yığılmış olan konular sizi yalnızca strese sokar ve veriminizi büyük oranda düşürür.</a:t>
            </a:r>
          </a:p>
          <a:p>
            <a:endParaRPr lang="tr-TR" dirty="0" smtClean="0"/>
          </a:p>
          <a:p>
            <a:r>
              <a:rPr lang="tr-TR" dirty="0" smtClean="0"/>
              <a:t>Saatlerce ders çalışmak yapılan en büyük yanlışlardan biridir. Bir süre sonra veriminizi tümüyle kaybetmiş olacağınız için zamanınız da boşa gidecektir. Programınızı oluştururken 40 dakikada bir çok uzun olmayacak şekilde molalar vermeyi unutmayın.</a:t>
            </a:r>
            <a:endParaRPr lang="tr-TR" dirty="0"/>
          </a:p>
        </p:txBody>
      </p:sp>
      <p:pic>
        <p:nvPicPr>
          <p:cNvPr id="6" name="Picture 2" descr="D:\Users\Hp\Desktop\plan-png-8-png-image-plan-png-1000_10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7538" y="1285852"/>
            <a:ext cx="3143272" cy="31432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chemeClr val="bg2"/>
                </a:solidFill>
                <a:effectLst>
                  <a:outerShdw blurRad="63500" dir="3600000" algn="tl" rotWithShape="0">
                    <a:srgbClr val="000000">
                      <a:alpha val="70000"/>
                    </a:srgbClr>
                  </a:outerShdw>
                </a:effectLst>
              </a:rPr>
              <a:t>VERİMLİ DERS ÇALIŞMA TEKNİKLERİ</a:t>
            </a:r>
            <a:endParaRPr lang="tr-TR" sz="2400" dirty="0">
              <a:ln w="18415" cmpd="sng">
                <a:solidFill>
                  <a:srgbClr val="FFFFFF"/>
                </a:solidFill>
                <a:prstDash val="solid"/>
              </a:ln>
              <a:solidFill>
                <a:schemeClr val="bg2"/>
              </a:solidFill>
              <a:effectLst>
                <a:outerShdw blurRad="63500" dir="3600000" algn="tl" rotWithShape="0">
                  <a:srgbClr val="000000">
                    <a:alpha val="70000"/>
                  </a:srgbClr>
                </a:outerShdw>
              </a:effectLst>
            </a:endParaRPr>
          </a:p>
        </p:txBody>
      </p:sp>
      <p:sp>
        <p:nvSpPr>
          <p:cNvPr id="5" name="4 Dikdörtgen"/>
          <p:cNvSpPr/>
          <p:nvPr/>
        </p:nvSpPr>
        <p:spPr>
          <a:xfrm>
            <a:off x="214290" y="1071538"/>
            <a:ext cx="3143272" cy="3970318"/>
          </a:xfrm>
          <a:prstGeom prst="rect">
            <a:avLst/>
          </a:prstGeom>
        </p:spPr>
        <p:txBody>
          <a:bodyPr wrap="square">
            <a:spAutoFit/>
          </a:bodyPr>
          <a:lstStyle/>
          <a:p>
            <a:r>
              <a:rPr lang="tr-TR" b="1" dirty="0" smtClean="0">
                <a:solidFill>
                  <a:srgbClr val="002060"/>
                </a:solidFill>
              </a:rPr>
              <a:t>2-Zamanı verimli kullanın.</a:t>
            </a:r>
          </a:p>
          <a:p>
            <a:endParaRPr lang="tr-TR" dirty="0" smtClean="0"/>
          </a:p>
          <a:p>
            <a:r>
              <a:rPr lang="tr-TR" dirty="0" smtClean="0"/>
              <a:t>Herkes bedensel, zihinsel, duygusal yapıları, ilgileri ve yetenekleri bakımından birbirlerinden farklıdır. Öğrencinin ilk olarak kendini tanıması gerekir. Kendini tanıyan öğrenci planını oluştururken hangi derse ne sıklıkla çalışacağını bildiği için planı uygulaması daha kolay olacaktır.</a:t>
            </a:r>
            <a:endParaRPr lang="tr-TR" dirty="0"/>
          </a:p>
        </p:txBody>
      </p:sp>
      <p:sp>
        <p:nvSpPr>
          <p:cNvPr id="8" name="7 Dikdörtgen"/>
          <p:cNvSpPr/>
          <p:nvPr/>
        </p:nvSpPr>
        <p:spPr>
          <a:xfrm>
            <a:off x="214290" y="5143504"/>
            <a:ext cx="6357982" cy="1200329"/>
          </a:xfrm>
          <a:prstGeom prst="rect">
            <a:avLst/>
          </a:prstGeom>
          <a:ln>
            <a:noFill/>
          </a:ln>
        </p:spPr>
        <p:txBody>
          <a:bodyPr wrap="square">
            <a:spAutoFit/>
          </a:bodyPr>
          <a:lstStyle/>
          <a:p>
            <a:r>
              <a:rPr lang="tr-TR" dirty="0" smtClean="0"/>
              <a:t>Zamanın verimli geçebilmesi için gün için yalnızca ders çalışmak yerinde çalışma saatlerinin beraberinde, spor, eğlence, dinlenme gibi aktiviteleri de planına dahil etmelidir.</a:t>
            </a:r>
            <a:endParaRPr lang="tr-TR" dirty="0"/>
          </a:p>
        </p:txBody>
      </p:sp>
      <p:pic>
        <p:nvPicPr>
          <p:cNvPr id="7" name="Picture 2" descr="D:\Users\Hp\Desktop\44827953-time-management-concept-illustrat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29066" y="1714480"/>
            <a:ext cx="2357454" cy="228970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2"/>
          <p:cNvSpPr txBox="1"/>
          <p:nvPr/>
        </p:nvSpPr>
        <p:spPr>
          <a:xfrm>
            <a:off x="-28672" y="195486"/>
            <a:ext cx="6886672" cy="461665"/>
          </a:xfrm>
          <a:prstGeom prst="rect">
            <a:avLst/>
          </a:prstGeom>
          <a:solidFill>
            <a:srgbClr val="FF0000"/>
          </a:solidFill>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tr-TR" sz="2400" dirty="0" smtClean="0">
                <a:ln w="18415" cmpd="sng">
                  <a:solidFill>
                    <a:srgbClr val="FFFFFF"/>
                  </a:solidFill>
                  <a:prstDash val="solid"/>
                </a:ln>
                <a:solidFill>
                  <a:schemeClr val="bg2"/>
                </a:solidFill>
                <a:effectLst>
                  <a:outerShdw blurRad="63500" dir="3600000" algn="tl" rotWithShape="0">
                    <a:srgbClr val="000000">
                      <a:alpha val="70000"/>
                    </a:srgbClr>
                  </a:outerShdw>
                </a:effectLst>
              </a:rPr>
              <a:t>VERİMLİ DERS ÇALIŞMA TEKNİKLERİ</a:t>
            </a:r>
            <a:endParaRPr lang="tr-TR" sz="2400" dirty="0">
              <a:ln w="18415" cmpd="sng">
                <a:solidFill>
                  <a:srgbClr val="FFFFFF"/>
                </a:solidFill>
                <a:prstDash val="solid"/>
              </a:ln>
              <a:solidFill>
                <a:schemeClr val="bg2"/>
              </a:solidFill>
              <a:effectLst>
                <a:outerShdw blurRad="63500" dir="3600000" algn="tl" rotWithShape="0">
                  <a:srgbClr val="000000">
                    <a:alpha val="70000"/>
                  </a:srgbClr>
                </a:outerShdw>
              </a:effectLst>
            </a:endParaRPr>
          </a:p>
        </p:txBody>
      </p:sp>
      <p:sp>
        <p:nvSpPr>
          <p:cNvPr id="5" name="4 Dikdörtgen"/>
          <p:cNvSpPr/>
          <p:nvPr/>
        </p:nvSpPr>
        <p:spPr>
          <a:xfrm>
            <a:off x="214290" y="1071538"/>
            <a:ext cx="3143272" cy="4524315"/>
          </a:xfrm>
          <a:prstGeom prst="rect">
            <a:avLst/>
          </a:prstGeom>
        </p:spPr>
        <p:txBody>
          <a:bodyPr wrap="square">
            <a:spAutoFit/>
          </a:bodyPr>
          <a:lstStyle/>
          <a:p>
            <a:r>
              <a:rPr lang="tr-TR" b="1" dirty="0" smtClean="0">
                <a:solidFill>
                  <a:srgbClr val="7030A0"/>
                </a:solidFill>
              </a:rPr>
              <a:t>3-Verimi düşüren etkenleri ortadan</a:t>
            </a:r>
            <a:r>
              <a:rPr lang="tr-TR" b="1" dirty="0" smtClean="0">
                <a:solidFill>
                  <a:srgbClr val="FF0000"/>
                </a:solidFill>
              </a:rPr>
              <a:t> </a:t>
            </a:r>
            <a:r>
              <a:rPr lang="tr-TR" b="1" dirty="0" smtClean="0">
                <a:solidFill>
                  <a:srgbClr val="7030A0"/>
                </a:solidFill>
              </a:rPr>
              <a:t>kaldırın. </a:t>
            </a:r>
          </a:p>
          <a:p>
            <a:endParaRPr lang="tr-TR" dirty="0" smtClean="0"/>
          </a:p>
          <a:p>
            <a:r>
              <a:rPr lang="tr-TR" dirty="0" smtClean="0"/>
              <a:t>Çalışılan odanın ısısından, uyku düzeni, kaygı, telefon ve sosyal medyaya kadar birçok etken ders çalışırken veriminizi düşürecektir. Örneğin programınızda 40 dakikalık bir çalışma aralığı varsa o 40 dakika boyunca çalışacağınız ders dışında hiçbir şeyin dikkatinizi dağıtmaması gerekir. </a:t>
            </a:r>
            <a:endParaRPr lang="tr-TR" dirty="0"/>
          </a:p>
        </p:txBody>
      </p:sp>
      <p:sp>
        <p:nvSpPr>
          <p:cNvPr id="8" name="7 Dikdörtgen"/>
          <p:cNvSpPr/>
          <p:nvPr/>
        </p:nvSpPr>
        <p:spPr>
          <a:xfrm>
            <a:off x="214290" y="5715008"/>
            <a:ext cx="6357982" cy="923330"/>
          </a:xfrm>
          <a:prstGeom prst="rect">
            <a:avLst/>
          </a:prstGeom>
          <a:ln>
            <a:noFill/>
          </a:ln>
        </p:spPr>
        <p:txBody>
          <a:bodyPr wrap="square">
            <a:spAutoFit/>
          </a:bodyPr>
          <a:lstStyle/>
          <a:p>
            <a:r>
              <a:rPr lang="tr-TR" dirty="0" smtClean="0"/>
              <a:t>Bu sebeple bulunduğunuz ortam sizi ruhen ve fiziki olarak olumsuz etkileyecek şeylerden arındırılmış olmalı.</a:t>
            </a:r>
            <a:endParaRPr lang="tr-TR" dirty="0"/>
          </a:p>
        </p:txBody>
      </p:sp>
      <p:pic>
        <p:nvPicPr>
          <p:cNvPr id="6" name="Picture 2" descr="D:\Users\Hp\Desktop\pfei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9066" y="2000232"/>
            <a:ext cx="1630267" cy="175432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 descr="D:\Users\Hp\Desktop\guadagno-profitt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4686" y="6357950"/>
            <a:ext cx="3168352" cy="24433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200</TotalTime>
  <Words>908</Words>
  <Application>Microsoft Office PowerPoint</Application>
  <PresentationFormat>Ekran Gösterisi (4:3)</PresentationFormat>
  <Paragraphs>135</Paragraphs>
  <Slides>14</Slides>
  <Notes>0</Notes>
  <HiddenSlides>0</HiddenSlides>
  <MMClips>0</MMClips>
  <ScaleCrop>false</ScaleCrop>
  <HeadingPairs>
    <vt:vector size="4" baseType="variant">
      <vt:variant>
        <vt:lpstr>Tema</vt:lpstr>
      </vt:variant>
      <vt:variant>
        <vt:i4>1</vt:i4>
      </vt:variant>
      <vt:variant>
        <vt:lpstr>Slayt Başlıkları</vt:lpstr>
      </vt:variant>
      <vt:variant>
        <vt:i4>14</vt:i4>
      </vt:variant>
    </vt:vector>
  </HeadingPairs>
  <TitlesOfParts>
    <vt:vector size="15" baseType="lpstr">
      <vt:lpstr>Kalabalık</vt:lpstr>
      <vt:lpstr>  ‘’MOTİVASYON-HEDEF BELİRLEME-VERİMLİ DERS ÇALIŞMA TEKNİKLERİ’’  ÖĞRENCİ BİLGİLENDİRME KİTAPÇIĞI (ORTAOKUL-LİSE)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‘’OLUMLU DAVRANIŞ GELİŞTİRME’’  AKRAN ZORBALIĞI  ÖĞRENCİ BİLGİLENDİRME KİTAPÇIĞI (ORTAOKUL-LİSE)</dc:title>
  <dc:creator>dell</dc:creator>
  <cp:lastModifiedBy>bil-12</cp:lastModifiedBy>
  <cp:revision>31</cp:revision>
  <dcterms:created xsi:type="dcterms:W3CDTF">2021-10-06T09:42:30Z</dcterms:created>
  <dcterms:modified xsi:type="dcterms:W3CDTF">2023-08-23T11:15:52Z</dcterms:modified>
</cp:coreProperties>
</file>