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1" r:id="rId2"/>
    <p:sldId id="257" r:id="rId3"/>
    <p:sldId id="282" r:id="rId4"/>
    <p:sldId id="283" r:id="rId5"/>
    <p:sldId id="284" r:id="rId6"/>
    <p:sldId id="285" r:id="rId7"/>
    <p:sldId id="286" r:id="rId8"/>
    <p:sldId id="287" r:id="rId9"/>
    <p:sldId id="288" r:id="rId10"/>
    <p:sldId id="289" r:id="rId11"/>
  </p:sldIdLst>
  <p:sldSz cx="6858000" cy="9144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2292" y="-10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1" y="6218863"/>
            <a:ext cx="686331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Başlık"/>
          <p:cNvSpPr>
            <a:spLocks noGrp="1"/>
          </p:cNvSpPr>
          <p:nvPr>
            <p:ph type="ctrTitle"/>
          </p:nvPr>
        </p:nvSpPr>
        <p:spPr>
          <a:xfrm>
            <a:off x="514350" y="2336802"/>
            <a:ext cx="5829300" cy="243968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14350" y="4815476"/>
            <a:ext cx="5829300" cy="1599605"/>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2824" y="6604000"/>
            <a:ext cx="6860824" cy="2549451"/>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D9F75050-0E15-4C5B-92B0-66D068882F1F}" type="datetimeFigureOut">
              <a:rPr lang="tr-TR" smtClean="0"/>
              <a:pPr/>
              <a:t>25.08.2023</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342900" y="1975106"/>
            <a:ext cx="6172200" cy="584809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5133010" y="366187"/>
            <a:ext cx="1333103" cy="745701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342900" y="366188"/>
            <a:ext cx="4743450" cy="745701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Başlık"/>
          <p:cNvSpPr>
            <a:spLocks noGrp="1"/>
          </p:cNvSpPr>
          <p:nvPr>
            <p:ph type="title"/>
          </p:nvPr>
        </p:nvSpPr>
        <p:spPr/>
        <p:txBody>
          <a:bodyPr rtlCol="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41782" y="1412949"/>
            <a:ext cx="5829300" cy="24384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942035" y="3908949"/>
            <a:ext cx="3429000" cy="1939851"/>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25.08.2023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Köşeli Çift Ayraç"/>
          <p:cNvSpPr/>
          <p:nvPr/>
        </p:nvSpPr>
        <p:spPr>
          <a:xfrm>
            <a:off x="2727510" y="4007296"/>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Köşeli Çift Ayraç"/>
          <p:cNvSpPr/>
          <p:nvPr/>
        </p:nvSpPr>
        <p:spPr>
          <a:xfrm>
            <a:off x="2587698" y="4007296"/>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342900" y="1975105"/>
            <a:ext cx="3028950" cy="6034617"/>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3486150" y="1975105"/>
            <a:ext cx="3028950" cy="6034617"/>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25.08.2023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4067"/>
            <a:ext cx="6172200" cy="1524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42900" y="7213600"/>
            <a:ext cx="3030141" cy="1016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3483770" y="7213600"/>
            <a:ext cx="3031331" cy="1016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342900" y="1925726"/>
            <a:ext cx="3030141" cy="5255684"/>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3483769" y="1925726"/>
            <a:ext cx="3031331" cy="5255684"/>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25.08.2023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25.08.2023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25.08.2023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685800" y="6502400"/>
            <a:ext cx="5611332" cy="6096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3314700" y="7140136"/>
            <a:ext cx="2980944" cy="12192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685800" y="365760"/>
            <a:ext cx="5609844" cy="6096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5045274" y="8543925"/>
            <a:ext cx="1440180" cy="487680"/>
          </a:xfrm>
        </p:spPr>
        <p:txBody>
          <a:bodyPr/>
          <a:lstStyle/>
          <a:p>
            <a:fld id="{D9F75050-0E15-4C5B-92B0-66D068882F1F}" type="datetimeFigureOut">
              <a:rPr lang="tr-TR" smtClean="0"/>
              <a:pPr/>
              <a:t>25.08.2023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855924" y="7257870"/>
            <a:ext cx="5372100" cy="864309"/>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171450" y="253291"/>
            <a:ext cx="6515100" cy="585216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D9F75050-0E15-4C5B-92B0-66D068882F1F}" type="datetimeFigureOut">
              <a:rPr lang="tr-TR" smtClean="0"/>
              <a:pPr/>
              <a:t>25.08.2023</a:t>
            </a:fld>
            <a:endParaRPr lang="tr-TR"/>
          </a:p>
        </p:txBody>
      </p:sp>
      <p:sp>
        <p:nvSpPr>
          <p:cNvPr id="6" name="5 Altbilgi Yer Tutucusu"/>
          <p:cNvSpPr>
            <a:spLocks noGrp="1"/>
          </p:cNvSpPr>
          <p:nvPr>
            <p:ph type="ftr" sz="quarter" idx="11"/>
          </p:nvPr>
        </p:nvSpPr>
        <p:spPr>
          <a:xfrm>
            <a:off x="3285054" y="8543926"/>
            <a:ext cx="1763011" cy="486833"/>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B1DEFA8C-F947-479F-BE07-76B6B3F80BF1}" type="slidenum">
              <a:rPr lang="tr-TR" smtClean="0"/>
              <a:pPr/>
              <a:t>‹#›</a:t>
            </a:fld>
            <a:endParaRPr lang="tr-TR"/>
          </a:p>
        </p:txBody>
      </p:sp>
      <p:sp>
        <p:nvSpPr>
          <p:cNvPr id="2" name="1 Başlık"/>
          <p:cNvSpPr>
            <a:spLocks noGrp="1"/>
          </p:cNvSpPr>
          <p:nvPr>
            <p:ph type="title"/>
          </p:nvPr>
        </p:nvSpPr>
        <p:spPr>
          <a:xfrm>
            <a:off x="171450" y="6486830"/>
            <a:ext cx="6056574" cy="750229"/>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537328" y="6669325"/>
            <a:ext cx="2851502" cy="192414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40170" y="7713364"/>
            <a:ext cx="2851502" cy="11176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 Üçgen"/>
          <p:cNvSpPr>
            <a:spLocks/>
          </p:cNvSpPr>
          <p:nvPr/>
        </p:nvSpPr>
        <p:spPr bwMode="auto">
          <a:xfrm>
            <a:off x="-4532" y="7721671"/>
            <a:ext cx="2551736" cy="1441157"/>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Düz Bağlayıcı"/>
          <p:cNvCxnSpPr/>
          <p:nvPr/>
        </p:nvCxnSpPr>
        <p:spPr>
          <a:xfrm>
            <a:off x="-6928" y="7716985"/>
            <a:ext cx="2554132" cy="1445844"/>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6498084" y="6651253"/>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Köşeli Çift Ayraç"/>
          <p:cNvSpPr/>
          <p:nvPr/>
        </p:nvSpPr>
        <p:spPr>
          <a:xfrm>
            <a:off x="6358272" y="6651253"/>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537328" y="6669325"/>
            <a:ext cx="2851502" cy="192414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Serbest Form"/>
          <p:cNvSpPr>
            <a:spLocks/>
          </p:cNvSpPr>
          <p:nvPr/>
        </p:nvSpPr>
        <p:spPr bwMode="auto">
          <a:xfrm>
            <a:off x="-40170" y="7713364"/>
            <a:ext cx="2851502" cy="11176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ik Üçgen"/>
          <p:cNvSpPr>
            <a:spLocks/>
          </p:cNvSpPr>
          <p:nvPr/>
        </p:nvSpPr>
        <p:spPr bwMode="auto">
          <a:xfrm>
            <a:off x="-4532" y="7721671"/>
            <a:ext cx="2551736" cy="1441157"/>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Düz Bağlayıcı"/>
          <p:cNvCxnSpPr/>
          <p:nvPr/>
        </p:nvCxnSpPr>
        <p:spPr>
          <a:xfrm>
            <a:off x="-6928" y="7716985"/>
            <a:ext cx="2554132" cy="1445844"/>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342900" y="366184"/>
            <a:ext cx="6172200" cy="1524000"/>
          </a:xfrm>
          <a:prstGeom prst="rect">
            <a:avLst/>
          </a:prstGeom>
        </p:spPr>
        <p:txBody>
          <a:bodyPr vert="horz" anchor="ctr">
            <a:normAutofit/>
            <a:scene3d>
              <a:camera prst="orthographicFront"/>
              <a:lightRig rig="soft" dir="t"/>
            </a:scene3d>
            <a:sp3d prstMaterial="softEdge">
              <a:bevelT w="25400" h="25400"/>
            </a:sp3d>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342900" y="1975105"/>
            <a:ext cx="6172200" cy="6034617"/>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5045274" y="8543925"/>
            <a:ext cx="1440180" cy="487680"/>
          </a:xfrm>
          <a:prstGeom prst="rect">
            <a:avLst/>
          </a:prstGeom>
        </p:spPr>
        <p:txBody>
          <a:bodyPr vert="horz" anchor="b"/>
          <a:lstStyle>
            <a:lvl1pPr algn="l" eaLnBrk="1" latinLnBrk="0" hangingPunct="1">
              <a:defRPr kumimoji="0" sz="1000">
                <a:solidFill>
                  <a:schemeClr val="tx1"/>
                </a:solidFill>
              </a:defRPr>
            </a:lvl1pPr>
            <a:extLst/>
          </a:lstStyle>
          <a:p>
            <a:fld id="{D9F75050-0E15-4C5B-92B0-66D068882F1F}" type="datetimeFigureOut">
              <a:rPr lang="tr-TR" smtClean="0"/>
              <a:pPr/>
              <a:t>25.08.2023</a:t>
            </a:fld>
            <a:endParaRPr lang="tr-TR"/>
          </a:p>
        </p:txBody>
      </p:sp>
      <p:sp>
        <p:nvSpPr>
          <p:cNvPr id="22" name="21 Altbilgi Yer Tutucusu"/>
          <p:cNvSpPr>
            <a:spLocks noGrp="1"/>
          </p:cNvSpPr>
          <p:nvPr>
            <p:ph type="ftr" sz="quarter" idx="3"/>
          </p:nvPr>
        </p:nvSpPr>
        <p:spPr>
          <a:xfrm>
            <a:off x="3285054" y="8543926"/>
            <a:ext cx="1763011" cy="486833"/>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6485454" y="8543926"/>
            <a:ext cx="274320" cy="486833"/>
          </a:xfrm>
          <a:prstGeom prst="rect">
            <a:avLst/>
          </a:prstGeom>
        </p:spPr>
        <p:txBody>
          <a:bodyPr vert="horz" anchor="b"/>
          <a:lstStyle>
            <a:lvl1pPr algn="r" eaLnBrk="1" latinLnBrk="0" hangingPunct="1">
              <a:defRPr kumimoji="0" sz="1000" b="0">
                <a:solidFill>
                  <a:schemeClr val="tx1"/>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gif"/><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26066" y="4336217"/>
            <a:ext cx="5829300" cy="2517250"/>
          </a:xfrm>
        </p:spPr>
        <p:txBody>
          <a:bodyPr>
            <a:normAutofit/>
          </a:bodyPr>
          <a:lstStyle/>
          <a:p>
            <a:pPr algn="ctr"/>
            <a:r>
              <a:rPr lang="tr-TR" sz="2400" dirty="0" smtClean="0">
                <a:solidFill>
                  <a:srgbClr val="002060"/>
                </a:solidFill>
              </a:rPr>
              <a:t/>
            </a:r>
            <a:br>
              <a:rPr lang="tr-TR" sz="2400" dirty="0" smtClean="0">
                <a:solidFill>
                  <a:srgbClr val="002060"/>
                </a:solidFill>
              </a:rPr>
            </a:br>
            <a:r>
              <a:rPr lang="tr-TR" sz="2400" dirty="0">
                <a:solidFill>
                  <a:srgbClr val="002060"/>
                </a:solidFill>
              </a:rPr>
              <a:t/>
            </a:r>
            <a:br>
              <a:rPr lang="tr-TR" sz="2400" dirty="0">
                <a:solidFill>
                  <a:srgbClr val="002060"/>
                </a:solidFill>
              </a:rPr>
            </a:br>
            <a:r>
              <a:rPr lang="tr-TR" sz="2400" dirty="0" smtClean="0">
                <a:solidFill>
                  <a:srgbClr val="FF0000"/>
                </a:solidFill>
              </a:rPr>
              <a:t>‘’ÖFKE KONTROLÜ’’</a:t>
            </a:r>
            <a:r>
              <a:rPr lang="tr-TR" sz="2400" dirty="0">
                <a:solidFill>
                  <a:srgbClr val="FF0000"/>
                </a:solidFill>
              </a:rPr>
              <a:t/>
            </a:r>
            <a:br>
              <a:rPr lang="tr-TR" sz="2400" dirty="0">
                <a:solidFill>
                  <a:srgbClr val="FF0000"/>
                </a:solidFill>
              </a:rPr>
            </a:br>
            <a:r>
              <a:rPr lang="tr-TR" sz="2400" dirty="0">
                <a:solidFill>
                  <a:srgbClr val="FF0000"/>
                </a:solidFill>
              </a:rPr>
              <a:t/>
            </a:r>
            <a:br>
              <a:rPr lang="tr-TR" sz="2400" dirty="0">
                <a:solidFill>
                  <a:srgbClr val="FF0000"/>
                </a:solidFill>
              </a:rPr>
            </a:br>
            <a:r>
              <a:rPr lang="tr-TR" sz="2400" dirty="0">
                <a:solidFill>
                  <a:schemeClr val="tx1"/>
                </a:solidFill>
              </a:rPr>
              <a:t>ÖĞRENCİ BİLGİLENDİRME KİTAPÇIĞI</a:t>
            </a:r>
            <a:br>
              <a:rPr lang="tr-TR" sz="2400" dirty="0">
                <a:solidFill>
                  <a:schemeClr val="tx1"/>
                </a:solidFill>
              </a:rPr>
            </a:br>
            <a:r>
              <a:rPr lang="tr-TR" sz="2400" dirty="0">
                <a:solidFill>
                  <a:schemeClr val="tx1"/>
                </a:solidFill>
              </a:rPr>
              <a:t>(ORTAOKUL-LİSE)</a:t>
            </a:r>
            <a:endParaRPr lang="tr-TR" sz="2400" b="1" dirty="0">
              <a:solidFill>
                <a:schemeClr val="tx1"/>
              </a:solidFill>
            </a:endParaRPr>
          </a:p>
        </p:txBody>
      </p:sp>
      <p:pic>
        <p:nvPicPr>
          <p:cNvPr id="6" name="Picture 2" descr="C:\Users\bil-12\Desktop\okul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8934" y="3131840"/>
            <a:ext cx="1928535" cy="1907681"/>
          </a:xfrm>
          <a:prstGeom prst="rect">
            <a:avLst/>
          </a:prstGeom>
          <a:noFill/>
          <a:extLst>
            <a:ext uri="{909E8E84-426E-40DD-AFC4-6F175D3DCCD1}">
              <a14:hiddenFill xmlns:a14="http://schemas.microsoft.com/office/drawing/2010/main">
                <a:solidFill>
                  <a:srgbClr val="FFFFFF"/>
                </a:solidFill>
              </a14:hiddenFill>
            </a:ext>
          </a:extLst>
        </p:spPr>
      </p:pic>
      <p:pic>
        <p:nvPicPr>
          <p:cNvPr id="7" name="Resim 6"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1387" y="225911"/>
            <a:ext cx="972757" cy="632098"/>
          </a:xfrm>
          <a:prstGeom prst="rect">
            <a:avLst/>
          </a:prstGeom>
          <a:noFill/>
          <a:ln>
            <a:noFill/>
          </a:ln>
        </p:spPr>
      </p:pic>
      <p:sp>
        <p:nvSpPr>
          <p:cNvPr id="3" name="Dikdörtgen 2"/>
          <p:cNvSpPr/>
          <p:nvPr/>
        </p:nvSpPr>
        <p:spPr>
          <a:xfrm>
            <a:off x="1294144" y="268099"/>
            <a:ext cx="4511120" cy="646331"/>
          </a:xfrm>
          <a:prstGeom prst="rect">
            <a:avLst/>
          </a:prstGeom>
        </p:spPr>
        <p:txBody>
          <a:bodyPr wrap="square">
            <a:spAutoFit/>
          </a:bodyPr>
          <a:lstStyle/>
          <a:p>
            <a:r>
              <a:rPr lang="tr-TR" dirty="0"/>
              <a:t>Pirömer Mahallesi </a:t>
            </a:r>
            <a:r>
              <a:rPr lang="tr-TR" dirty="0" smtClean="0"/>
              <a:t>90561 </a:t>
            </a:r>
            <a:r>
              <a:rPr lang="tr-TR" dirty="0"/>
              <a:t>Sokak No1/A </a:t>
            </a:r>
          </a:p>
          <a:p>
            <a:r>
              <a:rPr lang="tr-TR" dirty="0"/>
              <a:t>Ereğli/Konya</a:t>
            </a:r>
          </a:p>
        </p:txBody>
      </p:sp>
      <p:pic>
        <p:nvPicPr>
          <p:cNvPr id="8" name="Resim 7" descr="D:\Users\Hp\Desktop\pics-photos-instagram-logo-png-4.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2311" y="1150121"/>
            <a:ext cx="450907" cy="432048"/>
          </a:xfrm>
          <a:prstGeom prst="rect">
            <a:avLst/>
          </a:prstGeom>
          <a:noFill/>
          <a:ln>
            <a:noFill/>
          </a:ln>
        </p:spPr>
      </p:pic>
      <p:sp>
        <p:nvSpPr>
          <p:cNvPr id="9" name="Dikdörtgen 8"/>
          <p:cNvSpPr/>
          <p:nvPr/>
        </p:nvSpPr>
        <p:spPr>
          <a:xfrm>
            <a:off x="1294144" y="1208051"/>
            <a:ext cx="2698175" cy="369332"/>
          </a:xfrm>
          <a:prstGeom prst="rect">
            <a:avLst/>
          </a:prstGeom>
        </p:spPr>
        <p:txBody>
          <a:bodyPr wrap="none">
            <a:spAutoFit/>
          </a:bodyPr>
          <a:lstStyle/>
          <a:p>
            <a:r>
              <a:rPr lang="tr-TR" dirty="0"/>
              <a:t>dumlupinarortaokuluu</a:t>
            </a:r>
          </a:p>
        </p:txBody>
      </p:sp>
      <p:pic>
        <p:nvPicPr>
          <p:cNvPr id="10" name="Picture 8" descr="D:\Users\Hp\Desktop\unnamed.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2514" y="1871177"/>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1" name="Dikdörtgen 10"/>
          <p:cNvSpPr/>
          <p:nvPr/>
        </p:nvSpPr>
        <p:spPr>
          <a:xfrm>
            <a:off x="1330229" y="1873123"/>
            <a:ext cx="2010487" cy="369332"/>
          </a:xfrm>
          <a:prstGeom prst="rect">
            <a:avLst/>
          </a:prstGeom>
        </p:spPr>
        <p:txBody>
          <a:bodyPr wrap="none">
            <a:spAutoFit/>
          </a:bodyPr>
          <a:lstStyle/>
          <a:p>
            <a:r>
              <a:rPr lang="tr-TR" dirty="0"/>
              <a:t>0332 713 11 78</a:t>
            </a:r>
          </a:p>
        </p:txBody>
      </p:sp>
      <p:sp>
        <p:nvSpPr>
          <p:cNvPr id="12" name="object 28"/>
          <p:cNvSpPr/>
          <p:nvPr/>
        </p:nvSpPr>
        <p:spPr>
          <a:xfrm>
            <a:off x="610989" y="2594490"/>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13" name="Dikdörtgen 12"/>
          <p:cNvSpPr/>
          <p:nvPr/>
        </p:nvSpPr>
        <p:spPr>
          <a:xfrm>
            <a:off x="1246987" y="2594200"/>
            <a:ext cx="4501607" cy="369332"/>
          </a:xfrm>
          <a:prstGeom prst="rect">
            <a:avLst/>
          </a:prstGeom>
        </p:spPr>
        <p:txBody>
          <a:bodyPr wrap="square">
            <a:spAutoFit/>
          </a:bodyPr>
          <a:lstStyle/>
          <a:p>
            <a:r>
              <a:rPr lang="tr-TR" dirty="0"/>
              <a:t>http://ereglidumlupinar.meb.k12.tr</a:t>
            </a:r>
          </a:p>
        </p:txBody>
      </p:sp>
    </p:spTree>
    <p:extLst>
      <p:ext uri="{BB962C8B-B14F-4D97-AF65-F5344CB8AC3E}">
        <p14:creationId xmlns:p14="http://schemas.microsoft.com/office/powerpoint/2010/main" val="712770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rPr>
              <a:t>ÖFKEYİ NASIL KONTROL ALTINDA TUTABİLİRİZ?</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88640" y="866022"/>
            <a:ext cx="6192688" cy="3785652"/>
          </a:xfrm>
          <a:prstGeom prst="rect">
            <a:avLst/>
          </a:prstGeom>
        </p:spPr>
        <p:txBody>
          <a:bodyPr wrap="square">
            <a:spAutoFit/>
          </a:bodyPr>
          <a:lstStyle/>
          <a:p>
            <a:pPr>
              <a:buFont typeface="Wingdings" pitchFamily="2" charset="2"/>
              <a:buChar char="Ø"/>
            </a:pPr>
            <a:r>
              <a:rPr lang="tr-TR" sz="1600" dirty="0" smtClean="0">
                <a:solidFill>
                  <a:srgbClr val="FF0000"/>
                </a:solidFill>
              </a:rPr>
              <a:t> </a:t>
            </a:r>
            <a:r>
              <a:rPr lang="tr-TR" sz="1600" dirty="0" smtClean="0"/>
              <a:t>Arkadaşlarınızla bağlantınızı canlı tutun. Öfkenizi kontrol altına almak için birileriyle konuşmanız gerekiyorsa, belki de telefon edip onlardan biriyle konuşmak sizi rahatlatacak ve sonradan pişmana olacağınız bir şey yapmanızı önleyecektir.</a:t>
            </a:r>
          </a:p>
          <a:p>
            <a:pPr>
              <a:buFont typeface="Wingdings" pitchFamily="2" charset="2"/>
              <a:buChar char="Ø"/>
            </a:pPr>
            <a:endParaRPr lang="tr-TR" sz="1600" dirty="0" smtClean="0"/>
          </a:p>
          <a:p>
            <a:pPr>
              <a:buFont typeface="Wingdings" pitchFamily="2" charset="2"/>
              <a:buChar char="Ø"/>
            </a:pPr>
            <a:r>
              <a:rPr lang="tr-TR" sz="1600" dirty="0" smtClean="0">
                <a:solidFill>
                  <a:srgbClr val="FF0000"/>
                </a:solidFill>
              </a:rPr>
              <a:t> </a:t>
            </a:r>
            <a:r>
              <a:rPr lang="tr-TR" sz="1600" dirty="0" smtClean="0"/>
              <a:t>Öfkenizi içinizde tutmanın çok iyi bir yoludur. Sizi sinirlendiren bir olay yaşadığınızda bunun size neler düşündürdüğünü,sizi kızdıran şeyin ne olduğunu yazın. Yazı yazmanın sizi rahatlattığını göreceksiniz. </a:t>
            </a:r>
          </a:p>
          <a:p>
            <a:endParaRPr lang="tr-TR" sz="1600" dirty="0" smtClean="0"/>
          </a:p>
          <a:p>
            <a:pPr>
              <a:buFont typeface="Wingdings" pitchFamily="2" charset="2"/>
              <a:buChar char="Ø"/>
            </a:pPr>
            <a:r>
              <a:rPr lang="tr-TR" sz="1600" dirty="0" smtClean="0">
                <a:solidFill>
                  <a:srgbClr val="FF0000"/>
                </a:solidFill>
              </a:rPr>
              <a:t> </a:t>
            </a:r>
            <a:r>
              <a:rPr lang="tr-TR" sz="1600" dirty="0" smtClean="0"/>
              <a:t>Olayları kişisel olarak almayın. Başkalarının söylediği ve yaptığı hiçbir şey sizin yüzünüzden değildir. Diğer insanların fikirlerine,üsluplarına ve davranışlarına karşı bağışıklık kazandığınızda artık gereksiz bir acının kurbanı olmaktan kurtulacaksınız.</a:t>
            </a:r>
            <a:endParaRPr lang="tr-TR" sz="1600" dirty="0"/>
          </a:p>
        </p:txBody>
      </p:sp>
      <p:sp>
        <p:nvSpPr>
          <p:cNvPr id="6" name="Dikdörtgen 5"/>
          <p:cNvSpPr/>
          <p:nvPr/>
        </p:nvSpPr>
        <p:spPr>
          <a:xfrm>
            <a:off x="372411" y="4884372"/>
            <a:ext cx="6224941" cy="2800767"/>
          </a:xfrm>
          <a:prstGeom prst="rect">
            <a:avLst/>
          </a:prstGeom>
          <a:ln>
            <a:solidFill>
              <a:schemeClr val="tx1"/>
            </a:solidFill>
          </a:ln>
        </p:spPr>
        <p:txBody>
          <a:bodyPr wrap="square">
            <a:spAutoFit/>
          </a:bodyPr>
          <a:lstStyle/>
          <a:p>
            <a:r>
              <a:rPr lang="tr-TR" sz="1600" dirty="0" smtClean="0"/>
              <a:t>Yaşam </a:t>
            </a:r>
            <a:r>
              <a:rPr lang="tr-TR" sz="1600" dirty="0" smtClean="0"/>
              <a:t>her zaman için engellerle, acılarla, kayıplarla ve diğer insanların onlardan beklemediğiniz davranışlarıyla dolu olacaktır. Bunu değiştiremezsiniz. Ama bu olayların sizi etkileme biçimini değiştirebilirsiniz. Kızgınlık ve öfke tepkilerinizi kontrol ederek, uzun vadede onların sizi daha mutsuz kılmasını önleyebilirsiniz.</a:t>
            </a:r>
            <a:br>
              <a:rPr lang="tr-TR" sz="1600" dirty="0" smtClean="0"/>
            </a:br>
            <a:endParaRPr lang="tr-TR" sz="1600" dirty="0" smtClean="0"/>
          </a:p>
          <a:p>
            <a:r>
              <a:rPr lang="tr-TR" sz="1600" dirty="0" smtClean="0"/>
              <a:t> Eğer Öfkenizin, kontrolünüz dışına çıktığını düşünüyorsanız, ev ve iş hayatınızın önemli boyutları bu duygudan etkileniyorsa, bir </a:t>
            </a:r>
            <a:r>
              <a:rPr lang="tr-TR" sz="1600" b="1" i="1" dirty="0" smtClean="0">
                <a:solidFill>
                  <a:srgbClr val="FF0000"/>
                </a:solidFill>
              </a:rPr>
              <a:t>UZMANDAN MUTLAKA DESTEK ALIN.</a:t>
            </a:r>
            <a:endParaRPr lang="tr-TR" sz="1600" b="1" i="1" dirty="0">
              <a:solidFill>
                <a:srgbClr val="FF0000"/>
              </a:solidFill>
            </a:endParaRPr>
          </a:p>
        </p:txBody>
      </p:sp>
    </p:spTree>
    <p:extLst>
      <p:ext uri="{BB962C8B-B14F-4D97-AF65-F5344CB8AC3E}">
        <p14:creationId xmlns:p14="http://schemas.microsoft.com/office/powerpoint/2010/main" val="2754375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2322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 KONTROLÜ</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332656" y="1131590"/>
            <a:ext cx="6120680" cy="2308324"/>
          </a:xfrm>
          <a:prstGeom prst="rect">
            <a:avLst/>
          </a:prstGeom>
        </p:spPr>
        <p:txBody>
          <a:bodyPr wrap="square">
            <a:spAutoFit/>
          </a:bodyPr>
          <a:lstStyle/>
          <a:p>
            <a:r>
              <a:rPr lang="tr-TR" dirty="0" smtClean="0"/>
              <a:t>Şöyle bir düşünelim; hiç öfkelenmeden yaşayan insan var mıdır? Bilimsel araştırmalar </a:t>
            </a:r>
            <a:r>
              <a:rPr lang="tr-TR" dirty="0" smtClean="0"/>
              <a:t>hayatın </a:t>
            </a:r>
            <a:r>
              <a:rPr lang="tr-TR" dirty="0" smtClean="0"/>
              <a:t>her evresinde insanoğlunun bazı durum ve şartlarda öfkelendiğini ortaya çıkarıyor. Engellenme, önemsenmeme, aşağılanma, keyfî bir tutumla karşılaşma ve saldırıya uğrama (duygusal-fiziksel) neticesinde hepimiz öfkeleniyoruz. Çünkü insan her zaman rahat olmak istiyor.</a:t>
            </a:r>
            <a:endParaRPr lang="tr-TR" dirty="0">
              <a:cs typeface="Times New Roman" panose="02020603050405020304" pitchFamily="18" charset="0"/>
            </a:endParaRPr>
          </a:p>
        </p:txBody>
      </p:sp>
      <p:sp>
        <p:nvSpPr>
          <p:cNvPr id="7" name="Dikdörtgen 6"/>
          <p:cNvSpPr/>
          <p:nvPr/>
        </p:nvSpPr>
        <p:spPr>
          <a:xfrm>
            <a:off x="0" y="3439914"/>
            <a:ext cx="6424128" cy="2862322"/>
          </a:xfrm>
          <a:prstGeom prst="rect">
            <a:avLst/>
          </a:prstGeom>
        </p:spPr>
        <p:txBody>
          <a:bodyPr wrap="square">
            <a:spAutoFit/>
          </a:bodyPr>
          <a:lstStyle/>
          <a:p>
            <a:pPr marL="285750" indent="-285750"/>
            <a:r>
              <a:rPr lang="tr-TR" dirty="0" smtClean="0"/>
              <a:t>    Çocukluk döneminde; eğitim, terbiye ve çocuğun isteklerinin karşısında yer alan yasaklar... Ergenlik döneminde; aileden kopma, bağımsızlık isteği, yetişkinlere ihtiyaç hissetme neticesinde yaşanan çatışma hâli... Yetişkinlikte; rekabet şartları, sorumluluktan kaynaklanan zorluklar, aile, arkadaş ve toplum tarafından reddedilme duygusu... Orta yaştan ileri yaşa geçişte; gelecekle ilgili güvensizlik ve bunun getirdiği belirsizlikler, yaşlanmanın getirdiği sınırlamalar...</a:t>
            </a:r>
          </a:p>
        </p:txBody>
      </p:sp>
      <p:pic>
        <p:nvPicPr>
          <p:cNvPr id="9" name="Picture 2" descr="C:\Users\dell\Desktop\indir (1).jpg"/>
          <p:cNvPicPr>
            <a:picLocks noChangeAspect="1" noChangeArrowheads="1"/>
          </p:cNvPicPr>
          <p:nvPr/>
        </p:nvPicPr>
        <p:blipFill>
          <a:blip r:embed="rId2"/>
          <a:srcRect/>
          <a:stretch>
            <a:fillRect/>
          </a:stretch>
        </p:blipFill>
        <p:spPr bwMode="auto">
          <a:xfrm>
            <a:off x="3861048" y="6012160"/>
            <a:ext cx="2000277" cy="291438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2322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ÖFKE KONTROLÜ</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8" name="Dikdörtgen 7"/>
          <p:cNvSpPr/>
          <p:nvPr/>
        </p:nvSpPr>
        <p:spPr>
          <a:xfrm>
            <a:off x="260648" y="1115616"/>
            <a:ext cx="6192688" cy="3293209"/>
          </a:xfrm>
          <a:prstGeom prst="rect">
            <a:avLst/>
          </a:prstGeom>
        </p:spPr>
        <p:txBody>
          <a:bodyPr wrap="square">
            <a:spAutoFit/>
          </a:bodyPr>
          <a:lstStyle/>
          <a:p>
            <a:r>
              <a:rPr lang="tr-TR" sz="1600" dirty="0" smtClean="0"/>
              <a:t>Eğer kızgınlık doğru bir biçimde ifade edilemezse, bir süre sonra bu duygu kişinin kendisine döner.Bunun sonucunda ortaya çıkabilecek sorunlar arasında; </a:t>
            </a:r>
          </a:p>
          <a:p>
            <a:r>
              <a:rPr lang="tr-TR" sz="1600" dirty="0" smtClean="0"/>
              <a:t>• Yüksek tansiyon, </a:t>
            </a:r>
          </a:p>
          <a:p>
            <a:r>
              <a:rPr lang="tr-TR" sz="1600" dirty="0" smtClean="0"/>
              <a:t>• Baş ağrıları, </a:t>
            </a:r>
          </a:p>
          <a:p>
            <a:r>
              <a:rPr lang="tr-TR" sz="1600" dirty="0" smtClean="0"/>
              <a:t>• Mide rahatsızlıkları, </a:t>
            </a:r>
          </a:p>
          <a:p>
            <a:r>
              <a:rPr lang="tr-TR" sz="1600" dirty="0" smtClean="0"/>
              <a:t>• Solunum problemleri, </a:t>
            </a:r>
          </a:p>
          <a:p>
            <a:r>
              <a:rPr lang="tr-TR" sz="1600" dirty="0" smtClean="0"/>
              <a:t>• Cilt problemleri, </a:t>
            </a:r>
          </a:p>
          <a:p>
            <a:r>
              <a:rPr lang="tr-TR" sz="1600" dirty="0" smtClean="0"/>
              <a:t>• Sinir sistemi rahatsızlıkları, </a:t>
            </a:r>
          </a:p>
          <a:p>
            <a:r>
              <a:rPr lang="tr-TR" sz="1600" dirty="0" smtClean="0"/>
              <a:t>• Dolaşım sorunları, </a:t>
            </a:r>
          </a:p>
          <a:p>
            <a:r>
              <a:rPr lang="tr-TR" sz="1600" dirty="0" smtClean="0"/>
              <a:t>• Varolan fiziksel rahatsızlıkların kötüleşmesi, </a:t>
            </a:r>
          </a:p>
          <a:p>
            <a:r>
              <a:rPr lang="tr-TR" sz="1600" dirty="0" smtClean="0"/>
              <a:t>• Duygusal rahatsızlıklar,(depresyon gibi ) </a:t>
            </a:r>
          </a:p>
          <a:p>
            <a:r>
              <a:rPr lang="tr-TR" sz="1600" dirty="0" smtClean="0"/>
              <a:t>• ve en son aşama intihar sayılabilir.</a:t>
            </a:r>
            <a:endParaRPr lang="tr-TR" sz="1600" b="1" i="1" dirty="0" smtClean="0">
              <a:solidFill>
                <a:srgbClr val="FF0000"/>
              </a:solidFill>
            </a:endParaRPr>
          </a:p>
        </p:txBody>
      </p:sp>
      <p:sp>
        <p:nvSpPr>
          <p:cNvPr id="10" name="Dikdörtgen 9"/>
          <p:cNvSpPr/>
          <p:nvPr/>
        </p:nvSpPr>
        <p:spPr>
          <a:xfrm>
            <a:off x="440668" y="4408825"/>
            <a:ext cx="5976664" cy="3539430"/>
          </a:xfrm>
          <a:prstGeom prst="rect">
            <a:avLst/>
          </a:prstGeom>
        </p:spPr>
        <p:txBody>
          <a:bodyPr wrap="square">
            <a:spAutoFit/>
          </a:bodyPr>
          <a:lstStyle/>
          <a:p>
            <a:r>
              <a:rPr lang="tr-TR" sz="1600" dirty="0" smtClean="0"/>
              <a:t>İçimizdeki </a:t>
            </a:r>
            <a:r>
              <a:rPr lang="tr-TR" sz="1600" dirty="0" smtClean="0"/>
              <a:t>öfke; buharı alınmayan düdüklü tencere gibidir... Dikkat etmezsek her an patlayabilir ve herkese zarar verebilir...</a:t>
            </a:r>
          </a:p>
          <a:p>
            <a:endParaRPr lang="tr-TR" sz="1600" b="1" i="1" dirty="0" smtClean="0">
              <a:solidFill>
                <a:srgbClr val="FF0000"/>
              </a:solidFill>
            </a:endParaRPr>
          </a:p>
          <a:p>
            <a:r>
              <a:rPr lang="tr-TR" sz="1600" dirty="0" smtClean="0"/>
              <a:t>Öfke aslında normal ve sağlıklı bir duygudur. Ama kontrolden çıkıp da yıkıcı hale dönüştüğünde, okul ya da iş hayatınızda, kişisel ilişkilerinizde sorunlara yol açar.</a:t>
            </a:r>
          </a:p>
          <a:p>
            <a:endParaRPr lang="tr-TR" sz="1600" b="1" i="1" dirty="0" smtClean="0">
              <a:solidFill>
                <a:srgbClr val="FF0000"/>
              </a:solidFill>
            </a:endParaRPr>
          </a:p>
          <a:p>
            <a:r>
              <a:rPr lang="tr-TR" sz="1600" dirty="0" smtClean="0"/>
              <a:t>Öyleyse bir yolunu bulup kendi kendimizi kontrol etmeli, ne kendimize ne de çevremize zarar vermeden yaşamanın yolunu bulmalıyız. Hayat şartlarımızı değiştiremeyeceğimize göre, işe öfke kontrolüyle başlamak şimdilik en ideali...</a:t>
            </a:r>
          </a:p>
          <a:p>
            <a:endParaRPr lang="tr-TR" sz="1600" b="1" i="1" dirty="0" smtClean="0">
              <a:solidFill>
                <a:srgbClr val="FF0000"/>
              </a:solidFill>
            </a:endParaRPr>
          </a:p>
        </p:txBody>
      </p:sp>
      <p:pic>
        <p:nvPicPr>
          <p:cNvPr id="11" name="Picture 2" descr="C:\Users\dell\Desktop\ofkekontrolu5484.jpg"/>
          <p:cNvPicPr>
            <a:picLocks noChangeAspect="1" noChangeArrowheads="1"/>
          </p:cNvPicPr>
          <p:nvPr/>
        </p:nvPicPr>
        <p:blipFill>
          <a:blip r:embed="rId2"/>
          <a:srcRect/>
          <a:stretch>
            <a:fillRect/>
          </a:stretch>
        </p:blipFill>
        <p:spPr bwMode="auto">
          <a:xfrm>
            <a:off x="4428631" y="7524421"/>
            <a:ext cx="2429369" cy="1619579"/>
          </a:xfrm>
          <a:prstGeom prst="rect">
            <a:avLst/>
          </a:prstGeom>
          <a:noFill/>
        </p:spPr>
      </p:pic>
    </p:spTree>
    <p:extLst>
      <p:ext uri="{BB962C8B-B14F-4D97-AF65-F5344CB8AC3E}">
        <p14:creationId xmlns:p14="http://schemas.microsoft.com/office/powerpoint/2010/main" val="114128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61665"/>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b="1" dirty="0"/>
              <a:t>ÖFKE İLE İLGİLİ DOĞRU BİLİNEN YANLIŞLAR</a:t>
            </a:r>
            <a:endParaRPr lang="tr-TR" sz="2400" b="1" dirty="0"/>
          </a:p>
        </p:txBody>
      </p:sp>
      <p:pic>
        <p:nvPicPr>
          <p:cNvPr id="6" name="Picture 2" descr="C:\Users\dell\Desktop\s-22829c3c17d830e676ba72dcafda3cab15bc5b54.gif"/>
          <p:cNvPicPr>
            <a:picLocks noChangeAspect="1" noChangeArrowheads="1"/>
          </p:cNvPicPr>
          <p:nvPr/>
        </p:nvPicPr>
        <p:blipFill>
          <a:blip r:embed="rId2"/>
          <a:srcRect/>
          <a:stretch>
            <a:fillRect/>
          </a:stretch>
        </p:blipFill>
        <p:spPr bwMode="auto">
          <a:xfrm>
            <a:off x="214282" y="857238"/>
            <a:ext cx="784196" cy="784196"/>
          </a:xfrm>
          <a:prstGeom prst="rect">
            <a:avLst/>
          </a:prstGeom>
          <a:noFill/>
        </p:spPr>
      </p:pic>
      <p:sp>
        <p:nvSpPr>
          <p:cNvPr id="7" name="Dikdörtgen 6"/>
          <p:cNvSpPr/>
          <p:nvPr/>
        </p:nvSpPr>
        <p:spPr>
          <a:xfrm>
            <a:off x="998478" y="1077767"/>
            <a:ext cx="6665572" cy="338554"/>
          </a:xfrm>
          <a:prstGeom prst="rect">
            <a:avLst/>
          </a:prstGeom>
        </p:spPr>
        <p:txBody>
          <a:bodyPr wrap="square">
            <a:spAutoFit/>
          </a:bodyPr>
          <a:lstStyle/>
          <a:p>
            <a:r>
              <a:rPr lang="tr-TR" sz="1600" dirty="0" smtClean="0"/>
              <a:t>Öfke; yok edilmesi gereken, yıkıcı, zararlı bir duygudur.</a:t>
            </a:r>
          </a:p>
        </p:txBody>
      </p:sp>
      <p:pic>
        <p:nvPicPr>
          <p:cNvPr id="9" name="Picture 5" descr="C:\Users\dell\Desktop\images.png"/>
          <p:cNvPicPr>
            <a:picLocks noChangeAspect="1" noChangeArrowheads="1"/>
          </p:cNvPicPr>
          <p:nvPr/>
        </p:nvPicPr>
        <p:blipFill>
          <a:blip r:embed="rId3"/>
          <a:srcRect/>
          <a:stretch>
            <a:fillRect/>
          </a:stretch>
        </p:blipFill>
        <p:spPr bwMode="auto">
          <a:xfrm>
            <a:off x="141222" y="1985080"/>
            <a:ext cx="857256" cy="857256"/>
          </a:xfrm>
          <a:prstGeom prst="rect">
            <a:avLst/>
          </a:prstGeom>
          <a:noFill/>
        </p:spPr>
      </p:pic>
      <p:sp>
        <p:nvSpPr>
          <p:cNvPr id="12" name="8 Dikdörtgen"/>
          <p:cNvSpPr/>
          <p:nvPr/>
        </p:nvSpPr>
        <p:spPr>
          <a:xfrm>
            <a:off x="1018964" y="1985080"/>
            <a:ext cx="5454946" cy="923330"/>
          </a:xfrm>
          <a:prstGeom prst="rect">
            <a:avLst/>
          </a:prstGeom>
        </p:spPr>
        <p:txBody>
          <a:bodyPr wrap="square">
            <a:spAutoFit/>
          </a:bodyPr>
          <a:lstStyle/>
          <a:p>
            <a:r>
              <a:rPr lang="tr-TR" dirty="0" smtClean="0"/>
              <a:t>Bütün duygular gibi öfke de doğaldır. Önemli olan duygunun altındaki mesajı görebilmek, öfkeyi yönetebilmek ve kontrol edebilmektir.</a:t>
            </a:r>
            <a:endParaRPr lang="tr-TR" dirty="0"/>
          </a:p>
        </p:txBody>
      </p:sp>
      <p:pic>
        <p:nvPicPr>
          <p:cNvPr id="13" name="Picture 2" descr="C:\Users\dell\Desktop\s-22829c3c17d830e676ba72dcafda3cab15bc5b54.gif"/>
          <p:cNvPicPr>
            <a:picLocks noChangeAspect="1" noChangeArrowheads="1"/>
          </p:cNvPicPr>
          <p:nvPr/>
        </p:nvPicPr>
        <p:blipFill>
          <a:blip r:embed="rId2"/>
          <a:srcRect/>
          <a:stretch>
            <a:fillRect/>
          </a:stretch>
        </p:blipFill>
        <p:spPr bwMode="auto">
          <a:xfrm>
            <a:off x="214282" y="3143254"/>
            <a:ext cx="784196" cy="784196"/>
          </a:xfrm>
          <a:prstGeom prst="rect">
            <a:avLst/>
          </a:prstGeom>
          <a:noFill/>
        </p:spPr>
      </p:pic>
      <p:sp>
        <p:nvSpPr>
          <p:cNvPr id="14" name="11 Dikdörtgen"/>
          <p:cNvSpPr/>
          <p:nvPr/>
        </p:nvSpPr>
        <p:spPr>
          <a:xfrm>
            <a:off x="1142976" y="3286130"/>
            <a:ext cx="4063228" cy="369332"/>
          </a:xfrm>
          <a:prstGeom prst="rect">
            <a:avLst/>
          </a:prstGeom>
        </p:spPr>
        <p:txBody>
          <a:bodyPr wrap="none">
            <a:spAutoFit/>
          </a:bodyPr>
          <a:lstStyle/>
          <a:p>
            <a:r>
              <a:rPr lang="tr-TR" dirty="0" smtClean="0"/>
              <a:t>Öfkenin nedeni bir olay ya da başkalarıdır.</a:t>
            </a:r>
            <a:endParaRPr lang="tr-TR" dirty="0"/>
          </a:p>
        </p:txBody>
      </p:sp>
      <p:pic>
        <p:nvPicPr>
          <p:cNvPr id="15" name="Picture 5" descr="C:\Users\dell\Desktop\images.png"/>
          <p:cNvPicPr>
            <a:picLocks noChangeAspect="1" noChangeArrowheads="1"/>
          </p:cNvPicPr>
          <p:nvPr/>
        </p:nvPicPr>
        <p:blipFill>
          <a:blip r:embed="rId3"/>
          <a:srcRect/>
          <a:stretch>
            <a:fillRect/>
          </a:stretch>
        </p:blipFill>
        <p:spPr bwMode="auto">
          <a:xfrm>
            <a:off x="177752" y="4489387"/>
            <a:ext cx="857256" cy="857256"/>
          </a:xfrm>
          <a:prstGeom prst="rect">
            <a:avLst/>
          </a:prstGeom>
          <a:noFill/>
        </p:spPr>
      </p:pic>
      <p:sp>
        <p:nvSpPr>
          <p:cNvPr id="16" name="13 Dikdörtgen"/>
          <p:cNvSpPr/>
          <p:nvPr/>
        </p:nvSpPr>
        <p:spPr>
          <a:xfrm>
            <a:off x="1163265" y="4489387"/>
            <a:ext cx="5166344" cy="1477328"/>
          </a:xfrm>
          <a:prstGeom prst="rect">
            <a:avLst/>
          </a:prstGeom>
        </p:spPr>
        <p:txBody>
          <a:bodyPr wrap="square">
            <a:spAutoFit/>
          </a:bodyPr>
          <a:lstStyle/>
          <a:p>
            <a:r>
              <a:rPr lang="tr-TR" dirty="0" smtClean="0"/>
              <a:t>Olay dış faktörlerden kaynaklanıyorsa bunu denetlemekte zorluk çekilir. Öfkenin sorumluluğunu kişi üzerine almadığı takdirde onu denetleme ve yönetme şansı yoktur.</a:t>
            </a:r>
            <a:endParaRPr lang="tr-TR" dirty="0"/>
          </a:p>
        </p:txBody>
      </p:sp>
      <p:pic>
        <p:nvPicPr>
          <p:cNvPr id="17" name="Picture 2" descr="C:\Users\dell\Desktop\images (5).jpg"/>
          <p:cNvPicPr>
            <a:picLocks noChangeAspect="1" noChangeArrowheads="1"/>
          </p:cNvPicPr>
          <p:nvPr/>
        </p:nvPicPr>
        <p:blipFill>
          <a:blip r:embed="rId4"/>
          <a:srcRect/>
          <a:stretch>
            <a:fillRect/>
          </a:stretch>
        </p:blipFill>
        <p:spPr bwMode="auto">
          <a:xfrm>
            <a:off x="3525760" y="5870668"/>
            <a:ext cx="2540021" cy="2540021"/>
          </a:xfrm>
          <a:prstGeom prst="rect">
            <a:avLst/>
          </a:prstGeom>
          <a:noFill/>
        </p:spPr>
      </p:pic>
    </p:spTree>
    <p:extLst>
      <p:ext uri="{BB962C8B-B14F-4D97-AF65-F5344CB8AC3E}">
        <p14:creationId xmlns:p14="http://schemas.microsoft.com/office/powerpoint/2010/main" val="2528597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61665"/>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b="1" dirty="0"/>
              <a:t>ÖFKE İLE İLGİLİ DOĞRU BİLİNEN YANLIŞLAR</a:t>
            </a:r>
            <a:endParaRPr lang="tr-TR" sz="2400" b="1" dirty="0"/>
          </a:p>
        </p:txBody>
      </p:sp>
      <p:pic>
        <p:nvPicPr>
          <p:cNvPr id="6" name="Picture 2" descr="C:\Users\dell\Desktop\s-22829c3c17d830e676ba72dcafda3cab15bc5b54.gif"/>
          <p:cNvPicPr>
            <a:picLocks noChangeAspect="1" noChangeArrowheads="1"/>
          </p:cNvPicPr>
          <p:nvPr/>
        </p:nvPicPr>
        <p:blipFill>
          <a:blip r:embed="rId2"/>
          <a:srcRect/>
          <a:stretch>
            <a:fillRect/>
          </a:stretch>
        </p:blipFill>
        <p:spPr bwMode="auto">
          <a:xfrm>
            <a:off x="214282" y="857238"/>
            <a:ext cx="784196" cy="784196"/>
          </a:xfrm>
          <a:prstGeom prst="rect">
            <a:avLst/>
          </a:prstGeom>
          <a:noFill/>
        </p:spPr>
      </p:pic>
      <p:pic>
        <p:nvPicPr>
          <p:cNvPr id="9" name="Picture 5" descr="C:\Users\dell\Desktop\images.png"/>
          <p:cNvPicPr>
            <a:picLocks noChangeAspect="1" noChangeArrowheads="1"/>
          </p:cNvPicPr>
          <p:nvPr/>
        </p:nvPicPr>
        <p:blipFill>
          <a:blip r:embed="rId3"/>
          <a:srcRect/>
          <a:stretch>
            <a:fillRect/>
          </a:stretch>
        </p:blipFill>
        <p:spPr bwMode="auto">
          <a:xfrm>
            <a:off x="141222" y="1985080"/>
            <a:ext cx="857256" cy="857256"/>
          </a:xfrm>
          <a:prstGeom prst="rect">
            <a:avLst/>
          </a:prstGeom>
          <a:noFill/>
        </p:spPr>
      </p:pic>
      <p:pic>
        <p:nvPicPr>
          <p:cNvPr id="13" name="Picture 2" descr="C:\Users\dell\Desktop\s-22829c3c17d830e676ba72dcafda3cab15bc5b54.gif"/>
          <p:cNvPicPr>
            <a:picLocks noChangeAspect="1" noChangeArrowheads="1"/>
          </p:cNvPicPr>
          <p:nvPr/>
        </p:nvPicPr>
        <p:blipFill>
          <a:blip r:embed="rId2"/>
          <a:srcRect/>
          <a:stretch>
            <a:fillRect/>
          </a:stretch>
        </p:blipFill>
        <p:spPr bwMode="auto">
          <a:xfrm>
            <a:off x="149650" y="3927450"/>
            <a:ext cx="784196" cy="784196"/>
          </a:xfrm>
          <a:prstGeom prst="rect">
            <a:avLst/>
          </a:prstGeom>
          <a:noFill/>
        </p:spPr>
      </p:pic>
      <p:pic>
        <p:nvPicPr>
          <p:cNvPr id="15" name="Picture 5" descr="C:\Users\dell\Desktop\images.png"/>
          <p:cNvPicPr>
            <a:picLocks noChangeAspect="1" noChangeArrowheads="1"/>
          </p:cNvPicPr>
          <p:nvPr/>
        </p:nvPicPr>
        <p:blipFill>
          <a:blip r:embed="rId3"/>
          <a:srcRect/>
          <a:stretch>
            <a:fillRect/>
          </a:stretch>
        </p:blipFill>
        <p:spPr bwMode="auto">
          <a:xfrm>
            <a:off x="113120" y="5508104"/>
            <a:ext cx="857256" cy="857256"/>
          </a:xfrm>
          <a:prstGeom prst="rect">
            <a:avLst/>
          </a:prstGeom>
          <a:noFill/>
        </p:spPr>
      </p:pic>
      <p:sp>
        <p:nvSpPr>
          <p:cNvPr id="18" name="Dikdörtgen 17"/>
          <p:cNvSpPr/>
          <p:nvPr/>
        </p:nvSpPr>
        <p:spPr>
          <a:xfrm>
            <a:off x="1064622" y="1011183"/>
            <a:ext cx="6665572" cy="584775"/>
          </a:xfrm>
          <a:prstGeom prst="rect">
            <a:avLst/>
          </a:prstGeom>
        </p:spPr>
        <p:txBody>
          <a:bodyPr wrap="square">
            <a:spAutoFit/>
          </a:bodyPr>
          <a:lstStyle/>
          <a:p>
            <a:r>
              <a:rPr lang="tr-TR" sz="1600" dirty="0" smtClean="0"/>
              <a:t>Öfkelenince sağa sola vurarak rahatlar, kızgınlığını </a:t>
            </a:r>
            <a:endParaRPr lang="tr-TR" sz="1600" dirty="0" smtClean="0"/>
          </a:p>
          <a:p>
            <a:r>
              <a:rPr lang="tr-TR" sz="1600" dirty="0" smtClean="0"/>
              <a:t>hafifletirsin</a:t>
            </a:r>
            <a:r>
              <a:rPr lang="tr-TR" sz="1600" dirty="0" smtClean="0"/>
              <a:t>.</a:t>
            </a:r>
          </a:p>
        </p:txBody>
      </p:sp>
      <p:sp>
        <p:nvSpPr>
          <p:cNvPr id="19" name="8 Dikdörtgen"/>
          <p:cNvSpPr/>
          <p:nvPr/>
        </p:nvSpPr>
        <p:spPr>
          <a:xfrm>
            <a:off x="1064622" y="2103672"/>
            <a:ext cx="5094906" cy="1477328"/>
          </a:xfrm>
          <a:prstGeom prst="rect">
            <a:avLst/>
          </a:prstGeom>
        </p:spPr>
        <p:txBody>
          <a:bodyPr wrap="square">
            <a:spAutoFit/>
          </a:bodyPr>
          <a:lstStyle/>
          <a:p>
            <a:r>
              <a:rPr lang="tr-TR" dirty="0" smtClean="0"/>
              <a:t>Öfke ile vücutta biriken enerjinin dışarı salıverilmesi anlık bir rahatlamaya sebep olsa da ortaya çıkardığı yeni sorunlar bu rahatlamanın verdiği hazzı tamamen unutturur.</a:t>
            </a:r>
            <a:endParaRPr lang="tr-TR" dirty="0"/>
          </a:p>
        </p:txBody>
      </p:sp>
      <p:sp>
        <p:nvSpPr>
          <p:cNvPr id="20" name="11 Dikdörtgen"/>
          <p:cNvSpPr/>
          <p:nvPr/>
        </p:nvSpPr>
        <p:spPr>
          <a:xfrm>
            <a:off x="1091194" y="3927450"/>
            <a:ext cx="5094906" cy="1200329"/>
          </a:xfrm>
          <a:prstGeom prst="rect">
            <a:avLst/>
          </a:prstGeom>
        </p:spPr>
        <p:txBody>
          <a:bodyPr wrap="square">
            <a:spAutoFit/>
          </a:bodyPr>
          <a:lstStyle/>
          <a:p>
            <a:r>
              <a:rPr lang="tr-TR" dirty="0" smtClean="0"/>
              <a:t>Öfkemizi dışa vurmak, başkalarının bize özen göstermesini sağlar, bizi kullanmalarını engeller, istediğimiz sonuca ulaştırır.</a:t>
            </a:r>
            <a:endParaRPr lang="tr-TR" dirty="0"/>
          </a:p>
        </p:txBody>
      </p:sp>
      <p:sp>
        <p:nvSpPr>
          <p:cNvPr id="21" name="13 Dikdörtgen"/>
          <p:cNvSpPr/>
          <p:nvPr/>
        </p:nvSpPr>
        <p:spPr>
          <a:xfrm>
            <a:off x="1084704" y="5508104"/>
            <a:ext cx="5074824" cy="1200329"/>
          </a:xfrm>
          <a:prstGeom prst="rect">
            <a:avLst/>
          </a:prstGeom>
        </p:spPr>
        <p:txBody>
          <a:bodyPr wrap="square">
            <a:spAutoFit/>
          </a:bodyPr>
          <a:lstStyle/>
          <a:p>
            <a:r>
              <a:rPr lang="tr-TR" dirty="0" smtClean="0"/>
              <a:t>Öfkeyi dışa vurmak veya vurmakla tehdit etmek kısa vadede kişiye üstünlük sağlıyormuş gibi görünse de uzun vadede sağlıklı ilişkileri yok eder.</a:t>
            </a:r>
            <a:endParaRPr lang="tr-TR" dirty="0"/>
          </a:p>
        </p:txBody>
      </p:sp>
    </p:spTree>
    <p:extLst>
      <p:ext uri="{BB962C8B-B14F-4D97-AF65-F5344CB8AC3E}">
        <p14:creationId xmlns:p14="http://schemas.microsoft.com/office/powerpoint/2010/main" val="2223081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rPr>
              <a:t>ÖFKEYİ NASIL KONTROL ALTINDA TUTABİLİRİZ?</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260648" y="843558"/>
            <a:ext cx="6408712" cy="2308324"/>
          </a:xfrm>
          <a:prstGeom prst="rect">
            <a:avLst/>
          </a:prstGeom>
        </p:spPr>
        <p:txBody>
          <a:bodyPr wrap="square">
            <a:spAutoFit/>
          </a:bodyPr>
          <a:lstStyle/>
          <a:p>
            <a:pPr>
              <a:buFont typeface="Wingdings" pitchFamily="2" charset="2"/>
              <a:buChar char="Ø"/>
            </a:pPr>
            <a:r>
              <a:rPr lang="tr-TR" sz="1600" dirty="0" smtClean="0">
                <a:solidFill>
                  <a:srgbClr val="FF0000"/>
                </a:solidFill>
              </a:rPr>
              <a:t> Öfkeyi saldırganlıkla değil de sözel olarak ifade edebiliriz. </a:t>
            </a:r>
            <a:r>
              <a:rPr lang="tr-TR" sz="1600" dirty="0" smtClean="0"/>
              <a:t>Bunu yapabilmek için, istediklerimizin ne olduğunun farkına varmalı, bunları açık ve karşımızdakini incitmeyecek bir şekilde aktarmalıyız.</a:t>
            </a:r>
          </a:p>
          <a:p>
            <a:pPr>
              <a:buFont typeface="Wingdings" pitchFamily="2" charset="2"/>
              <a:buChar char="Ø"/>
            </a:pPr>
            <a:endParaRPr lang="tr-TR" sz="1600" b="1" i="1" dirty="0" smtClean="0">
              <a:solidFill>
                <a:srgbClr val="FF0000"/>
              </a:solidFill>
            </a:endParaRPr>
          </a:p>
          <a:p>
            <a:pPr>
              <a:buFont typeface="Wingdings" pitchFamily="2" charset="2"/>
              <a:buChar char="Ø"/>
            </a:pPr>
            <a:r>
              <a:rPr lang="tr-TR" sz="1600" b="1" i="1" dirty="0" smtClean="0">
                <a:solidFill>
                  <a:srgbClr val="FF0000"/>
                </a:solidFill>
              </a:rPr>
              <a:t> </a:t>
            </a:r>
            <a:r>
              <a:rPr lang="tr-TR" sz="1600" dirty="0" smtClean="0">
                <a:solidFill>
                  <a:srgbClr val="FF0000"/>
                </a:solidFill>
              </a:rPr>
              <a:t>Kendinizi sakinleştirmeye çalışmak,  bir diğer seçeneğiniz olabilir. </a:t>
            </a:r>
            <a:r>
              <a:rPr lang="tr-TR" sz="1600" dirty="0" smtClean="0"/>
              <a:t>Nefes alıp verişlerinizi, kalp atış hızınızı kontrol ederek, kendinizi fizyolojik olarak sakinleştirip, içinizdeki öfke duygusunu hafifletebilirsiniz.</a:t>
            </a:r>
            <a:endParaRPr lang="tr-TR" sz="1600" b="1" i="1" dirty="0">
              <a:solidFill>
                <a:srgbClr val="FF0000"/>
              </a:solidFill>
            </a:endParaRPr>
          </a:p>
        </p:txBody>
      </p:sp>
      <p:sp>
        <p:nvSpPr>
          <p:cNvPr id="7" name="Dikdörtgen 6"/>
          <p:cNvSpPr/>
          <p:nvPr/>
        </p:nvSpPr>
        <p:spPr>
          <a:xfrm>
            <a:off x="260648" y="3275856"/>
            <a:ext cx="6120680" cy="2308324"/>
          </a:xfrm>
          <a:prstGeom prst="rect">
            <a:avLst/>
          </a:prstGeom>
        </p:spPr>
        <p:txBody>
          <a:bodyPr wrap="square">
            <a:spAutoFit/>
          </a:bodyPr>
          <a:lstStyle/>
          <a:p>
            <a:pPr>
              <a:buFont typeface="Wingdings" pitchFamily="2" charset="2"/>
              <a:buChar char="Ø"/>
            </a:pPr>
            <a:r>
              <a:rPr lang="tr-TR" sz="1600" dirty="0" smtClean="0">
                <a:solidFill>
                  <a:srgbClr val="FF0000"/>
                </a:solidFill>
              </a:rPr>
              <a:t> </a:t>
            </a:r>
            <a:r>
              <a:rPr lang="tr-TR" sz="1600" dirty="0" smtClean="0"/>
              <a:t>Öfkesini kontrol etmek isteyen kişi sinirlendiğinde tepki vermeden önce olayı hızlı bir şekilde değerlendirebilir ve bulunduğu ortamdan uzaklaşarak olayın büyümesini engelleyebilir.</a:t>
            </a:r>
          </a:p>
          <a:p>
            <a:pPr>
              <a:buFont typeface="Wingdings" pitchFamily="2" charset="2"/>
              <a:buChar char="Ø"/>
            </a:pPr>
            <a:endParaRPr lang="tr-TR" sz="1600" b="1" i="1" dirty="0" smtClean="0">
              <a:solidFill>
                <a:srgbClr val="FF0000"/>
              </a:solidFill>
            </a:endParaRPr>
          </a:p>
          <a:p>
            <a:pPr>
              <a:buFont typeface="Wingdings" pitchFamily="2" charset="2"/>
              <a:buChar char="Ø"/>
            </a:pPr>
            <a:r>
              <a:rPr lang="tr-TR" sz="1600" b="1" i="1" dirty="0" smtClean="0">
                <a:solidFill>
                  <a:srgbClr val="FF0000"/>
                </a:solidFill>
              </a:rPr>
              <a:t> </a:t>
            </a:r>
            <a:r>
              <a:rPr lang="tr-TR" sz="1600" dirty="0" smtClean="0"/>
              <a:t>Yaşanılan tüm olumsuz olaylar karşısında duygu ve isteklerini zamanında dile getirmelidir. Bu sayede bilinçaltında yatan olumsuz duygularında öfke patlamalarına yol açmasını engellemiş olur.</a:t>
            </a:r>
            <a:endParaRPr lang="tr-TR" sz="1600" b="1" i="1" dirty="0">
              <a:solidFill>
                <a:srgbClr val="FF0000"/>
              </a:solidFill>
            </a:endParaRPr>
          </a:p>
        </p:txBody>
      </p:sp>
      <p:sp>
        <p:nvSpPr>
          <p:cNvPr id="13" name="Dikdörtgen 12"/>
          <p:cNvSpPr/>
          <p:nvPr/>
        </p:nvSpPr>
        <p:spPr>
          <a:xfrm>
            <a:off x="224644" y="5724128"/>
            <a:ext cx="6408712" cy="2062103"/>
          </a:xfrm>
          <a:prstGeom prst="rect">
            <a:avLst/>
          </a:prstGeom>
        </p:spPr>
        <p:txBody>
          <a:bodyPr wrap="square">
            <a:spAutoFit/>
          </a:bodyPr>
          <a:lstStyle/>
          <a:p>
            <a:pPr>
              <a:buFont typeface="Wingdings" pitchFamily="2" charset="2"/>
              <a:buChar char="Ø"/>
            </a:pPr>
            <a:r>
              <a:rPr lang="tr-TR" sz="1600" dirty="0" smtClean="0">
                <a:solidFill>
                  <a:srgbClr val="FF0000"/>
                </a:solidFill>
              </a:rPr>
              <a:t> </a:t>
            </a:r>
            <a:r>
              <a:rPr lang="tr-TR" sz="1600" dirty="0" smtClean="0"/>
              <a:t>Öfkeli insanlar genellikle düşünmeden yargılama ve bu yargıları yönünde davranma eğilimindedirler. Bu yargılar da bazen çok gerçek dışı olabilmektedir. Eğer çok elektrikli bir tartışma içine girdiyseniz, ilk yapacağınız şey ;Yavaşlayıp gösterdiğiniz tepkileri gözlemek olmalıdır. Aklınıza gelen ilk şeyi söylemeyin, yavaşlayın ve asıl söylemek istediğinizi düşünün. Aynı anda karşınızdakinin de söylediklerini duymaya ve anlamaya çalışın. Hemen cevap vermeyin.</a:t>
            </a:r>
            <a:endParaRPr lang="tr-TR" sz="1600" dirty="0"/>
          </a:p>
        </p:txBody>
      </p:sp>
    </p:spTree>
    <p:extLst>
      <p:ext uri="{BB962C8B-B14F-4D97-AF65-F5344CB8AC3E}">
        <p14:creationId xmlns:p14="http://schemas.microsoft.com/office/powerpoint/2010/main" val="1241092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rPr>
              <a:t>ÖFKEYİ NASIL KONTROL ALTINDA TUTABİLİRİZ?</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8" name="Dikdörtgen 7"/>
          <p:cNvSpPr/>
          <p:nvPr/>
        </p:nvSpPr>
        <p:spPr>
          <a:xfrm>
            <a:off x="332656" y="866022"/>
            <a:ext cx="6192688" cy="3539430"/>
          </a:xfrm>
          <a:prstGeom prst="rect">
            <a:avLst/>
          </a:prstGeom>
        </p:spPr>
        <p:txBody>
          <a:bodyPr wrap="square">
            <a:spAutoFit/>
          </a:bodyPr>
          <a:lstStyle/>
          <a:p>
            <a:pPr>
              <a:buFont typeface="Wingdings" pitchFamily="2" charset="2"/>
              <a:buChar char="Ø"/>
            </a:pPr>
            <a:r>
              <a:rPr lang="tr-TR" sz="1600" dirty="0" smtClean="0">
                <a:solidFill>
                  <a:srgbClr val="FF0000"/>
                </a:solidFill>
              </a:rPr>
              <a:t> </a:t>
            </a:r>
            <a:r>
              <a:rPr lang="tr-TR" sz="1600" dirty="0" smtClean="0"/>
              <a:t>Nefes terapileri yapılabilir, içinizden belli bir süre sayarak kendinizi kontrol altında tutabilirsiniz. Gevşeme,sakinleştirici durum ve manzaraları zihnimizde hayal ederek canlandırmaya çalışın. Karnınızı dolduracak şekilde derin nefesler alın; göğsünüzün üst kısmıyla nefes almanız sizi rahatlatmaz. Nefes alıp verdiğinizde göğsünüz değil, karnınız şişmelidir.Derin nefeslerinizi alırken, kendi kendinize tekrar tekrar “Gevşe!” ya da “Sakin ol!” diyerek telkinde bulunun.Hayal ederek sizi gevşetecek bir yer ya da ortamı düşünün ve gözünüzün önüne getirmeye çalışın. Geçmişte çok sakin olduğunuz bir yeri hatırlayın. Bu teknikleri her gün pratik yaparak ezberlerseniz, daha sonra karşılaşacağınız gergin ortamlarda otomatik olarak uygulayabilirsiniz.</a:t>
            </a:r>
            <a:endParaRPr lang="tr-TR" sz="1600" dirty="0"/>
          </a:p>
        </p:txBody>
      </p:sp>
      <p:sp>
        <p:nvSpPr>
          <p:cNvPr id="9" name="Dikdörtgen 8"/>
          <p:cNvSpPr/>
          <p:nvPr/>
        </p:nvSpPr>
        <p:spPr>
          <a:xfrm>
            <a:off x="335496" y="4644008"/>
            <a:ext cx="6189848" cy="2554545"/>
          </a:xfrm>
          <a:prstGeom prst="rect">
            <a:avLst/>
          </a:prstGeom>
        </p:spPr>
        <p:txBody>
          <a:bodyPr wrap="square">
            <a:spAutoFit/>
          </a:bodyPr>
          <a:lstStyle/>
          <a:p>
            <a:pPr>
              <a:buFont typeface="Wingdings" pitchFamily="2" charset="2"/>
              <a:buChar char="Ø"/>
            </a:pPr>
            <a:r>
              <a:rPr lang="tr-TR" sz="1600" dirty="0" smtClean="0">
                <a:solidFill>
                  <a:srgbClr val="FF0000"/>
                </a:solidFill>
              </a:rPr>
              <a:t> </a:t>
            </a:r>
            <a:r>
              <a:rPr lang="tr-TR" sz="1600" dirty="0" smtClean="0"/>
              <a:t>Öfkeli insanlar düşüncelerini küfrederek, bağırıp çağırarak ifade etme eğilimindedirler. Kızgın olduğumuz zaman genellikle, olayları istemeden abartılı ve çarpıtılmış olarak algılarız. Bu tür düşünce biçimlerinizi fark edin ve yerine daha mantıklı olanları yerleştirin. Örneğin kendi kendinize, “Eyvah, her şey mahvoldu!” gibi bir şeyler söylemek yerine, “Dünyanın sonu değil ve buna şimdi Öfkeleniyor olmam bu olayı olmamış hale getirmeyecek.” diyebilirsiniz. Her iki düşünceyi de zihninizden geçirerek deneyin. Öfkenizin hangi düşünceyle arttığını ya da azaldığını görün.</a:t>
            </a:r>
            <a:endParaRPr lang="tr-TR" sz="1600" dirty="0"/>
          </a:p>
        </p:txBody>
      </p:sp>
    </p:spTree>
    <p:extLst>
      <p:ext uri="{BB962C8B-B14F-4D97-AF65-F5344CB8AC3E}">
        <p14:creationId xmlns:p14="http://schemas.microsoft.com/office/powerpoint/2010/main" val="614226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rPr>
              <a:t>ÖFKEYİ NASIL KONTROL ALTINDA TUTABİLİRİZ?</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260648" y="843558"/>
            <a:ext cx="6264697" cy="3046988"/>
          </a:xfrm>
          <a:prstGeom prst="rect">
            <a:avLst/>
          </a:prstGeom>
        </p:spPr>
        <p:txBody>
          <a:bodyPr wrap="square">
            <a:spAutoFit/>
          </a:bodyPr>
          <a:lstStyle/>
          <a:p>
            <a:pPr>
              <a:buFont typeface="Wingdings" pitchFamily="2" charset="2"/>
              <a:buChar char="Ø"/>
            </a:pPr>
            <a:r>
              <a:rPr lang="tr-TR" sz="1600" dirty="0" smtClean="0">
                <a:solidFill>
                  <a:srgbClr val="FF0000"/>
                </a:solidFill>
              </a:rPr>
              <a:t> </a:t>
            </a:r>
            <a:r>
              <a:rPr lang="tr-TR" sz="1600" dirty="0" smtClean="0"/>
              <a:t>Farkında olmadan çok sık kullandığımız ve bizi kızgınlık duygularına hazırlayan, “asla” ya da “her zaman” gibi sözcükleri zihninizde yakalamaya çalışın. “Hiç bir şey asla düzelmeyecek ” ya da “Her zaman haksızlığa uğrayan ben olurum.” gibi cümleler oldukça hatalıdır. Öfke duygunuzda haklı olduğunuzu düşünmenize de yol açar. Durumla ilgili yargıyı koyduğunuz için problemin çözümüne de katkıda bulunmaz. Kendinize “Tüm dünyanın sizi aldatmadığını, Sadece, yaşamın iniş ve çıkışlarından bazılarını yaşadığınızı düşünün. Öfkenizin kontrolden çıkmaya başladığı her zaman, bu yönteme başvurun. Bu daha dengeli bir bakış açısını yakalamanıza yardımcı olacaktır.</a:t>
            </a:r>
            <a:endParaRPr lang="tr-TR" sz="1600" dirty="0"/>
          </a:p>
        </p:txBody>
      </p:sp>
      <p:sp>
        <p:nvSpPr>
          <p:cNvPr id="6" name="Dikdörtgen 5"/>
          <p:cNvSpPr/>
          <p:nvPr/>
        </p:nvSpPr>
        <p:spPr>
          <a:xfrm>
            <a:off x="284786" y="4067944"/>
            <a:ext cx="6240559" cy="2308324"/>
          </a:xfrm>
          <a:prstGeom prst="rect">
            <a:avLst/>
          </a:prstGeom>
        </p:spPr>
        <p:txBody>
          <a:bodyPr wrap="square">
            <a:spAutoFit/>
          </a:bodyPr>
          <a:lstStyle/>
          <a:p>
            <a:pPr>
              <a:buFont typeface="Wingdings" pitchFamily="2" charset="2"/>
              <a:buChar char="Ø"/>
            </a:pPr>
            <a:r>
              <a:rPr lang="tr-TR" sz="1600" dirty="0" smtClean="0">
                <a:solidFill>
                  <a:srgbClr val="FF0000"/>
                </a:solidFill>
              </a:rPr>
              <a:t> Öfkenizin altında ne yattığını anlamaya çalışın. </a:t>
            </a:r>
            <a:r>
              <a:rPr lang="tr-TR" sz="1600" dirty="0" smtClean="0"/>
              <a:t>İnsanın eleştirildiği zaman savunmaya geçmesi doğaldır, ama siz de saldırıya geçip savaşmayın. Onun yerine söylenenlerin altında yatanı bulmaya, asıl söylenmek isteneni dinlemeye çalışın. Ya da belki o ortamdan biraz uzaklaşıp rahatlamak isteyebilirsiniz. Ama kendinizin ya da karşınızdakinin Öfkesinin kontrolden çıkmasına izin vermeyin. Sükunetinizi korumanız, durumun raydan çıkıp bir felakete dönüşmesini engelleyecektir.</a:t>
            </a:r>
            <a:endParaRPr lang="tr-TR" sz="1600" dirty="0"/>
          </a:p>
        </p:txBody>
      </p:sp>
      <p:pic>
        <p:nvPicPr>
          <p:cNvPr id="7" name="Picture 2" descr="C:\Users\dell\Desktop\images (1).jpg"/>
          <p:cNvPicPr>
            <a:picLocks noChangeAspect="1" noChangeArrowheads="1"/>
          </p:cNvPicPr>
          <p:nvPr/>
        </p:nvPicPr>
        <p:blipFill>
          <a:blip r:embed="rId2"/>
          <a:srcRect/>
          <a:stretch>
            <a:fillRect/>
          </a:stretch>
        </p:blipFill>
        <p:spPr bwMode="auto">
          <a:xfrm>
            <a:off x="3645024" y="6228184"/>
            <a:ext cx="2143125" cy="2143125"/>
          </a:xfrm>
          <a:prstGeom prst="rect">
            <a:avLst/>
          </a:prstGeom>
          <a:noFill/>
        </p:spPr>
      </p:pic>
    </p:spTree>
    <p:extLst>
      <p:ext uri="{BB962C8B-B14F-4D97-AF65-F5344CB8AC3E}">
        <p14:creationId xmlns:p14="http://schemas.microsoft.com/office/powerpoint/2010/main" val="1881518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400110"/>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rPr>
              <a:t>ÖFKEYİ NASIL KONTROL ALTINDA TUTABİLİRİZ?</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8" name="Dikdörtgen 7"/>
          <p:cNvSpPr/>
          <p:nvPr/>
        </p:nvSpPr>
        <p:spPr>
          <a:xfrm>
            <a:off x="332656" y="843558"/>
            <a:ext cx="6120680" cy="3785652"/>
          </a:xfrm>
          <a:prstGeom prst="rect">
            <a:avLst/>
          </a:prstGeom>
        </p:spPr>
        <p:txBody>
          <a:bodyPr wrap="square">
            <a:spAutoFit/>
          </a:bodyPr>
          <a:lstStyle/>
          <a:p>
            <a:pPr>
              <a:buFont typeface="Wingdings" pitchFamily="2" charset="2"/>
              <a:buChar char="Ø"/>
            </a:pPr>
            <a:r>
              <a:rPr lang="tr-TR" sz="1600" dirty="0" smtClean="0">
                <a:solidFill>
                  <a:srgbClr val="FF0000"/>
                </a:solidFill>
              </a:rPr>
              <a:t> Mizah kullanın. </a:t>
            </a:r>
            <a:r>
              <a:rPr lang="tr-TR" sz="1600" dirty="0" smtClean="0"/>
              <a:t>Mizah, çeşitli yollarla Öfkenizin yoğunluğunun azalmasına yardımcı olabilir. Her şeyden önce daha dengeli bir bakış açısı sağlar. Birine Öfkelenip de belli sıfatlarla etiketler takmaya başladığınızda, bir an durun ve o insanın gerçekten o “şey” ya da “öyle” olduğunu düşünün. Bu sahneyi gözünüzün önüne getirin. Örneğin birine, “muşmula” ya da “odun kafalı” gibi sıfatlarla saldırdığınızda, o kişiyi gerçekten bir muşmulaymış ya da odundan bir kafası varmış gibi hayal edin ve gündelik işlerini o şekilde yaptığını gözünüzün önüne getirin. Eğer karşınızdaki insanı benzettiğiniz şeyin ne olduğunu düşünerek kafanızda gerçekten öyleymiş gibi bir resim çizebilirseniz, Öfkenizin azalmaya başladığını göreceksiniz. Çünkü mizah sırasında yaşanılan duygularla, Öfkenin bir arada bulunması mümkün değildir.</a:t>
            </a:r>
            <a:endParaRPr lang="tr-TR" sz="1600" dirty="0"/>
          </a:p>
        </p:txBody>
      </p:sp>
      <p:sp>
        <p:nvSpPr>
          <p:cNvPr id="9" name="Dikdörtgen 8"/>
          <p:cNvSpPr/>
          <p:nvPr/>
        </p:nvSpPr>
        <p:spPr>
          <a:xfrm>
            <a:off x="332656" y="4688997"/>
            <a:ext cx="5976664" cy="2800767"/>
          </a:xfrm>
          <a:prstGeom prst="rect">
            <a:avLst/>
          </a:prstGeom>
        </p:spPr>
        <p:txBody>
          <a:bodyPr wrap="square">
            <a:spAutoFit/>
          </a:bodyPr>
          <a:lstStyle/>
          <a:p>
            <a:pPr>
              <a:buFont typeface="Wingdings" pitchFamily="2" charset="2"/>
              <a:buChar char="Ø"/>
            </a:pPr>
            <a:r>
              <a:rPr lang="tr-TR" sz="1600" dirty="0" smtClean="0">
                <a:solidFill>
                  <a:srgbClr val="FF0000"/>
                </a:solidFill>
              </a:rPr>
              <a:t> </a:t>
            </a:r>
            <a:r>
              <a:rPr lang="tr-TR" sz="1600" dirty="0" smtClean="0"/>
              <a:t>Mizah kullanırken iki noktada çok dikkatli olmak gerekir. Öncelikle mizah kullanmanın, sorunlarınızı gülerek geçiştirmek demek olmadığını, tersine onlarla yapıcı bir şekilde yüzleşebilmeniz demek olduğunu bilmelisiniz. İkincisi de mizah kullanayım derken, alaycı ve aşağılayıcı mizaha başvurmaktan kaçınmalısınız. Çünkü bu da sağlıksız Öfke ifadesinin bir başka yoludur.</a:t>
            </a:r>
          </a:p>
          <a:p>
            <a:pPr>
              <a:buFont typeface="Wingdings" pitchFamily="2" charset="2"/>
              <a:buChar char="Ø"/>
            </a:pPr>
            <a:endParaRPr lang="tr-TR" sz="1600" dirty="0" smtClean="0"/>
          </a:p>
          <a:p>
            <a:pPr>
              <a:buFont typeface="Wingdings" pitchFamily="2" charset="2"/>
              <a:buChar char="Ø"/>
            </a:pPr>
            <a:r>
              <a:rPr lang="tr-TR" sz="1600" dirty="0" smtClean="0">
                <a:solidFill>
                  <a:srgbClr val="FF0000"/>
                </a:solidFill>
              </a:rPr>
              <a:t> </a:t>
            </a:r>
            <a:r>
              <a:rPr lang="tr-TR" sz="1600" dirty="0" smtClean="0"/>
              <a:t>Dikkatle dinleyin, dinlemeyi öğrenin. Diğer insanın vücut lisanını anlamaya çalışın. Kendinizi onun yerine koymaya çalışın. Kalbinizi empatiye açık tutun.</a:t>
            </a:r>
            <a:endParaRPr lang="tr-TR" sz="1600" dirty="0"/>
          </a:p>
        </p:txBody>
      </p:sp>
    </p:spTree>
    <p:extLst>
      <p:ext uri="{BB962C8B-B14F-4D97-AF65-F5344CB8AC3E}">
        <p14:creationId xmlns:p14="http://schemas.microsoft.com/office/powerpoint/2010/main" val="3362718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253</TotalTime>
  <Words>1363</Words>
  <Application>Microsoft Office PowerPoint</Application>
  <PresentationFormat>Ekran Gösterisi (4:3)</PresentationFormat>
  <Paragraphs>64</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Kalabalık</vt:lpstr>
      <vt:lpstr>  ‘’ÖFKE KONTROLÜ’’  ÖĞRENCİ BİLGİLENDİRME KİTAPÇIĞI (ORTAOKUL-LİSE)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‘’OLUMLU DAVRANIŞ GELİŞTİRME’’  AKRAN ZORBALIĞI  ÖĞRENCİ BİLGİLENDİRME KİTAPÇIĞI (ORTAOKUL-LİSE)</dc:title>
  <dc:creator>dell</dc:creator>
  <cp:lastModifiedBy>bil-12</cp:lastModifiedBy>
  <cp:revision>36</cp:revision>
  <dcterms:created xsi:type="dcterms:W3CDTF">2021-10-06T09:42:30Z</dcterms:created>
  <dcterms:modified xsi:type="dcterms:W3CDTF">2023-08-25T09:00:19Z</dcterms:modified>
</cp:coreProperties>
</file>