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2" r:id="rId2"/>
    <p:sldId id="257" r:id="rId3"/>
    <p:sldId id="293" r:id="rId4"/>
    <p:sldId id="294" r:id="rId5"/>
    <p:sldId id="295" r:id="rId6"/>
    <p:sldId id="296" r:id="rId7"/>
    <p:sldId id="297" r:id="rId8"/>
    <p:sldId id="298" r:id="rId9"/>
    <p:sldId id="299" r:id="rId10"/>
  </p:sldIdLst>
  <p:sldSz cx="6858000" cy="9144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 Üçgen"/>
          <p:cNvSpPr/>
          <p:nvPr/>
        </p:nvSpPr>
        <p:spPr>
          <a:xfrm>
            <a:off x="-1" y="6218863"/>
            <a:ext cx="686331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14350" y="2336802"/>
            <a:ext cx="5829300" cy="243968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14350" y="4815476"/>
            <a:ext cx="5829300" cy="1599605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grpSp>
        <p:nvGrpSpPr>
          <p:cNvPr id="2" name="1 Grup"/>
          <p:cNvGrpSpPr/>
          <p:nvPr/>
        </p:nvGrpSpPr>
        <p:grpSpPr>
          <a:xfrm>
            <a:off x="-2824" y="6604000"/>
            <a:ext cx="6860824" cy="2549451"/>
            <a:chOff x="-3765" y="4832896"/>
            <a:chExt cx="9147765" cy="2032192"/>
          </a:xfrm>
        </p:grpSpPr>
        <p:sp>
          <p:nvSpPr>
            <p:cNvPr id="7" name="6 Serbest Form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7 Serbest Form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23.08.2023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342900" y="1975106"/>
            <a:ext cx="6172200" cy="584809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23.08.2023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5133010" y="366187"/>
            <a:ext cx="1333103" cy="745701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743450" cy="745701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23.08.2023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23.08.2023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41782" y="1412949"/>
            <a:ext cx="5829300" cy="24384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942035" y="3908949"/>
            <a:ext cx="3429000" cy="1939851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23.08.2023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Köşeli Çift Ayraç"/>
          <p:cNvSpPr/>
          <p:nvPr/>
        </p:nvSpPr>
        <p:spPr>
          <a:xfrm>
            <a:off x="2727510" y="4007296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7 Köşeli Çift Ayraç"/>
          <p:cNvSpPr/>
          <p:nvPr/>
        </p:nvSpPr>
        <p:spPr>
          <a:xfrm>
            <a:off x="2587698" y="4007296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342900" y="19751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3486150" y="19751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23.08.2023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42900" y="7213600"/>
            <a:ext cx="303014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3483770" y="7213600"/>
            <a:ext cx="303133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342900" y="1925726"/>
            <a:ext cx="303014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3483769" y="1925726"/>
            <a:ext cx="303133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23.08.2023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23.08.2023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23.08.2023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6502400"/>
            <a:ext cx="5611332" cy="6096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3314700" y="7140136"/>
            <a:ext cx="2980944" cy="12192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685800" y="365760"/>
            <a:ext cx="5609844" cy="6096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5045274" y="8543925"/>
            <a:ext cx="1440180" cy="48768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23.08.2023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55924" y="7257870"/>
            <a:ext cx="5372100" cy="864309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1450" y="253291"/>
            <a:ext cx="6515100" cy="585216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23.08.2023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285054" y="8543926"/>
            <a:ext cx="1763011" cy="48683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1450" y="6486830"/>
            <a:ext cx="6056574" cy="750229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37328" y="6669325"/>
            <a:ext cx="2851502" cy="192414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-40170" y="7713364"/>
            <a:ext cx="2851502" cy="1117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 Üçgen"/>
          <p:cNvSpPr>
            <a:spLocks/>
          </p:cNvSpPr>
          <p:nvPr/>
        </p:nvSpPr>
        <p:spPr bwMode="auto">
          <a:xfrm>
            <a:off x="-4532" y="7721671"/>
            <a:ext cx="2551736" cy="1441157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10 Düz Bağlayıcı"/>
          <p:cNvCxnSpPr/>
          <p:nvPr/>
        </p:nvCxnSpPr>
        <p:spPr>
          <a:xfrm>
            <a:off x="-6928" y="7716985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Köşeli Çift Ayraç"/>
          <p:cNvSpPr/>
          <p:nvPr/>
        </p:nvSpPr>
        <p:spPr>
          <a:xfrm>
            <a:off x="6498084" y="6651253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12 Köşeli Çift Ayraç"/>
          <p:cNvSpPr/>
          <p:nvPr/>
        </p:nvSpPr>
        <p:spPr>
          <a:xfrm>
            <a:off x="6358272" y="6651253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537328" y="6669325"/>
            <a:ext cx="2851502" cy="192414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-40170" y="7713364"/>
            <a:ext cx="2851502" cy="1117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4532" y="7721671"/>
            <a:ext cx="2551736" cy="1441157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14 Düz Bağlayıcı"/>
          <p:cNvCxnSpPr/>
          <p:nvPr/>
        </p:nvCxnSpPr>
        <p:spPr>
          <a:xfrm>
            <a:off x="-6928" y="7716985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342900" y="1975105"/>
            <a:ext cx="61722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5045274" y="8543925"/>
            <a:ext cx="1440180" cy="48768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23.08.2023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285054" y="8543926"/>
            <a:ext cx="1763011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485454" y="8543926"/>
            <a:ext cx="274320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426066" y="4336217"/>
            <a:ext cx="5829300" cy="2517250"/>
          </a:xfrm>
        </p:spPr>
        <p:txBody>
          <a:bodyPr>
            <a:normAutofit/>
          </a:bodyPr>
          <a:lstStyle/>
          <a:p>
            <a:pPr algn="ctr"/>
            <a:r>
              <a:rPr lang="tr-TR" sz="2400" dirty="0" smtClean="0">
                <a:solidFill>
                  <a:srgbClr val="002060"/>
                </a:solidFill>
              </a:rPr>
              <a:t/>
            </a:r>
            <a:br>
              <a:rPr lang="tr-TR" sz="2400" dirty="0" smtClean="0">
                <a:solidFill>
                  <a:srgbClr val="002060"/>
                </a:solidFill>
              </a:rPr>
            </a:br>
            <a:r>
              <a:rPr lang="tr-TR" sz="2400" dirty="0">
                <a:solidFill>
                  <a:srgbClr val="002060"/>
                </a:solidFill>
              </a:rPr>
              <a:t/>
            </a:r>
            <a:br>
              <a:rPr lang="tr-TR" sz="2400" dirty="0">
                <a:solidFill>
                  <a:srgbClr val="002060"/>
                </a:solidFill>
              </a:rPr>
            </a:br>
            <a:r>
              <a:rPr lang="tr-TR" sz="2400" dirty="0" smtClean="0">
                <a:solidFill>
                  <a:srgbClr val="FF0000"/>
                </a:solidFill>
              </a:rPr>
              <a:t>‘’ÖZ </a:t>
            </a:r>
            <a:r>
              <a:rPr lang="tr-TR" sz="2400" dirty="0" smtClean="0">
                <a:solidFill>
                  <a:srgbClr val="FF0000"/>
                </a:solidFill>
              </a:rPr>
              <a:t>BAKIM BECERİLERİ’’</a:t>
            </a:r>
            <a:r>
              <a:rPr lang="tr-TR" sz="2400" dirty="0">
                <a:solidFill>
                  <a:srgbClr val="FF0000"/>
                </a:solidFill>
              </a:rPr>
              <a:t/>
            </a:r>
            <a:br>
              <a:rPr lang="tr-TR" sz="2400" dirty="0">
                <a:solidFill>
                  <a:srgbClr val="FF0000"/>
                </a:solidFill>
              </a:rPr>
            </a:br>
            <a:r>
              <a:rPr lang="tr-TR" sz="2400" dirty="0">
                <a:solidFill>
                  <a:srgbClr val="FF0000"/>
                </a:solidFill>
              </a:rPr>
              <a:t/>
            </a:r>
            <a:br>
              <a:rPr lang="tr-TR" sz="2400" dirty="0">
                <a:solidFill>
                  <a:srgbClr val="FF0000"/>
                </a:solidFill>
              </a:rPr>
            </a:br>
            <a:r>
              <a:rPr lang="tr-TR" sz="2400" dirty="0">
                <a:solidFill>
                  <a:schemeClr val="tx1"/>
                </a:solidFill>
              </a:rPr>
              <a:t>ÖĞRENCİ BİLGİLENDİRME KİTAPÇIĞI</a:t>
            </a:r>
            <a:br>
              <a:rPr lang="tr-TR" sz="2400" dirty="0">
                <a:solidFill>
                  <a:schemeClr val="tx1"/>
                </a:solidFill>
              </a:rPr>
            </a:br>
            <a:r>
              <a:rPr lang="tr-TR" sz="2400" dirty="0">
                <a:solidFill>
                  <a:schemeClr val="tx1"/>
                </a:solidFill>
              </a:rPr>
              <a:t>(ORTAOKUL-LİSE)</a:t>
            </a:r>
            <a:endParaRPr lang="tr-TR" sz="2400" b="1" dirty="0">
              <a:solidFill>
                <a:schemeClr val="tx1"/>
              </a:solidFill>
            </a:endParaRPr>
          </a:p>
        </p:txBody>
      </p:sp>
      <p:pic>
        <p:nvPicPr>
          <p:cNvPr id="6" name="Picture 2" descr="C:\Users\bil-12\Desktop\okul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934" y="3131840"/>
            <a:ext cx="1928535" cy="1907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Resim 6" descr="D:\Users\Hp\Desktop\google-haritalar-konum-ekleme-nasil-yapilir-1578491639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387" y="225911"/>
            <a:ext cx="972757" cy="63209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ikdörtgen 2"/>
          <p:cNvSpPr/>
          <p:nvPr/>
        </p:nvSpPr>
        <p:spPr>
          <a:xfrm>
            <a:off x="1294144" y="268099"/>
            <a:ext cx="45111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Pirömer Mahallesi </a:t>
            </a:r>
            <a:r>
              <a:rPr lang="tr-TR" dirty="0" smtClean="0"/>
              <a:t>90561 </a:t>
            </a:r>
            <a:r>
              <a:rPr lang="tr-TR" dirty="0"/>
              <a:t>Sokak No1/A </a:t>
            </a:r>
          </a:p>
          <a:p>
            <a:r>
              <a:rPr lang="tr-TR" dirty="0"/>
              <a:t>Ereğli/Konya</a:t>
            </a:r>
          </a:p>
        </p:txBody>
      </p:sp>
      <p:pic>
        <p:nvPicPr>
          <p:cNvPr id="8" name="Resim 7" descr="D:\Users\Hp\Desktop\pics-photos-instagram-logo-png-4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311" y="1150121"/>
            <a:ext cx="450907" cy="43204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Dikdörtgen 8"/>
          <p:cNvSpPr/>
          <p:nvPr/>
        </p:nvSpPr>
        <p:spPr>
          <a:xfrm>
            <a:off x="1294144" y="1208051"/>
            <a:ext cx="26981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dumlupinarortaokuluu</a:t>
            </a:r>
          </a:p>
        </p:txBody>
      </p:sp>
      <p:pic>
        <p:nvPicPr>
          <p:cNvPr id="10" name="Picture 8" descr="D:\Users\Hp\Desktop\unnamed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14" y="1871177"/>
            <a:ext cx="370500" cy="346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Dikdörtgen 10"/>
          <p:cNvSpPr/>
          <p:nvPr/>
        </p:nvSpPr>
        <p:spPr>
          <a:xfrm>
            <a:off x="1330229" y="1873123"/>
            <a:ext cx="2010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0332 713 11 78</a:t>
            </a:r>
          </a:p>
        </p:txBody>
      </p:sp>
      <p:sp>
        <p:nvSpPr>
          <p:cNvPr id="12" name="object 28"/>
          <p:cNvSpPr/>
          <p:nvPr/>
        </p:nvSpPr>
        <p:spPr>
          <a:xfrm>
            <a:off x="610989" y="2594490"/>
            <a:ext cx="331374" cy="346258"/>
          </a:xfrm>
          <a:custGeom>
            <a:avLst/>
            <a:gdLst/>
            <a:ahLst/>
            <a:cxnLst/>
            <a:rect l="l" t="t" r="r" b="b"/>
            <a:pathLst>
              <a:path w="365125" h="365125">
                <a:moveTo>
                  <a:pt x="182333" y="0"/>
                </a:moveTo>
                <a:lnTo>
                  <a:pt x="133920" y="6524"/>
                </a:lnTo>
                <a:lnTo>
                  <a:pt x="90380" y="24931"/>
                </a:lnTo>
                <a:lnTo>
                  <a:pt x="53467" y="53468"/>
                </a:lnTo>
                <a:lnTo>
                  <a:pt x="24931" y="90384"/>
                </a:lnTo>
                <a:lnTo>
                  <a:pt x="6524" y="133927"/>
                </a:lnTo>
                <a:lnTo>
                  <a:pt x="0" y="182346"/>
                </a:lnTo>
                <a:lnTo>
                  <a:pt x="6524" y="230760"/>
                </a:lnTo>
                <a:lnTo>
                  <a:pt x="24931" y="274299"/>
                </a:lnTo>
                <a:lnTo>
                  <a:pt x="53467" y="311213"/>
                </a:lnTo>
                <a:lnTo>
                  <a:pt x="90380" y="339749"/>
                </a:lnTo>
                <a:lnTo>
                  <a:pt x="133920" y="358155"/>
                </a:lnTo>
                <a:lnTo>
                  <a:pt x="182333" y="364680"/>
                </a:lnTo>
                <a:lnTo>
                  <a:pt x="230747" y="358155"/>
                </a:lnTo>
                <a:lnTo>
                  <a:pt x="274287" y="339749"/>
                </a:lnTo>
                <a:lnTo>
                  <a:pt x="274597" y="339509"/>
                </a:lnTo>
                <a:lnTo>
                  <a:pt x="182333" y="339509"/>
                </a:lnTo>
                <a:lnTo>
                  <a:pt x="163689" y="330352"/>
                </a:lnTo>
                <a:lnTo>
                  <a:pt x="129514" y="330352"/>
                </a:lnTo>
                <a:lnTo>
                  <a:pt x="89963" y="309396"/>
                </a:lnTo>
                <a:lnTo>
                  <a:pt x="58123" y="278480"/>
                </a:lnTo>
                <a:lnTo>
                  <a:pt x="36029" y="239642"/>
                </a:lnTo>
                <a:lnTo>
                  <a:pt x="25717" y="194919"/>
                </a:lnTo>
                <a:lnTo>
                  <a:pt x="362973" y="194919"/>
                </a:lnTo>
                <a:lnTo>
                  <a:pt x="364667" y="182346"/>
                </a:lnTo>
                <a:lnTo>
                  <a:pt x="362970" y="169748"/>
                </a:lnTo>
                <a:lnTo>
                  <a:pt x="25717" y="169748"/>
                </a:lnTo>
                <a:lnTo>
                  <a:pt x="36029" y="125032"/>
                </a:lnTo>
                <a:lnTo>
                  <a:pt x="58123" y="86198"/>
                </a:lnTo>
                <a:lnTo>
                  <a:pt x="89963" y="55283"/>
                </a:lnTo>
                <a:lnTo>
                  <a:pt x="129514" y="34328"/>
                </a:lnTo>
                <a:lnTo>
                  <a:pt x="163689" y="34328"/>
                </a:lnTo>
                <a:lnTo>
                  <a:pt x="182333" y="25171"/>
                </a:lnTo>
                <a:lnTo>
                  <a:pt x="274597" y="25171"/>
                </a:lnTo>
                <a:lnTo>
                  <a:pt x="274287" y="24931"/>
                </a:lnTo>
                <a:lnTo>
                  <a:pt x="230747" y="6524"/>
                </a:lnTo>
                <a:lnTo>
                  <a:pt x="182333" y="0"/>
                </a:lnTo>
                <a:close/>
              </a:path>
              <a:path w="365125" h="365125">
                <a:moveTo>
                  <a:pt x="270357" y="194919"/>
                </a:moveTo>
                <a:lnTo>
                  <a:pt x="245186" y="194919"/>
                </a:lnTo>
                <a:lnTo>
                  <a:pt x="238162" y="253719"/>
                </a:lnTo>
                <a:lnTo>
                  <a:pt x="223361" y="299399"/>
                </a:lnTo>
                <a:lnTo>
                  <a:pt x="203759" y="328986"/>
                </a:lnTo>
                <a:lnTo>
                  <a:pt x="182333" y="339509"/>
                </a:lnTo>
                <a:lnTo>
                  <a:pt x="274597" y="339509"/>
                </a:lnTo>
                <a:lnTo>
                  <a:pt x="286442" y="330352"/>
                </a:lnTo>
                <a:lnTo>
                  <a:pt x="235153" y="330352"/>
                </a:lnTo>
                <a:lnTo>
                  <a:pt x="248976" y="304390"/>
                </a:lnTo>
                <a:lnTo>
                  <a:pt x="259727" y="272589"/>
                </a:lnTo>
                <a:lnTo>
                  <a:pt x="266992" y="235812"/>
                </a:lnTo>
                <a:lnTo>
                  <a:pt x="270357" y="194919"/>
                </a:lnTo>
                <a:close/>
              </a:path>
              <a:path w="365125" h="365125">
                <a:moveTo>
                  <a:pt x="119494" y="194919"/>
                </a:moveTo>
                <a:lnTo>
                  <a:pt x="94310" y="194919"/>
                </a:lnTo>
                <a:lnTo>
                  <a:pt x="97676" y="235812"/>
                </a:lnTo>
                <a:lnTo>
                  <a:pt x="104944" y="272589"/>
                </a:lnTo>
                <a:lnTo>
                  <a:pt x="115696" y="304390"/>
                </a:lnTo>
                <a:lnTo>
                  <a:pt x="129514" y="330352"/>
                </a:lnTo>
                <a:lnTo>
                  <a:pt x="163689" y="330352"/>
                </a:lnTo>
                <a:lnTo>
                  <a:pt x="160908" y="328986"/>
                </a:lnTo>
                <a:lnTo>
                  <a:pt x="141308" y="299399"/>
                </a:lnTo>
                <a:lnTo>
                  <a:pt x="126510" y="253719"/>
                </a:lnTo>
                <a:lnTo>
                  <a:pt x="119494" y="194919"/>
                </a:lnTo>
                <a:close/>
              </a:path>
              <a:path w="365125" h="365125">
                <a:moveTo>
                  <a:pt x="362973" y="194919"/>
                </a:moveTo>
                <a:lnTo>
                  <a:pt x="338950" y="194919"/>
                </a:lnTo>
                <a:lnTo>
                  <a:pt x="328638" y="239642"/>
                </a:lnTo>
                <a:lnTo>
                  <a:pt x="306544" y="278480"/>
                </a:lnTo>
                <a:lnTo>
                  <a:pt x="274704" y="309396"/>
                </a:lnTo>
                <a:lnTo>
                  <a:pt x="235153" y="330352"/>
                </a:lnTo>
                <a:lnTo>
                  <a:pt x="286442" y="330352"/>
                </a:lnTo>
                <a:lnTo>
                  <a:pt x="311200" y="311213"/>
                </a:lnTo>
                <a:lnTo>
                  <a:pt x="339736" y="274299"/>
                </a:lnTo>
                <a:lnTo>
                  <a:pt x="358143" y="230760"/>
                </a:lnTo>
                <a:lnTo>
                  <a:pt x="362973" y="194919"/>
                </a:lnTo>
                <a:close/>
              </a:path>
              <a:path w="365125" h="365125">
                <a:moveTo>
                  <a:pt x="163689" y="34328"/>
                </a:moveTo>
                <a:lnTo>
                  <a:pt x="129514" y="34328"/>
                </a:lnTo>
                <a:lnTo>
                  <a:pt x="115696" y="60289"/>
                </a:lnTo>
                <a:lnTo>
                  <a:pt x="104944" y="92089"/>
                </a:lnTo>
                <a:lnTo>
                  <a:pt x="97676" y="128863"/>
                </a:lnTo>
                <a:lnTo>
                  <a:pt x="94310" y="169748"/>
                </a:lnTo>
                <a:lnTo>
                  <a:pt x="119494" y="169748"/>
                </a:lnTo>
                <a:lnTo>
                  <a:pt x="126510" y="110955"/>
                </a:lnTo>
                <a:lnTo>
                  <a:pt x="141308" y="65279"/>
                </a:lnTo>
                <a:lnTo>
                  <a:pt x="160908" y="35693"/>
                </a:lnTo>
                <a:lnTo>
                  <a:pt x="163689" y="34328"/>
                </a:lnTo>
                <a:close/>
              </a:path>
              <a:path w="365125" h="365125">
                <a:moveTo>
                  <a:pt x="274597" y="25171"/>
                </a:moveTo>
                <a:lnTo>
                  <a:pt x="182333" y="25171"/>
                </a:lnTo>
                <a:lnTo>
                  <a:pt x="203759" y="35693"/>
                </a:lnTo>
                <a:lnTo>
                  <a:pt x="223361" y="65279"/>
                </a:lnTo>
                <a:lnTo>
                  <a:pt x="238162" y="110955"/>
                </a:lnTo>
                <a:lnTo>
                  <a:pt x="245186" y="169748"/>
                </a:lnTo>
                <a:lnTo>
                  <a:pt x="270357" y="169748"/>
                </a:lnTo>
                <a:lnTo>
                  <a:pt x="266992" y="128863"/>
                </a:lnTo>
                <a:lnTo>
                  <a:pt x="259727" y="92089"/>
                </a:lnTo>
                <a:lnTo>
                  <a:pt x="248976" y="60289"/>
                </a:lnTo>
                <a:lnTo>
                  <a:pt x="235153" y="34328"/>
                </a:lnTo>
                <a:lnTo>
                  <a:pt x="286441" y="34328"/>
                </a:lnTo>
                <a:lnTo>
                  <a:pt x="274597" y="25171"/>
                </a:lnTo>
                <a:close/>
              </a:path>
              <a:path w="365125" h="365125">
                <a:moveTo>
                  <a:pt x="286441" y="34328"/>
                </a:moveTo>
                <a:lnTo>
                  <a:pt x="235153" y="34328"/>
                </a:lnTo>
                <a:lnTo>
                  <a:pt x="274704" y="55283"/>
                </a:lnTo>
                <a:lnTo>
                  <a:pt x="306544" y="86198"/>
                </a:lnTo>
                <a:lnTo>
                  <a:pt x="328638" y="125032"/>
                </a:lnTo>
                <a:lnTo>
                  <a:pt x="338950" y="169748"/>
                </a:lnTo>
                <a:lnTo>
                  <a:pt x="362970" y="169748"/>
                </a:lnTo>
                <a:lnTo>
                  <a:pt x="358143" y="133927"/>
                </a:lnTo>
                <a:lnTo>
                  <a:pt x="339736" y="90384"/>
                </a:lnTo>
                <a:lnTo>
                  <a:pt x="311200" y="53468"/>
                </a:lnTo>
                <a:lnTo>
                  <a:pt x="286441" y="34328"/>
                </a:lnTo>
                <a:close/>
              </a:path>
            </a:pathLst>
          </a:custGeom>
          <a:solidFill>
            <a:srgbClr val="00B9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Dikdörtgen 12"/>
          <p:cNvSpPr/>
          <p:nvPr/>
        </p:nvSpPr>
        <p:spPr>
          <a:xfrm>
            <a:off x="1246987" y="2594200"/>
            <a:ext cx="45016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http://ereglidumlupinar.meb.k12.tr</a:t>
            </a:r>
          </a:p>
        </p:txBody>
      </p:sp>
    </p:spTree>
    <p:extLst>
      <p:ext uri="{BB962C8B-B14F-4D97-AF65-F5344CB8AC3E}">
        <p14:creationId xmlns:p14="http://schemas.microsoft.com/office/powerpoint/2010/main" val="1147025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2"/>
          <p:cNvSpPr txBox="1"/>
          <p:nvPr/>
        </p:nvSpPr>
        <p:spPr>
          <a:xfrm>
            <a:off x="0" y="195486"/>
            <a:ext cx="6858000" cy="523220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ÖZ BAKIM BECERİLERİ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60648" y="1131590"/>
            <a:ext cx="604867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/>
              <a:t>Herkesin kendi sağlığını korumayı öğrenmesi ve bunu alışkanlık haline getirmesi gerekir. Çocukluk döneminden itibaren her bireyin sağlığını korumasında sağlıklı yaşam becerilerini bilmesi önemlidir. </a:t>
            </a:r>
          </a:p>
          <a:p>
            <a:endParaRPr lang="tr-TR" sz="2000" dirty="0" smtClean="0">
              <a:cs typeface="Times New Roman" panose="02020603050405020304" pitchFamily="18" charset="0"/>
            </a:endParaRPr>
          </a:p>
          <a:p>
            <a:r>
              <a:rPr lang="tr-TR" sz="2000" dirty="0" smtClean="0">
                <a:cs typeface="Times New Roman" panose="02020603050405020304" pitchFamily="18" charset="0"/>
              </a:rPr>
              <a:t>Öz Bakım Becerileri dediğimiz kişisel bakım becerilerine sahip olmak için; hastalıklardan korunma yollarını, sağlıklı beslenme yollarını ve kişisel temizlikte dikkat edilmesi gereken unsurları bilmemiz gerekir.</a:t>
            </a:r>
            <a:endParaRPr lang="tr-TR" sz="2000" dirty="0">
              <a:cs typeface="Times New Roman" panose="02020603050405020304" pitchFamily="18" charset="0"/>
            </a:endParaRPr>
          </a:p>
        </p:txBody>
      </p:sp>
      <p:pic>
        <p:nvPicPr>
          <p:cNvPr id="8" name="Picture 2" descr="C:\Users\dell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60848" y="4860032"/>
            <a:ext cx="3384376" cy="33098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2"/>
          <p:cNvSpPr txBox="1"/>
          <p:nvPr/>
        </p:nvSpPr>
        <p:spPr>
          <a:xfrm>
            <a:off x="0" y="195486"/>
            <a:ext cx="6858000" cy="523220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ÖZ BAKIM BECERİLERİ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332656" y="992522"/>
            <a:ext cx="619268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tr-TR" dirty="0" smtClean="0"/>
              <a:t>    Öz Bakım (Kişisel Bakım) becerilerini yerine getirebilmek için ‘Hastalıklardan Korunma Yolları’nı bilmemiz gerekir. </a:t>
            </a:r>
          </a:p>
          <a:p>
            <a:pPr marL="285750" indent="-285750"/>
            <a:endParaRPr lang="tr-TR" dirty="0" smtClean="0"/>
          </a:p>
          <a:p>
            <a:pPr marL="285750" indent="-285750"/>
            <a:r>
              <a:rPr lang="tr-TR" dirty="0" smtClean="0"/>
              <a:t>    </a:t>
            </a:r>
            <a:r>
              <a:rPr lang="tr-TR" b="1" i="1" dirty="0" smtClean="0">
                <a:solidFill>
                  <a:srgbClr val="FF0000"/>
                </a:solidFill>
              </a:rPr>
              <a:t>Hastalıklardan Korunmak için;</a:t>
            </a:r>
          </a:p>
          <a:p>
            <a:pPr marL="285750" indent="-285750"/>
            <a:endParaRPr lang="tr-TR" dirty="0" smtClean="0"/>
          </a:p>
          <a:p>
            <a:pPr marL="285750" indent="-285750"/>
            <a:r>
              <a:rPr lang="tr-TR" dirty="0" smtClean="0"/>
              <a:t>   </a:t>
            </a:r>
          </a:p>
          <a:p>
            <a:pPr marL="285750" indent="-285750"/>
            <a:endParaRPr lang="tr-TR" dirty="0" smtClean="0"/>
          </a:p>
          <a:p>
            <a:pPr marL="285750" indent="-285750"/>
            <a:endParaRPr lang="tr-TR" dirty="0" smtClean="0"/>
          </a:p>
        </p:txBody>
      </p:sp>
      <p:sp>
        <p:nvSpPr>
          <p:cNvPr id="7" name="6 Metin kutusu"/>
          <p:cNvSpPr txBox="1"/>
          <p:nvPr/>
        </p:nvSpPr>
        <p:spPr>
          <a:xfrm>
            <a:off x="692696" y="2699792"/>
            <a:ext cx="4608512" cy="2062103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tr-TR" sz="1600" dirty="0" smtClean="0">
                <a:solidFill>
                  <a:schemeClr val="bg1"/>
                </a:solidFill>
              </a:rPr>
              <a:t>Hareketli ve aktif ol.</a:t>
            </a:r>
          </a:p>
          <a:p>
            <a:pPr>
              <a:buFontTx/>
              <a:buChar char="-"/>
            </a:pPr>
            <a:r>
              <a:rPr lang="tr-TR" sz="1600" dirty="0" smtClean="0">
                <a:solidFill>
                  <a:schemeClr val="bg1"/>
                </a:solidFill>
              </a:rPr>
              <a:t>Doğru besinlerden yeterince tüketmeye çalış.</a:t>
            </a:r>
          </a:p>
          <a:p>
            <a:pPr>
              <a:buFontTx/>
              <a:buChar char="-"/>
            </a:pPr>
            <a:r>
              <a:rPr lang="fr-FR" sz="1600" dirty="0" smtClean="0">
                <a:solidFill>
                  <a:schemeClr val="bg1"/>
                </a:solidFill>
              </a:rPr>
              <a:t>Uyku düzenine özen göster.</a:t>
            </a:r>
            <a:endParaRPr lang="tr-TR" sz="1600" dirty="0" smtClean="0">
              <a:solidFill>
                <a:schemeClr val="bg1"/>
              </a:solidFill>
            </a:endParaRPr>
          </a:p>
          <a:p>
            <a:r>
              <a:rPr lang="tr-TR" sz="1600" dirty="0" smtClean="0">
                <a:solidFill>
                  <a:schemeClr val="bg1"/>
                </a:solidFill>
              </a:rPr>
              <a:t>-</a:t>
            </a:r>
            <a:r>
              <a:rPr lang="fr-FR" sz="1600" dirty="0" smtClean="0">
                <a:solidFill>
                  <a:schemeClr val="bg1"/>
                </a:solidFill>
              </a:rPr>
              <a:t>Temiz havanın bol bol</a:t>
            </a:r>
            <a:r>
              <a:rPr lang="tr-TR" sz="1600" dirty="0" smtClean="0">
                <a:solidFill>
                  <a:schemeClr val="bg1"/>
                </a:solidFill>
              </a:rPr>
              <a:t> </a:t>
            </a:r>
            <a:r>
              <a:rPr lang="fr-FR" sz="1600" dirty="0" smtClean="0">
                <a:solidFill>
                  <a:schemeClr val="bg1"/>
                </a:solidFill>
              </a:rPr>
              <a:t>keyfini çıkar.</a:t>
            </a:r>
            <a:endParaRPr lang="tr-TR" sz="1600" dirty="0" smtClean="0">
              <a:solidFill>
                <a:schemeClr val="bg1"/>
              </a:solidFill>
            </a:endParaRPr>
          </a:p>
          <a:p>
            <a:r>
              <a:rPr lang="tr-TR" sz="1600" dirty="0" smtClean="0">
                <a:solidFill>
                  <a:schemeClr val="bg1"/>
                </a:solidFill>
              </a:rPr>
              <a:t>-</a:t>
            </a:r>
            <a:r>
              <a:rPr lang="fr-FR" sz="1600" dirty="0" smtClean="0">
                <a:solidFill>
                  <a:schemeClr val="bg1"/>
                </a:solidFill>
              </a:rPr>
              <a:t>Duygularını tanı ve</a:t>
            </a:r>
            <a:r>
              <a:rPr lang="tr-TR" sz="1600" dirty="0" smtClean="0">
                <a:solidFill>
                  <a:schemeClr val="bg1"/>
                </a:solidFill>
              </a:rPr>
              <a:t> öfke </a:t>
            </a:r>
            <a:r>
              <a:rPr lang="fr-FR" sz="1600" dirty="0" smtClean="0">
                <a:solidFill>
                  <a:schemeClr val="bg1"/>
                </a:solidFill>
              </a:rPr>
              <a:t>ile başa çıkmayı öğren.</a:t>
            </a:r>
            <a:endParaRPr lang="tr-TR" sz="1600" dirty="0" smtClean="0">
              <a:solidFill>
                <a:schemeClr val="bg1"/>
              </a:solidFill>
            </a:endParaRPr>
          </a:p>
          <a:p>
            <a:endParaRPr lang="tr-TR" sz="1600" dirty="0" smtClean="0">
              <a:solidFill>
                <a:schemeClr val="bg1"/>
              </a:solidFill>
            </a:endParaRPr>
          </a:p>
        </p:txBody>
      </p:sp>
      <p:sp>
        <p:nvSpPr>
          <p:cNvPr id="9" name="9 Metin kutusu"/>
          <p:cNvSpPr txBox="1"/>
          <p:nvPr/>
        </p:nvSpPr>
        <p:spPr>
          <a:xfrm>
            <a:off x="700809" y="5004048"/>
            <a:ext cx="4641371" cy="132343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tr-TR" sz="1600" dirty="0" smtClean="0">
                <a:solidFill>
                  <a:schemeClr val="bg1"/>
                </a:solidFill>
              </a:rPr>
              <a:t>Kötü alışkanlıklardan uzak dur.</a:t>
            </a:r>
          </a:p>
          <a:p>
            <a:pPr>
              <a:buFontTx/>
              <a:buChar char="-"/>
            </a:pPr>
            <a:r>
              <a:rPr lang="tr-TR" sz="1600" dirty="0" smtClean="0">
                <a:solidFill>
                  <a:schemeClr val="bg1"/>
                </a:solidFill>
              </a:rPr>
              <a:t>Aşılarını yaptır.</a:t>
            </a:r>
          </a:p>
          <a:p>
            <a:pPr>
              <a:buFontTx/>
              <a:buChar char="-"/>
            </a:pPr>
            <a:r>
              <a:rPr lang="tr-TR" sz="1600" dirty="0" smtClean="0">
                <a:solidFill>
                  <a:schemeClr val="bg1"/>
                </a:solidFill>
              </a:rPr>
              <a:t>Kirli havadan kendini koru.</a:t>
            </a:r>
          </a:p>
          <a:p>
            <a:r>
              <a:rPr lang="tr-TR" sz="1600" dirty="0" smtClean="0">
                <a:solidFill>
                  <a:schemeClr val="bg1"/>
                </a:solidFill>
              </a:rPr>
              <a:t>-Mevsime uygun, sağlıklı kıyafetler giy.</a:t>
            </a:r>
          </a:p>
          <a:p>
            <a:r>
              <a:rPr lang="tr-TR" sz="1600" dirty="0" smtClean="0">
                <a:solidFill>
                  <a:schemeClr val="bg1"/>
                </a:solidFill>
              </a:rPr>
              <a:t>-Vakit geçirdiğin ortama dikkat et.</a:t>
            </a:r>
          </a:p>
        </p:txBody>
      </p:sp>
      <p:sp>
        <p:nvSpPr>
          <p:cNvPr id="10" name="7 Metin kutusu"/>
          <p:cNvSpPr txBox="1"/>
          <p:nvPr/>
        </p:nvSpPr>
        <p:spPr>
          <a:xfrm>
            <a:off x="684784" y="6588224"/>
            <a:ext cx="4616423" cy="2062103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tr-TR" sz="1600" dirty="0" smtClean="0">
                <a:solidFill>
                  <a:schemeClr val="bg1"/>
                </a:solidFill>
              </a:rPr>
              <a:t>-</a:t>
            </a:r>
            <a:r>
              <a:rPr lang="fr-FR" sz="1600" dirty="0" smtClean="0">
                <a:solidFill>
                  <a:schemeClr val="bg1"/>
                </a:solidFill>
              </a:rPr>
              <a:t>Tüm yiyeceklerden yeterince </a:t>
            </a:r>
            <a:endParaRPr lang="tr-TR" sz="1600" dirty="0" smtClean="0">
              <a:solidFill>
                <a:schemeClr val="bg1"/>
              </a:solidFill>
            </a:endParaRPr>
          </a:p>
          <a:p>
            <a:r>
              <a:rPr lang="fr-FR" sz="1600" dirty="0" smtClean="0">
                <a:solidFill>
                  <a:schemeClr val="bg1"/>
                </a:solidFill>
              </a:rPr>
              <a:t>tüketmeye çalış.</a:t>
            </a:r>
            <a:endParaRPr lang="tr-TR" sz="1600" dirty="0" smtClean="0">
              <a:solidFill>
                <a:schemeClr val="bg1"/>
              </a:solidFill>
            </a:endParaRPr>
          </a:p>
          <a:p>
            <a:r>
              <a:rPr lang="tr-TR" sz="1600" dirty="0" smtClean="0">
                <a:solidFill>
                  <a:schemeClr val="bg1"/>
                </a:solidFill>
              </a:rPr>
              <a:t>-Yemek öğünlerini aksatma.(Kahvaltı, öğle yemeği ve akşam yemeği)</a:t>
            </a:r>
          </a:p>
          <a:p>
            <a:r>
              <a:rPr lang="tr-TR" sz="1600" dirty="0" smtClean="0">
                <a:solidFill>
                  <a:schemeClr val="bg1"/>
                </a:solidFill>
              </a:rPr>
              <a:t>-</a:t>
            </a:r>
            <a:r>
              <a:rPr lang="fr-FR" sz="1600" dirty="0" smtClean="0">
                <a:solidFill>
                  <a:schemeClr val="bg1"/>
                </a:solidFill>
              </a:rPr>
              <a:t>Teneffüslerde sınıfta</a:t>
            </a:r>
            <a:r>
              <a:rPr lang="tr-TR" sz="1600" dirty="0" smtClean="0">
                <a:solidFill>
                  <a:schemeClr val="bg1"/>
                </a:solidFill>
              </a:rPr>
              <a:t> </a:t>
            </a:r>
            <a:r>
              <a:rPr lang="fr-FR" sz="1600" dirty="0" smtClean="0">
                <a:solidFill>
                  <a:schemeClr val="bg1"/>
                </a:solidFill>
              </a:rPr>
              <a:t>durmak </a:t>
            </a:r>
            <a:endParaRPr lang="tr-TR" sz="1600" dirty="0" smtClean="0">
              <a:solidFill>
                <a:schemeClr val="bg1"/>
              </a:solidFill>
            </a:endParaRPr>
          </a:p>
          <a:p>
            <a:r>
              <a:rPr lang="fr-FR" sz="1600" dirty="0" smtClean="0">
                <a:solidFill>
                  <a:schemeClr val="bg1"/>
                </a:solidFill>
              </a:rPr>
              <a:t>yerine bahçede ufak bir gezintiye çık.</a:t>
            </a:r>
            <a:endParaRPr lang="tr-TR" sz="1600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tr-TR" sz="1600" dirty="0" smtClean="0">
                <a:solidFill>
                  <a:schemeClr val="bg1"/>
                </a:solidFill>
              </a:rPr>
              <a:t>Ev yemekleri tüketmeye özen göster.</a:t>
            </a:r>
          </a:p>
          <a:p>
            <a:pPr>
              <a:buFontTx/>
              <a:buChar char="-"/>
            </a:pPr>
            <a:r>
              <a:rPr lang="tr-TR" sz="1600" dirty="0" smtClean="0">
                <a:solidFill>
                  <a:schemeClr val="bg1"/>
                </a:solidFill>
              </a:rPr>
              <a:t>Temizliğine dikkat et.</a:t>
            </a:r>
          </a:p>
        </p:txBody>
      </p:sp>
    </p:spTree>
    <p:extLst>
      <p:ext uri="{BB962C8B-B14F-4D97-AF65-F5344CB8AC3E}">
        <p14:creationId xmlns:p14="http://schemas.microsoft.com/office/powerpoint/2010/main" val="619527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2"/>
          <p:cNvSpPr txBox="1"/>
          <p:nvPr/>
        </p:nvSpPr>
        <p:spPr>
          <a:xfrm>
            <a:off x="0" y="195486"/>
            <a:ext cx="6858000" cy="523220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ÖZ BAKIM BECERİLERİ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00100" y="1000114"/>
            <a:ext cx="52372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tr-TR" b="1" i="1" dirty="0" smtClean="0">
                <a:solidFill>
                  <a:srgbClr val="FF0000"/>
                </a:solidFill>
              </a:rPr>
              <a:t>Okulda Hastalıklardan Korunmak için;</a:t>
            </a:r>
          </a:p>
          <a:p>
            <a:pPr marL="285750" indent="-285750"/>
            <a:endParaRPr lang="tr-TR" dirty="0" smtClean="0"/>
          </a:p>
          <a:p>
            <a:pPr marL="285750" indent="-285750"/>
            <a:r>
              <a:rPr lang="tr-TR" dirty="0" smtClean="0"/>
              <a:t>   </a:t>
            </a:r>
          </a:p>
          <a:p>
            <a:pPr marL="285750" indent="-285750"/>
            <a:endParaRPr lang="tr-TR" dirty="0" smtClean="0"/>
          </a:p>
          <a:p>
            <a:pPr marL="285750" indent="-285750"/>
            <a:endParaRPr lang="tr-TR" dirty="0" smtClean="0"/>
          </a:p>
        </p:txBody>
      </p:sp>
      <p:sp>
        <p:nvSpPr>
          <p:cNvPr id="7" name="7 Metin kutusu"/>
          <p:cNvSpPr txBox="1"/>
          <p:nvPr/>
        </p:nvSpPr>
        <p:spPr>
          <a:xfrm>
            <a:off x="692696" y="1547664"/>
            <a:ext cx="5256584" cy="230832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tr-TR" sz="1600" dirty="0" smtClean="0">
                <a:solidFill>
                  <a:schemeClr val="bg1"/>
                </a:solidFill>
              </a:rPr>
              <a:t>-Tuvaletlerdeki musluklardan su içmemeye dikkat et.</a:t>
            </a:r>
          </a:p>
          <a:p>
            <a:r>
              <a:rPr lang="tr-TR" sz="1600" dirty="0" smtClean="0">
                <a:solidFill>
                  <a:schemeClr val="bg1"/>
                </a:solidFill>
              </a:rPr>
              <a:t>-Tuvaletleri temiz kullan temiz olmadığında</a:t>
            </a:r>
          </a:p>
          <a:p>
            <a:r>
              <a:rPr lang="tr-TR" sz="1600" dirty="0" smtClean="0">
                <a:solidFill>
                  <a:schemeClr val="bg1"/>
                </a:solidFill>
              </a:rPr>
              <a:t>görevlilere bilgi ver!</a:t>
            </a:r>
          </a:p>
          <a:p>
            <a:r>
              <a:rPr lang="tr-TR" sz="1600" dirty="0" smtClean="0">
                <a:solidFill>
                  <a:schemeClr val="bg1"/>
                </a:solidFill>
              </a:rPr>
              <a:t>-Sıranı ve eşyalarını temiz tutmaya özen göster.</a:t>
            </a:r>
          </a:p>
          <a:p>
            <a:r>
              <a:rPr lang="tr-TR" sz="1600" dirty="0" smtClean="0">
                <a:solidFill>
                  <a:schemeClr val="bg1"/>
                </a:solidFill>
              </a:rPr>
              <a:t>-Derslerde kullanılan araç gereçlerin temizlik ve bakımını yapmaya özen göster. </a:t>
            </a:r>
          </a:p>
          <a:p>
            <a:r>
              <a:rPr lang="tr-TR" sz="1600" dirty="0" smtClean="0">
                <a:solidFill>
                  <a:schemeClr val="bg1"/>
                </a:solidFill>
              </a:rPr>
              <a:t>-Okuldaki alanların düzenli ve temiz tutulması konusunda üzerine düşen görevleri yerine getir!</a:t>
            </a:r>
          </a:p>
        </p:txBody>
      </p:sp>
      <p:sp>
        <p:nvSpPr>
          <p:cNvPr id="9" name="9 Metin kutusu"/>
          <p:cNvSpPr txBox="1"/>
          <p:nvPr/>
        </p:nvSpPr>
        <p:spPr>
          <a:xfrm>
            <a:off x="692696" y="4211960"/>
            <a:ext cx="5177476" cy="132343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tr-TR" sz="1600" dirty="0" smtClean="0">
                <a:solidFill>
                  <a:schemeClr val="bg1"/>
                </a:solidFill>
              </a:rPr>
              <a:t>-Okulda deprem, yangın gibi olağanüstü durumlara veya sağlık sorunlarına karşı alınan önlemleri öğrenmeye çalış.</a:t>
            </a:r>
          </a:p>
          <a:p>
            <a:r>
              <a:rPr lang="tr-TR" sz="1600" dirty="0" smtClean="0">
                <a:solidFill>
                  <a:schemeClr val="bg1"/>
                </a:solidFill>
              </a:rPr>
              <a:t>-Okul etrafındaki seyyar satıcılarda açıkta satılan yiyeceklerden uzak durmaya dikkat et. </a:t>
            </a:r>
          </a:p>
        </p:txBody>
      </p:sp>
      <p:sp>
        <p:nvSpPr>
          <p:cNvPr id="10" name="Dikdörtgen 9"/>
          <p:cNvSpPr/>
          <p:nvPr/>
        </p:nvSpPr>
        <p:spPr>
          <a:xfrm>
            <a:off x="548680" y="5681938"/>
            <a:ext cx="5177476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tr-TR" b="1" i="1" dirty="0" smtClean="0">
                <a:solidFill>
                  <a:srgbClr val="FF0000"/>
                </a:solidFill>
              </a:rPr>
              <a:t>    </a:t>
            </a:r>
            <a:r>
              <a:rPr lang="tr-TR" sz="1600" b="1" i="1" dirty="0" smtClean="0">
                <a:solidFill>
                  <a:srgbClr val="FF0000"/>
                </a:solidFill>
              </a:rPr>
              <a:t>Evde Evcil Hayvan Besliyorsak Hem Onun Sağlığını Hem Kendi Sağlığımızı Korumak için;</a:t>
            </a:r>
          </a:p>
          <a:p>
            <a:pPr marL="285750" indent="-285750"/>
            <a:endParaRPr lang="tr-TR" dirty="0" smtClean="0"/>
          </a:p>
          <a:p>
            <a:pPr marL="285750" indent="-285750"/>
            <a:r>
              <a:rPr lang="tr-TR" dirty="0" smtClean="0"/>
              <a:t>   </a:t>
            </a:r>
          </a:p>
          <a:p>
            <a:pPr marL="285750" indent="-285750"/>
            <a:endParaRPr lang="tr-TR" dirty="0" smtClean="0"/>
          </a:p>
          <a:p>
            <a:pPr marL="285750" indent="-285750"/>
            <a:endParaRPr lang="tr-TR" dirty="0" smtClean="0"/>
          </a:p>
        </p:txBody>
      </p:sp>
      <p:sp>
        <p:nvSpPr>
          <p:cNvPr id="11" name="7 Metin kutusu"/>
          <p:cNvSpPr txBox="1"/>
          <p:nvPr/>
        </p:nvSpPr>
        <p:spPr>
          <a:xfrm>
            <a:off x="580728" y="6372200"/>
            <a:ext cx="5321492" cy="255454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tr-TR" sz="1600" dirty="0" smtClean="0">
                <a:solidFill>
                  <a:schemeClr val="bg1"/>
                </a:solidFill>
              </a:rPr>
              <a:t>-</a:t>
            </a:r>
            <a:r>
              <a:rPr lang="fi-FI" sz="1600" dirty="0" smtClean="0">
                <a:solidFill>
                  <a:schemeClr val="bg1"/>
                </a:solidFill>
              </a:rPr>
              <a:t>Evini ve odanı</a:t>
            </a:r>
            <a:r>
              <a:rPr lang="tr-TR" sz="1600" dirty="0" smtClean="0">
                <a:solidFill>
                  <a:schemeClr val="bg1"/>
                </a:solidFill>
              </a:rPr>
              <a:t> </a:t>
            </a:r>
            <a:r>
              <a:rPr lang="fi-FI" sz="1600" dirty="0" smtClean="0">
                <a:solidFill>
                  <a:schemeClr val="bg1"/>
                </a:solidFill>
              </a:rPr>
              <a:t>mutlaka havalandır!</a:t>
            </a:r>
            <a:endParaRPr lang="tr-TR" sz="1600" dirty="0" smtClean="0">
              <a:solidFill>
                <a:schemeClr val="bg1"/>
              </a:solidFill>
            </a:endParaRPr>
          </a:p>
          <a:p>
            <a:r>
              <a:rPr lang="tr-TR" sz="1600" dirty="0" smtClean="0">
                <a:solidFill>
                  <a:schemeClr val="bg1"/>
                </a:solidFill>
              </a:rPr>
              <a:t>-Evcil h</a:t>
            </a:r>
            <a:r>
              <a:rPr lang="fi-FI" sz="1600" dirty="0" smtClean="0">
                <a:solidFill>
                  <a:schemeClr val="bg1"/>
                </a:solidFill>
              </a:rPr>
              <a:t>ayvanının</a:t>
            </a:r>
            <a:r>
              <a:rPr lang="tr-TR" sz="1600" dirty="0" smtClean="0">
                <a:solidFill>
                  <a:schemeClr val="bg1"/>
                </a:solidFill>
              </a:rPr>
              <a:t> </a:t>
            </a:r>
            <a:r>
              <a:rPr lang="fi-FI" sz="1600" dirty="0" smtClean="0">
                <a:solidFill>
                  <a:schemeClr val="bg1"/>
                </a:solidFill>
              </a:rPr>
              <a:t>aşılarını yaptır!</a:t>
            </a:r>
            <a:endParaRPr lang="tr-TR" sz="1600" dirty="0" smtClean="0">
              <a:solidFill>
                <a:schemeClr val="bg1"/>
              </a:solidFill>
            </a:endParaRPr>
          </a:p>
          <a:p>
            <a:r>
              <a:rPr lang="tr-TR" sz="1600" dirty="0" smtClean="0">
                <a:solidFill>
                  <a:schemeClr val="bg1"/>
                </a:solidFill>
              </a:rPr>
              <a:t>-</a:t>
            </a:r>
            <a:r>
              <a:rPr lang="tr-TR" sz="1600" b="1" dirty="0" smtClean="0">
                <a:solidFill>
                  <a:srgbClr val="231F20"/>
                </a:solidFill>
              </a:rPr>
              <a:t> </a:t>
            </a:r>
            <a:r>
              <a:rPr lang="tr-TR" sz="1600" dirty="0" smtClean="0">
                <a:solidFill>
                  <a:schemeClr val="bg1"/>
                </a:solidFill>
              </a:rPr>
              <a:t>Evcil h</a:t>
            </a:r>
            <a:r>
              <a:rPr lang="fi-FI" sz="1600" dirty="0" smtClean="0">
                <a:solidFill>
                  <a:schemeClr val="bg1"/>
                </a:solidFill>
              </a:rPr>
              <a:t>ayvanı</a:t>
            </a:r>
            <a:r>
              <a:rPr lang="tr-TR" sz="1600" dirty="0" smtClean="0">
                <a:solidFill>
                  <a:schemeClr val="bg1"/>
                </a:solidFill>
              </a:rPr>
              <a:t>nı </a:t>
            </a:r>
            <a:r>
              <a:rPr lang="fi-FI" sz="1600" dirty="0" smtClean="0">
                <a:solidFill>
                  <a:schemeClr val="bg1"/>
                </a:solidFill>
              </a:rPr>
              <a:t>düzenli olarak</a:t>
            </a:r>
            <a:r>
              <a:rPr lang="tr-TR" sz="1600" dirty="0" smtClean="0">
                <a:solidFill>
                  <a:schemeClr val="bg1"/>
                </a:solidFill>
              </a:rPr>
              <a:t> </a:t>
            </a:r>
            <a:r>
              <a:rPr lang="fi-FI" sz="1600" dirty="0" smtClean="0">
                <a:solidFill>
                  <a:schemeClr val="bg1"/>
                </a:solidFill>
              </a:rPr>
              <a:t>veteriner hekim kontrolüne</a:t>
            </a:r>
            <a:r>
              <a:rPr lang="tr-TR" sz="1600" dirty="0" smtClean="0">
                <a:solidFill>
                  <a:schemeClr val="bg1"/>
                </a:solidFill>
              </a:rPr>
              <a:t> </a:t>
            </a:r>
            <a:r>
              <a:rPr lang="fi-FI" sz="1600" dirty="0" smtClean="0">
                <a:solidFill>
                  <a:schemeClr val="bg1"/>
                </a:solidFill>
              </a:rPr>
              <a:t>götür!</a:t>
            </a:r>
            <a:endParaRPr lang="tr-TR" sz="1600" dirty="0" smtClean="0">
              <a:solidFill>
                <a:schemeClr val="bg1"/>
              </a:solidFill>
            </a:endParaRPr>
          </a:p>
          <a:p>
            <a:r>
              <a:rPr lang="tr-TR" sz="1600" dirty="0" smtClean="0">
                <a:solidFill>
                  <a:schemeClr val="bg1"/>
                </a:solidFill>
              </a:rPr>
              <a:t>- Evcil hayvanına sevgi göster.</a:t>
            </a:r>
            <a:r>
              <a:rPr lang="tr-TR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r>
              <a:rPr lang="tr-TR" sz="1600" dirty="0" smtClean="0">
                <a:solidFill>
                  <a:schemeClr val="bg1"/>
                </a:solidFill>
              </a:rPr>
              <a:t>-Evcil h</a:t>
            </a:r>
            <a:r>
              <a:rPr lang="fi-FI" sz="1600" dirty="0" smtClean="0">
                <a:solidFill>
                  <a:schemeClr val="bg1"/>
                </a:solidFill>
              </a:rPr>
              <a:t>ayvanının dışkı</a:t>
            </a:r>
            <a:r>
              <a:rPr lang="tr-TR" sz="1600" dirty="0" smtClean="0">
                <a:solidFill>
                  <a:schemeClr val="bg1"/>
                </a:solidFill>
              </a:rPr>
              <a:t> </a:t>
            </a:r>
            <a:r>
              <a:rPr lang="fi-FI" sz="1600" dirty="0" smtClean="0">
                <a:solidFill>
                  <a:schemeClr val="bg1"/>
                </a:solidFill>
              </a:rPr>
              <a:t>kutusunu temiz tut!</a:t>
            </a:r>
            <a:endParaRPr lang="tr-TR" sz="1600" dirty="0" smtClean="0">
              <a:solidFill>
                <a:schemeClr val="bg1"/>
              </a:solidFill>
            </a:endParaRPr>
          </a:p>
          <a:p>
            <a:r>
              <a:rPr lang="tr-TR" sz="1600" dirty="0" smtClean="0">
                <a:solidFill>
                  <a:schemeClr val="bg1"/>
                </a:solidFill>
              </a:rPr>
              <a:t>-Evcil h</a:t>
            </a:r>
            <a:r>
              <a:rPr lang="fi-FI" sz="1600" dirty="0" smtClean="0">
                <a:solidFill>
                  <a:schemeClr val="bg1"/>
                </a:solidFill>
              </a:rPr>
              <a:t>ayvanının egzersiz</a:t>
            </a:r>
            <a:r>
              <a:rPr lang="tr-TR" sz="1600" dirty="0" smtClean="0">
                <a:solidFill>
                  <a:schemeClr val="bg1"/>
                </a:solidFill>
              </a:rPr>
              <a:t> </a:t>
            </a:r>
            <a:r>
              <a:rPr lang="fi-FI" sz="1600" dirty="0" smtClean="0">
                <a:solidFill>
                  <a:schemeClr val="bg1"/>
                </a:solidFill>
              </a:rPr>
              <a:t>ve bakım ihtiyaçlarını</a:t>
            </a:r>
            <a:r>
              <a:rPr lang="tr-TR" sz="1600" dirty="0" smtClean="0">
                <a:solidFill>
                  <a:schemeClr val="bg1"/>
                </a:solidFill>
              </a:rPr>
              <a:t> </a:t>
            </a:r>
            <a:r>
              <a:rPr lang="fi-FI" sz="1600" dirty="0" smtClean="0">
                <a:solidFill>
                  <a:schemeClr val="bg1"/>
                </a:solidFill>
              </a:rPr>
              <a:t>gider!</a:t>
            </a:r>
            <a:endParaRPr lang="tr-TR" sz="1600" dirty="0" smtClean="0">
              <a:solidFill>
                <a:schemeClr val="bg1"/>
              </a:solidFill>
            </a:endParaRPr>
          </a:p>
          <a:p>
            <a:r>
              <a:rPr lang="tr-TR" sz="1600" dirty="0" smtClean="0">
                <a:solidFill>
                  <a:schemeClr val="bg1"/>
                </a:solidFill>
              </a:rPr>
              <a:t>-Evcil h</a:t>
            </a:r>
            <a:r>
              <a:rPr lang="fi-FI" sz="1600" dirty="0" smtClean="0">
                <a:solidFill>
                  <a:schemeClr val="bg1"/>
                </a:solidFill>
              </a:rPr>
              <a:t>ayvanının karşı</a:t>
            </a:r>
            <a:r>
              <a:rPr lang="tr-TR" sz="1600" dirty="0" smtClean="0">
                <a:solidFill>
                  <a:schemeClr val="bg1"/>
                </a:solidFill>
              </a:rPr>
              <a:t> </a:t>
            </a:r>
            <a:r>
              <a:rPr lang="fi-FI" sz="1600" dirty="0" smtClean="0">
                <a:solidFill>
                  <a:schemeClr val="bg1"/>
                </a:solidFill>
              </a:rPr>
              <a:t>sorumluluklarını</a:t>
            </a:r>
          </a:p>
          <a:p>
            <a:r>
              <a:rPr lang="fi-FI" sz="1600" dirty="0" smtClean="0">
                <a:solidFill>
                  <a:schemeClr val="bg1"/>
                </a:solidFill>
              </a:rPr>
              <a:t>yerine getir!</a:t>
            </a:r>
            <a:endParaRPr lang="tr-TR" sz="16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856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2"/>
          <p:cNvSpPr txBox="1"/>
          <p:nvPr/>
        </p:nvSpPr>
        <p:spPr>
          <a:xfrm>
            <a:off x="0" y="195486"/>
            <a:ext cx="6858000" cy="523220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ÖZ BAKIM BECERİLERİ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332656" y="1000114"/>
            <a:ext cx="590465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tr-TR" dirty="0" smtClean="0"/>
              <a:t>    Öz Bakım (Kişisel Bakım) becerilerini yerine getirebilmek için ‘Sağlıklı Beslenme Yolları’nı bilmemiz gerekir. </a:t>
            </a:r>
          </a:p>
          <a:p>
            <a:pPr marL="285750" indent="-285750"/>
            <a:endParaRPr lang="tr-TR" dirty="0" smtClean="0"/>
          </a:p>
          <a:p>
            <a:pPr marL="285750" indent="-285750"/>
            <a:r>
              <a:rPr lang="tr-TR" dirty="0" smtClean="0"/>
              <a:t>     </a:t>
            </a:r>
            <a:r>
              <a:rPr lang="tr-TR" b="1" i="1" dirty="0" smtClean="0">
                <a:solidFill>
                  <a:srgbClr val="FF0000"/>
                </a:solidFill>
              </a:rPr>
              <a:t>Sağlıklı Beslenmek için;</a:t>
            </a:r>
          </a:p>
          <a:p>
            <a:pPr marL="285750" indent="-285750"/>
            <a:endParaRPr lang="tr-TR" dirty="0" smtClean="0"/>
          </a:p>
          <a:p>
            <a:pPr marL="285750" indent="-285750"/>
            <a:r>
              <a:rPr lang="tr-TR" dirty="0" smtClean="0"/>
              <a:t>   </a:t>
            </a:r>
          </a:p>
          <a:p>
            <a:pPr marL="285750" indent="-285750"/>
            <a:endParaRPr lang="tr-TR" dirty="0" smtClean="0"/>
          </a:p>
          <a:p>
            <a:pPr marL="285750" indent="-285750"/>
            <a:endParaRPr lang="tr-TR" dirty="0" smtClean="0"/>
          </a:p>
        </p:txBody>
      </p:sp>
      <p:sp>
        <p:nvSpPr>
          <p:cNvPr id="7" name="6 Metin kutusu"/>
          <p:cNvSpPr txBox="1"/>
          <p:nvPr/>
        </p:nvSpPr>
        <p:spPr>
          <a:xfrm>
            <a:off x="764704" y="2699792"/>
            <a:ext cx="4375396" cy="156966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tr-TR" sz="1600" dirty="0" smtClean="0">
                <a:solidFill>
                  <a:schemeClr val="bg1"/>
                </a:solidFill>
              </a:rPr>
              <a:t>-Yemek seçmemeye özen göster. Sofraya konulan her yemekten tatmaya çalış.</a:t>
            </a:r>
          </a:p>
          <a:p>
            <a:endParaRPr lang="tr-TR" sz="1600" dirty="0" smtClean="0">
              <a:solidFill>
                <a:schemeClr val="bg1"/>
              </a:solidFill>
            </a:endParaRPr>
          </a:p>
          <a:p>
            <a:r>
              <a:rPr lang="tr-TR" sz="1600" dirty="0" smtClean="0">
                <a:solidFill>
                  <a:schemeClr val="bg1"/>
                </a:solidFill>
              </a:rPr>
              <a:t>-İçerisinde gıda boyası, çok fazla şeker ve koruyucu maddeler bulunan gıdalardan mümkün olduğunca kaçınmaya çalış. </a:t>
            </a:r>
          </a:p>
        </p:txBody>
      </p:sp>
      <p:sp>
        <p:nvSpPr>
          <p:cNvPr id="9" name="9 Metin kutusu"/>
          <p:cNvSpPr txBox="1"/>
          <p:nvPr/>
        </p:nvSpPr>
        <p:spPr>
          <a:xfrm>
            <a:off x="764704" y="4672251"/>
            <a:ext cx="4375396" cy="304698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tr-TR" sz="1600" dirty="0" smtClean="0">
                <a:solidFill>
                  <a:schemeClr val="bg1"/>
                </a:solidFill>
              </a:rPr>
              <a:t>-Meyve ve sebzeleri yemeden önce yıkamaya dikkat et.</a:t>
            </a:r>
          </a:p>
          <a:p>
            <a:r>
              <a:rPr lang="tr-TR" sz="1600" dirty="0" smtClean="0">
                <a:solidFill>
                  <a:schemeClr val="bg1"/>
                </a:solidFill>
              </a:rPr>
              <a:t>-Günde 3 öğün beslenmeye özen göster.</a:t>
            </a:r>
          </a:p>
          <a:p>
            <a:pPr>
              <a:buFontTx/>
              <a:buChar char="-"/>
            </a:pPr>
            <a:r>
              <a:rPr lang="tr-TR" sz="1600" dirty="0" smtClean="0">
                <a:solidFill>
                  <a:schemeClr val="bg1"/>
                </a:solidFill>
              </a:rPr>
              <a:t>Önemli olan karnının doyması değil, doğru besinleri almaktır. Bunu hep aklında tut.</a:t>
            </a:r>
          </a:p>
          <a:p>
            <a:r>
              <a:rPr lang="tr-TR" sz="1600" dirty="0" smtClean="0">
                <a:solidFill>
                  <a:schemeClr val="bg1"/>
                </a:solidFill>
              </a:rPr>
              <a:t>-Dışarıdaki yemekler yerine evde pişen</a:t>
            </a:r>
          </a:p>
          <a:p>
            <a:r>
              <a:rPr lang="tr-TR" sz="1600" dirty="0" smtClean="0">
                <a:solidFill>
                  <a:schemeClr val="bg1"/>
                </a:solidFill>
              </a:rPr>
              <a:t>yemekleri tercih et.</a:t>
            </a:r>
          </a:p>
          <a:p>
            <a:r>
              <a:rPr lang="tr-TR" sz="1600" dirty="0" smtClean="0">
                <a:solidFill>
                  <a:schemeClr val="bg1"/>
                </a:solidFill>
              </a:rPr>
              <a:t>-Çikolata, şeker gibi yapay gıdalar yerine meyve, sebze gibi doğal gıdalar ye.</a:t>
            </a:r>
          </a:p>
          <a:p>
            <a:r>
              <a:rPr lang="tr-TR" sz="1600" dirty="0" smtClean="0">
                <a:solidFill>
                  <a:schemeClr val="bg1"/>
                </a:solidFill>
              </a:rPr>
              <a:t>-Açıkta satılan, paketli olmayan ürünleri tercih etmemeye çalış. </a:t>
            </a:r>
          </a:p>
        </p:txBody>
      </p:sp>
    </p:spTree>
    <p:extLst>
      <p:ext uri="{BB962C8B-B14F-4D97-AF65-F5344CB8AC3E}">
        <p14:creationId xmlns:p14="http://schemas.microsoft.com/office/powerpoint/2010/main" val="1224736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2"/>
          <p:cNvSpPr txBox="1"/>
          <p:nvPr/>
        </p:nvSpPr>
        <p:spPr>
          <a:xfrm>
            <a:off x="0" y="195486"/>
            <a:ext cx="6858000" cy="523220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ÖZ BAKIM BECERİLERİ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260648" y="1000114"/>
            <a:ext cx="55721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231F20"/>
                </a:solidFill>
              </a:rPr>
              <a:t>Kişisel temizliğe özen göstermek; vücudu, sağlığa zarar verebilecek dış etkenlerden korumak açısından </a:t>
            </a:r>
            <a:r>
              <a:rPr lang="tr-TR" b="1" dirty="0" smtClean="0">
                <a:solidFill>
                  <a:srgbClr val="E61F4F"/>
                </a:solidFill>
              </a:rPr>
              <a:t>çok önemlidir.</a:t>
            </a:r>
          </a:p>
          <a:p>
            <a:endParaRPr lang="tr-TR" dirty="0" smtClean="0">
              <a:solidFill>
                <a:srgbClr val="231F20"/>
              </a:solidFill>
            </a:endParaRPr>
          </a:p>
          <a:p>
            <a:r>
              <a:rPr lang="tr-TR" dirty="0" smtClean="0">
                <a:solidFill>
                  <a:srgbClr val="231F20"/>
                </a:solidFill>
              </a:rPr>
              <a:t>Özellikle gerektiğinde ellerin düzgün bir şekilde sabunla yıkanması ve tuvalet sonrası temizlik sağlık açısından </a:t>
            </a:r>
            <a:r>
              <a:rPr lang="tr-TR" b="1" dirty="0" smtClean="0">
                <a:solidFill>
                  <a:srgbClr val="E61F4F"/>
                </a:solidFill>
              </a:rPr>
              <a:t>büyük önem taşır. </a:t>
            </a:r>
          </a:p>
          <a:p>
            <a:endParaRPr lang="tr-TR" b="1" dirty="0" smtClean="0">
              <a:solidFill>
                <a:srgbClr val="E61F4F"/>
              </a:solidFill>
            </a:endParaRPr>
          </a:p>
          <a:p>
            <a:r>
              <a:rPr lang="tr-TR" dirty="0" smtClean="0">
                <a:solidFill>
                  <a:srgbClr val="231F20"/>
                </a:solidFill>
              </a:rPr>
              <a:t>Sağlıklı yaşamak için beslenmeye dikkat ettiğimiz kadar kendi temizliğimize de dikkat etmeliyiz.</a:t>
            </a:r>
          </a:p>
          <a:p>
            <a:endParaRPr lang="tr-TR" dirty="0" smtClean="0">
              <a:solidFill>
                <a:srgbClr val="231F20"/>
              </a:solidFill>
            </a:endParaRPr>
          </a:p>
          <a:p>
            <a:r>
              <a:rPr lang="tr-TR" dirty="0" smtClean="0">
                <a:solidFill>
                  <a:srgbClr val="231F20"/>
                </a:solidFill>
              </a:rPr>
              <a:t>Çünkü temiz olduğumuz sürece mikroplar vücudumuza ulaşıp bizi hasta edemez.</a:t>
            </a:r>
          </a:p>
          <a:p>
            <a:endParaRPr lang="tr-TR" b="1" dirty="0" smtClean="0">
              <a:solidFill>
                <a:srgbClr val="E61F4F"/>
              </a:solidFill>
            </a:endParaRPr>
          </a:p>
        </p:txBody>
      </p:sp>
      <p:pic>
        <p:nvPicPr>
          <p:cNvPr id="7" name="Picture 2" descr="C:\Users\dell\Desktop\indir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71724" y="5292080"/>
            <a:ext cx="2713459" cy="27745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73836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2"/>
          <p:cNvSpPr txBox="1"/>
          <p:nvPr/>
        </p:nvSpPr>
        <p:spPr>
          <a:xfrm>
            <a:off x="0" y="195486"/>
            <a:ext cx="6858000" cy="523220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ÖZ BAKIM BECERİLERİ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404664" y="1187624"/>
            <a:ext cx="56601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tr-TR" dirty="0" smtClean="0"/>
              <a:t> </a:t>
            </a:r>
            <a:r>
              <a:rPr lang="tr-TR" b="1" i="1" dirty="0" smtClean="0">
                <a:solidFill>
                  <a:srgbClr val="FF0000"/>
                </a:solidFill>
              </a:rPr>
              <a:t>Kişisel Temizlik İçin Yapmamız Gerekenler;</a:t>
            </a:r>
          </a:p>
          <a:p>
            <a:pPr marL="285750" indent="-285750"/>
            <a:endParaRPr lang="tr-TR" dirty="0" smtClean="0"/>
          </a:p>
          <a:p>
            <a:pPr marL="285750" indent="-285750"/>
            <a:r>
              <a:rPr lang="tr-TR" dirty="0" smtClean="0"/>
              <a:t>   </a:t>
            </a:r>
          </a:p>
          <a:p>
            <a:pPr marL="285750" indent="-285750"/>
            <a:endParaRPr lang="tr-TR" dirty="0" smtClean="0"/>
          </a:p>
          <a:p>
            <a:pPr marL="285750" indent="-285750"/>
            <a:endParaRPr lang="tr-TR" dirty="0" smtClean="0"/>
          </a:p>
        </p:txBody>
      </p:sp>
      <p:grpSp>
        <p:nvGrpSpPr>
          <p:cNvPr id="8" name="Grup 11"/>
          <p:cNvGrpSpPr/>
          <p:nvPr/>
        </p:nvGrpSpPr>
        <p:grpSpPr>
          <a:xfrm>
            <a:off x="453068" y="1672304"/>
            <a:ext cx="630000" cy="630000"/>
            <a:chOff x="985838" y="2317750"/>
            <a:chExt cx="650875" cy="687388"/>
          </a:xfrm>
        </p:grpSpPr>
        <p:sp>
          <p:nvSpPr>
            <p:cNvPr id="9" name="Freeform 6"/>
            <p:cNvSpPr>
              <a:spLocks noEditPoints="1"/>
            </p:cNvSpPr>
            <p:nvPr/>
          </p:nvSpPr>
          <p:spPr bwMode="auto">
            <a:xfrm>
              <a:off x="985838" y="2411413"/>
              <a:ext cx="650875" cy="593725"/>
            </a:xfrm>
            <a:custGeom>
              <a:avLst/>
              <a:gdLst>
                <a:gd name="T0" fmla="*/ 166 w 172"/>
                <a:gd name="T1" fmla="*/ 45 h 157"/>
                <a:gd name="T2" fmla="*/ 160 w 172"/>
                <a:gd name="T3" fmla="*/ 21 h 157"/>
                <a:gd name="T4" fmla="*/ 139 w 172"/>
                <a:gd name="T5" fmla="*/ 5 h 157"/>
                <a:gd name="T6" fmla="*/ 109 w 172"/>
                <a:gd name="T7" fmla="*/ 16 h 157"/>
                <a:gd name="T8" fmla="*/ 67 w 172"/>
                <a:gd name="T9" fmla="*/ 1 h 157"/>
                <a:gd name="T10" fmla="*/ 47 w 172"/>
                <a:gd name="T11" fmla="*/ 37 h 157"/>
                <a:gd name="T12" fmla="*/ 3 w 172"/>
                <a:gd name="T13" fmla="*/ 119 h 157"/>
                <a:gd name="T14" fmla="*/ 63 w 172"/>
                <a:gd name="T15" fmla="*/ 155 h 157"/>
                <a:gd name="T16" fmla="*/ 100 w 172"/>
                <a:gd name="T17" fmla="*/ 142 h 157"/>
                <a:gd name="T18" fmla="*/ 129 w 172"/>
                <a:gd name="T19" fmla="*/ 143 h 157"/>
                <a:gd name="T20" fmla="*/ 153 w 172"/>
                <a:gd name="T21" fmla="*/ 101 h 157"/>
                <a:gd name="T22" fmla="*/ 167 w 172"/>
                <a:gd name="T23" fmla="*/ 69 h 157"/>
                <a:gd name="T24" fmla="*/ 160 w 172"/>
                <a:gd name="T25" fmla="*/ 39 h 157"/>
                <a:gd name="T26" fmla="*/ 147 w 172"/>
                <a:gd name="T27" fmla="*/ 53 h 157"/>
                <a:gd name="T28" fmla="*/ 150 w 172"/>
                <a:gd name="T29" fmla="*/ 38 h 157"/>
                <a:gd name="T30" fmla="*/ 140 w 172"/>
                <a:gd name="T31" fmla="*/ 23 h 157"/>
                <a:gd name="T32" fmla="*/ 147 w 172"/>
                <a:gd name="T33" fmla="*/ 17 h 157"/>
                <a:gd name="T34" fmla="*/ 150 w 172"/>
                <a:gd name="T35" fmla="*/ 25 h 157"/>
                <a:gd name="T36" fmla="*/ 140 w 172"/>
                <a:gd name="T37" fmla="*/ 23 h 157"/>
                <a:gd name="T38" fmla="*/ 134 w 172"/>
                <a:gd name="T39" fmla="*/ 17 h 157"/>
                <a:gd name="T40" fmla="*/ 123 w 172"/>
                <a:gd name="T41" fmla="*/ 29 h 157"/>
                <a:gd name="T42" fmla="*/ 87 w 172"/>
                <a:gd name="T43" fmla="*/ 126 h 157"/>
                <a:gd name="T44" fmla="*/ 31 w 172"/>
                <a:gd name="T45" fmla="*/ 144 h 157"/>
                <a:gd name="T46" fmla="*/ 43 w 172"/>
                <a:gd name="T47" fmla="*/ 60 h 157"/>
                <a:gd name="T48" fmla="*/ 33 w 172"/>
                <a:gd name="T49" fmla="*/ 83 h 157"/>
                <a:gd name="T50" fmla="*/ 47 w 172"/>
                <a:gd name="T51" fmla="*/ 81 h 157"/>
                <a:gd name="T52" fmla="*/ 51 w 172"/>
                <a:gd name="T53" fmla="*/ 77 h 157"/>
                <a:gd name="T54" fmla="*/ 90 w 172"/>
                <a:gd name="T55" fmla="*/ 40 h 157"/>
                <a:gd name="T56" fmla="*/ 91 w 172"/>
                <a:gd name="T57" fmla="*/ 48 h 157"/>
                <a:gd name="T58" fmla="*/ 62 w 172"/>
                <a:gd name="T59" fmla="*/ 79 h 157"/>
                <a:gd name="T60" fmla="*/ 68 w 172"/>
                <a:gd name="T61" fmla="*/ 84 h 157"/>
                <a:gd name="T62" fmla="*/ 102 w 172"/>
                <a:gd name="T63" fmla="*/ 48 h 157"/>
                <a:gd name="T64" fmla="*/ 109 w 172"/>
                <a:gd name="T65" fmla="*/ 48 h 157"/>
                <a:gd name="T66" fmla="*/ 106 w 172"/>
                <a:gd name="T67" fmla="*/ 56 h 157"/>
                <a:gd name="T68" fmla="*/ 78 w 172"/>
                <a:gd name="T69" fmla="*/ 96 h 157"/>
                <a:gd name="T70" fmla="*/ 108 w 172"/>
                <a:gd name="T71" fmla="*/ 67 h 157"/>
                <a:gd name="T72" fmla="*/ 118 w 172"/>
                <a:gd name="T73" fmla="*/ 62 h 157"/>
                <a:gd name="T74" fmla="*/ 107 w 172"/>
                <a:gd name="T75" fmla="*/ 80 h 157"/>
                <a:gd name="T76" fmla="*/ 103 w 172"/>
                <a:gd name="T77" fmla="*/ 85 h 157"/>
                <a:gd name="T78" fmla="*/ 89 w 172"/>
                <a:gd name="T79" fmla="*/ 109 h 157"/>
                <a:gd name="T80" fmla="*/ 117 w 172"/>
                <a:gd name="T81" fmla="*/ 84 h 157"/>
                <a:gd name="T82" fmla="*/ 120 w 172"/>
                <a:gd name="T83" fmla="*/ 92 h 157"/>
                <a:gd name="T84" fmla="*/ 147 w 172"/>
                <a:gd name="T85" fmla="*/ 94 h 157"/>
                <a:gd name="T86" fmla="*/ 125 w 172"/>
                <a:gd name="T87" fmla="*/ 80 h 157"/>
                <a:gd name="T88" fmla="*/ 127 w 172"/>
                <a:gd name="T89" fmla="*/ 62 h 157"/>
                <a:gd name="T90" fmla="*/ 118 w 172"/>
                <a:gd name="T91" fmla="*/ 53 h 157"/>
                <a:gd name="T92" fmla="*/ 114 w 172"/>
                <a:gd name="T93" fmla="*/ 41 h 157"/>
                <a:gd name="T94" fmla="*/ 100 w 172"/>
                <a:gd name="T95" fmla="*/ 39 h 157"/>
                <a:gd name="T96" fmla="*/ 79 w 172"/>
                <a:gd name="T97" fmla="*/ 35 h 157"/>
                <a:gd name="T98" fmla="*/ 53 w 172"/>
                <a:gd name="T99" fmla="*/ 43 h 157"/>
                <a:gd name="T100" fmla="*/ 84 w 172"/>
                <a:gd name="T101" fmla="*/ 17 h 157"/>
                <a:gd name="T102" fmla="*/ 104 w 172"/>
                <a:gd name="T103" fmla="*/ 22 h 157"/>
                <a:gd name="T104" fmla="*/ 117 w 172"/>
                <a:gd name="T105" fmla="*/ 35 h 157"/>
                <a:gd name="T106" fmla="*/ 135 w 172"/>
                <a:gd name="T107" fmla="*/ 53 h 157"/>
                <a:gd name="T108" fmla="*/ 147 w 172"/>
                <a:gd name="T109" fmla="*/ 65 h 157"/>
                <a:gd name="T110" fmla="*/ 153 w 172"/>
                <a:gd name="T111" fmla="*/ 83 h 157"/>
                <a:gd name="T112" fmla="*/ 153 w 172"/>
                <a:gd name="T113" fmla="*/ 59 h 157"/>
                <a:gd name="T114" fmla="*/ 162 w 172"/>
                <a:gd name="T115" fmla="*/ 56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72" h="157">
                  <a:moveTo>
                    <a:pt x="167" y="50"/>
                  </a:moveTo>
                  <a:cubicBezTo>
                    <a:pt x="166" y="49"/>
                    <a:pt x="165" y="48"/>
                    <a:pt x="164" y="48"/>
                  </a:cubicBezTo>
                  <a:cubicBezTo>
                    <a:pt x="166" y="45"/>
                    <a:pt x="166" y="45"/>
                    <a:pt x="166" y="45"/>
                  </a:cubicBezTo>
                  <a:cubicBezTo>
                    <a:pt x="171" y="40"/>
                    <a:pt x="171" y="32"/>
                    <a:pt x="166" y="27"/>
                  </a:cubicBezTo>
                  <a:cubicBezTo>
                    <a:pt x="164" y="25"/>
                    <a:pt x="162" y="24"/>
                    <a:pt x="160" y="24"/>
                  </a:cubicBezTo>
                  <a:cubicBezTo>
                    <a:pt x="160" y="23"/>
                    <a:pt x="160" y="22"/>
                    <a:pt x="160" y="21"/>
                  </a:cubicBezTo>
                  <a:cubicBezTo>
                    <a:pt x="160" y="18"/>
                    <a:pt x="159" y="14"/>
                    <a:pt x="156" y="12"/>
                  </a:cubicBezTo>
                  <a:cubicBezTo>
                    <a:pt x="152" y="8"/>
                    <a:pt x="147" y="8"/>
                    <a:pt x="142" y="10"/>
                  </a:cubicBezTo>
                  <a:cubicBezTo>
                    <a:pt x="142" y="8"/>
                    <a:pt x="141" y="6"/>
                    <a:pt x="139" y="5"/>
                  </a:cubicBezTo>
                  <a:cubicBezTo>
                    <a:pt x="134" y="0"/>
                    <a:pt x="126" y="1"/>
                    <a:pt x="121" y="6"/>
                  </a:cubicBezTo>
                  <a:cubicBezTo>
                    <a:pt x="110" y="17"/>
                    <a:pt x="110" y="17"/>
                    <a:pt x="110" y="17"/>
                  </a:cubicBezTo>
                  <a:cubicBezTo>
                    <a:pt x="109" y="16"/>
                    <a:pt x="109" y="16"/>
                    <a:pt x="109" y="16"/>
                  </a:cubicBezTo>
                  <a:cubicBezTo>
                    <a:pt x="104" y="10"/>
                    <a:pt x="97" y="8"/>
                    <a:pt x="89" y="8"/>
                  </a:cubicBezTo>
                  <a:cubicBezTo>
                    <a:pt x="86" y="8"/>
                    <a:pt x="84" y="8"/>
                    <a:pt x="81" y="9"/>
                  </a:cubicBezTo>
                  <a:cubicBezTo>
                    <a:pt x="78" y="4"/>
                    <a:pt x="73" y="1"/>
                    <a:pt x="67" y="1"/>
                  </a:cubicBezTo>
                  <a:cubicBezTo>
                    <a:pt x="58" y="1"/>
                    <a:pt x="51" y="8"/>
                    <a:pt x="51" y="17"/>
                  </a:cubicBezTo>
                  <a:cubicBezTo>
                    <a:pt x="51" y="22"/>
                    <a:pt x="52" y="26"/>
                    <a:pt x="56" y="29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3" y="41"/>
                    <a:pt x="40" y="46"/>
                    <a:pt x="39" y="52"/>
                  </a:cubicBezTo>
                  <a:cubicBezTo>
                    <a:pt x="36" y="55"/>
                    <a:pt x="19" y="68"/>
                    <a:pt x="14" y="77"/>
                  </a:cubicBezTo>
                  <a:cubicBezTo>
                    <a:pt x="4" y="92"/>
                    <a:pt x="0" y="106"/>
                    <a:pt x="3" y="119"/>
                  </a:cubicBezTo>
                  <a:cubicBezTo>
                    <a:pt x="6" y="133"/>
                    <a:pt x="15" y="145"/>
                    <a:pt x="27" y="151"/>
                  </a:cubicBezTo>
                  <a:cubicBezTo>
                    <a:pt x="34" y="155"/>
                    <a:pt x="41" y="157"/>
                    <a:pt x="49" y="157"/>
                  </a:cubicBezTo>
                  <a:cubicBezTo>
                    <a:pt x="54" y="157"/>
                    <a:pt x="59" y="156"/>
                    <a:pt x="63" y="155"/>
                  </a:cubicBezTo>
                  <a:cubicBezTo>
                    <a:pt x="73" y="152"/>
                    <a:pt x="81" y="144"/>
                    <a:pt x="87" y="138"/>
                  </a:cubicBezTo>
                  <a:cubicBezTo>
                    <a:pt x="88" y="138"/>
                    <a:pt x="88" y="137"/>
                    <a:pt x="88" y="137"/>
                  </a:cubicBezTo>
                  <a:cubicBezTo>
                    <a:pt x="91" y="139"/>
                    <a:pt x="95" y="142"/>
                    <a:pt x="100" y="142"/>
                  </a:cubicBezTo>
                  <a:cubicBezTo>
                    <a:pt x="103" y="142"/>
                    <a:pt x="106" y="141"/>
                    <a:pt x="109" y="139"/>
                  </a:cubicBezTo>
                  <a:cubicBezTo>
                    <a:pt x="112" y="142"/>
                    <a:pt x="116" y="144"/>
                    <a:pt x="122" y="144"/>
                  </a:cubicBezTo>
                  <a:cubicBezTo>
                    <a:pt x="124" y="144"/>
                    <a:pt x="127" y="144"/>
                    <a:pt x="129" y="143"/>
                  </a:cubicBezTo>
                  <a:cubicBezTo>
                    <a:pt x="141" y="138"/>
                    <a:pt x="143" y="128"/>
                    <a:pt x="141" y="119"/>
                  </a:cubicBezTo>
                  <a:cubicBezTo>
                    <a:pt x="143" y="117"/>
                    <a:pt x="147" y="113"/>
                    <a:pt x="147" y="107"/>
                  </a:cubicBezTo>
                  <a:cubicBezTo>
                    <a:pt x="153" y="101"/>
                    <a:pt x="153" y="101"/>
                    <a:pt x="153" y="101"/>
                  </a:cubicBezTo>
                  <a:cubicBezTo>
                    <a:pt x="158" y="95"/>
                    <a:pt x="161" y="88"/>
                    <a:pt x="161" y="80"/>
                  </a:cubicBezTo>
                  <a:cubicBezTo>
                    <a:pt x="161" y="79"/>
                    <a:pt x="161" y="77"/>
                    <a:pt x="161" y="76"/>
                  </a:cubicBezTo>
                  <a:cubicBezTo>
                    <a:pt x="167" y="69"/>
                    <a:pt x="167" y="69"/>
                    <a:pt x="167" y="69"/>
                  </a:cubicBezTo>
                  <a:cubicBezTo>
                    <a:pt x="172" y="63"/>
                    <a:pt x="172" y="55"/>
                    <a:pt x="167" y="50"/>
                  </a:cubicBezTo>
                  <a:close/>
                  <a:moveTo>
                    <a:pt x="160" y="33"/>
                  </a:moveTo>
                  <a:cubicBezTo>
                    <a:pt x="162" y="34"/>
                    <a:pt x="162" y="37"/>
                    <a:pt x="160" y="39"/>
                  </a:cubicBezTo>
                  <a:cubicBezTo>
                    <a:pt x="149" y="51"/>
                    <a:pt x="149" y="51"/>
                    <a:pt x="149" y="51"/>
                  </a:cubicBezTo>
                  <a:cubicBezTo>
                    <a:pt x="149" y="51"/>
                    <a:pt x="149" y="51"/>
                    <a:pt x="149" y="51"/>
                  </a:cubicBezTo>
                  <a:cubicBezTo>
                    <a:pt x="147" y="53"/>
                    <a:pt x="147" y="53"/>
                    <a:pt x="147" y="53"/>
                  </a:cubicBezTo>
                  <a:cubicBezTo>
                    <a:pt x="141" y="47"/>
                    <a:pt x="141" y="47"/>
                    <a:pt x="141" y="47"/>
                  </a:cubicBezTo>
                  <a:cubicBezTo>
                    <a:pt x="149" y="38"/>
                    <a:pt x="149" y="38"/>
                    <a:pt x="149" y="38"/>
                  </a:cubicBezTo>
                  <a:cubicBezTo>
                    <a:pt x="149" y="38"/>
                    <a:pt x="149" y="38"/>
                    <a:pt x="150" y="38"/>
                  </a:cubicBezTo>
                  <a:cubicBezTo>
                    <a:pt x="154" y="33"/>
                    <a:pt x="154" y="33"/>
                    <a:pt x="154" y="33"/>
                  </a:cubicBezTo>
                  <a:cubicBezTo>
                    <a:pt x="155" y="32"/>
                    <a:pt x="159" y="31"/>
                    <a:pt x="160" y="33"/>
                  </a:cubicBezTo>
                  <a:close/>
                  <a:moveTo>
                    <a:pt x="140" y="23"/>
                  </a:moveTo>
                  <a:cubicBezTo>
                    <a:pt x="140" y="23"/>
                    <a:pt x="140" y="23"/>
                    <a:pt x="140" y="23"/>
                  </a:cubicBezTo>
                  <a:cubicBezTo>
                    <a:pt x="144" y="18"/>
                    <a:pt x="144" y="18"/>
                    <a:pt x="144" y="18"/>
                  </a:cubicBezTo>
                  <a:cubicBezTo>
                    <a:pt x="145" y="18"/>
                    <a:pt x="146" y="17"/>
                    <a:pt x="147" y="17"/>
                  </a:cubicBezTo>
                  <a:cubicBezTo>
                    <a:pt x="148" y="17"/>
                    <a:pt x="149" y="17"/>
                    <a:pt x="151" y="18"/>
                  </a:cubicBezTo>
                  <a:cubicBezTo>
                    <a:pt x="152" y="19"/>
                    <a:pt x="152" y="20"/>
                    <a:pt x="152" y="21"/>
                  </a:cubicBezTo>
                  <a:cubicBezTo>
                    <a:pt x="152" y="22"/>
                    <a:pt x="151" y="24"/>
                    <a:pt x="150" y="25"/>
                  </a:cubicBezTo>
                  <a:cubicBezTo>
                    <a:pt x="134" y="41"/>
                    <a:pt x="134" y="41"/>
                    <a:pt x="134" y="41"/>
                  </a:cubicBezTo>
                  <a:cubicBezTo>
                    <a:pt x="129" y="35"/>
                    <a:pt x="129" y="35"/>
                    <a:pt x="129" y="35"/>
                  </a:cubicBezTo>
                  <a:lnTo>
                    <a:pt x="140" y="23"/>
                  </a:lnTo>
                  <a:close/>
                  <a:moveTo>
                    <a:pt x="127" y="12"/>
                  </a:moveTo>
                  <a:cubicBezTo>
                    <a:pt x="129" y="10"/>
                    <a:pt x="132" y="9"/>
                    <a:pt x="134" y="11"/>
                  </a:cubicBezTo>
                  <a:cubicBezTo>
                    <a:pt x="135" y="12"/>
                    <a:pt x="135" y="16"/>
                    <a:pt x="134" y="17"/>
                  </a:cubicBezTo>
                  <a:cubicBezTo>
                    <a:pt x="133" y="18"/>
                    <a:pt x="133" y="18"/>
                    <a:pt x="133" y="18"/>
                  </a:cubicBezTo>
                  <a:cubicBezTo>
                    <a:pt x="133" y="18"/>
                    <a:pt x="133" y="18"/>
                    <a:pt x="133" y="18"/>
                  </a:cubicBezTo>
                  <a:cubicBezTo>
                    <a:pt x="123" y="29"/>
                    <a:pt x="123" y="29"/>
                    <a:pt x="123" y="29"/>
                  </a:cubicBezTo>
                  <a:cubicBezTo>
                    <a:pt x="116" y="23"/>
                    <a:pt x="116" y="23"/>
                    <a:pt x="116" y="23"/>
                  </a:cubicBezTo>
                  <a:lnTo>
                    <a:pt x="127" y="12"/>
                  </a:lnTo>
                  <a:close/>
                  <a:moveTo>
                    <a:pt x="87" y="126"/>
                  </a:moveTo>
                  <a:cubicBezTo>
                    <a:pt x="85" y="128"/>
                    <a:pt x="83" y="130"/>
                    <a:pt x="81" y="132"/>
                  </a:cubicBezTo>
                  <a:cubicBezTo>
                    <a:pt x="75" y="138"/>
                    <a:pt x="68" y="144"/>
                    <a:pt x="61" y="147"/>
                  </a:cubicBezTo>
                  <a:cubicBezTo>
                    <a:pt x="51" y="150"/>
                    <a:pt x="40" y="149"/>
                    <a:pt x="31" y="144"/>
                  </a:cubicBezTo>
                  <a:cubicBezTo>
                    <a:pt x="21" y="139"/>
                    <a:pt x="13" y="129"/>
                    <a:pt x="11" y="117"/>
                  </a:cubicBezTo>
                  <a:cubicBezTo>
                    <a:pt x="8" y="104"/>
                    <a:pt x="15" y="90"/>
                    <a:pt x="21" y="81"/>
                  </a:cubicBezTo>
                  <a:cubicBezTo>
                    <a:pt x="24" y="75"/>
                    <a:pt x="36" y="65"/>
                    <a:pt x="43" y="60"/>
                  </a:cubicBezTo>
                  <a:cubicBezTo>
                    <a:pt x="44" y="61"/>
                    <a:pt x="46" y="63"/>
                    <a:pt x="47" y="65"/>
                  </a:cubicBezTo>
                  <a:cubicBezTo>
                    <a:pt x="48" y="66"/>
                    <a:pt x="47" y="69"/>
                    <a:pt x="45" y="71"/>
                  </a:cubicBezTo>
                  <a:cubicBezTo>
                    <a:pt x="41" y="76"/>
                    <a:pt x="33" y="83"/>
                    <a:pt x="33" y="83"/>
                  </a:cubicBezTo>
                  <a:cubicBezTo>
                    <a:pt x="31" y="84"/>
                    <a:pt x="31" y="87"/>
                    <a:pt x="32" y="89"/>
                  </a:cubicBezTo>
                  <a:cubicBezTo>
                    <a:pt x="34" y="90"/>
                    <a:pt x="36" y="90"/>
                    <a:pt x="38" y="89"/>
                  </a:cubicBezTo>
                  <a:cubicBezTo>
                    <a:pt x="38" y="89"/>
                    <a:pt x="43" y="85"/>
                    <a:pt x="47" y="81"/>
                  </a:cubicBezTo>
                  <a:cubicBezTo>
                    <a:pt x="47" y="81"/>
                    <a:pt x="48" y="81"/>
                    <a:pt x="48" y="80"/>
                  </a:cubicBezTo>
                  <a:cubicBezTo>
                    <a:pt x="51" y="77"/>
                    <a:pt x="51" y="77"/>
                    <a:pt x="51" y="77"/>
                  </a:cubicBezTo>
                  <a:cubicBezTo>
                    <a:pt x="51" y="77"/>
                    <a:pt x="51" y="77"/>
                    <a:pt x="51" y="77"/>
                  </a:cubicBezTo>
                  <a:cubicBezTo>
                    <a:pt x="51" y="77"/>
                    <a:pt x="51" y="77"/>
                    <a:pt x="51" y="77"/>
                  </a:cubicBezTo>
                  <a:cubicBezTo>
                    <a:pt x="85" y="41"/>
                    <a:pt x="85" y="41"/>
                    <a:pt x="85" y="41"/>
                  </a:cubicBezTo>
                  <a:cubicBezTo>
                    <a:pt x="86" y="40"/>
                    <a:pt x="88" y="39"/>
                    <a:pt x="90" y="40"/>
                  </a:cubicBezTo>
                  <a:cubicBezTo>
                    <a:pt x="90" y="40"/>
                    <a:pt x="91" y="40"/>
                    <a:pt x="92" y="41"/>
                  </a:cubicBezTo>
                  <a:cubicBezTo>
                    <a:pt x="94" y="42"/>
                    <a:pt x="93" y="45"/>
                    <a:pt x="92" y="47"/>
                  </a:cubicBezTo>
                  <a:cubicBezTo>
                    <a:pt x="91" y="48"/>
                    <a:pt x="91" y="48"/>
                    <a:pt x="91" y="48"/>
                  </a:cubicBezTo>
                  <a:cubicBezTo>
                    <a:pt x="91" y="48"/>
                    <a:pt x="91" y="48"/>
                    <a:pt x="91" y="48"/>
                  </a:cubicBezTo>
                  <a:cubicBezTo>
                    <a:pt x="86" y="52"/>
                    <a:pt x="86" y="52"/>
                    <a:pt x="86" y="52"/>
                  </a:cubicBezTo>
                  <a:cubicBezTo>
                    <a:pt x="62" y="79"/>
                    <a:pt x="62" y="79"/>
                    <a:pt x="62" y="79"/>
                  </a:cubicBezTo>
                  <a:cubicBezTo>
                    <a:pt x="60" y="80"/>
                    <a:pt x="60" y="83"/>
                    <a:pt x="62" y="85"/>
                  </a:cubicBezTo>
                  <a:cubicBezTo>
                    <a:pt x="63" y="85"/>
                    <a:pt x="64" y="86"/>
                    <a:pt x="65" y="86"/>
                  </a:cubicBezTo>
                  <a:cubicBezTo>
                    <a:pt x="66" y="86"/>
                    <a:pt x="67" y="85"/>
                    <a:pt x="68" y="84"/>
                  </a:cubicBezTo>
                  <a:cubicBezTo>
                    <a:pt x="98" y="53"/>
                    <a:pt x="98" y="53"/>
                    <a:pt x="98" y="53"/>
                  </a:cubicBezTo>
                  <a:cubicBezTo>
                    <a:pt x="98" y="53"/>
                    <a:pt x="98" y="53"/>
                    <a:pt x="98" y="53"/>
                  </a:cubicBezTo>
                  <a:cubicBezTo>
                    <a:pt x="102" y="48"/>
                    <a:pt x="102" y="48"/>
                    <a:pt x="102" y="48"/>
                  </a:cubicBezTo>
                  <a:cubicBezTo>
                    <a:pt x="103" y="47"/>
                    <a:pt x="104" y="46"/>
                    <a:pt x="106" y="46"/>
                  </a:cubicBezTo>
                  <a:cubicBezTo>
                    <a:pt x="106" y="46"/>
                    <a:pt x="106" y="46"/>
                    <a:pt x="106" y="46"/>
                  </a:cubicBezTo>
                  <a:cubicBezTo>
                    <a:pt x="107" y="46"/>
                    <a:pt x="108" y="47"/>
                    <a:pt x="109" y="48"/>
                  </a:cubicBezTo>
                  <a:cubicBezTo>
                    <a:pt x="110" y="49"/>
                    <a:pt x="110" y="50"/>
                    <a:pt x="110" y="50"/>
                  </a:cubicBezTo>
                  <a:cubicBezTo>
                    <a:pt x="110" y="52"/>
                    <a:pt x="109" y="53"/>
                    <a:pt x="108" y="54"/>
                  </a:cubicBezTo>
                  <a:cubicBezTo>
                    <a:pt x="106" y="56"/>
                    <a:pt x="106" y="56"/>
                    <a:pt x="106" y="56"/>
                  </a:cubicBezTo>
                  <a:cubicBezTo>
                    <a:pt x="75" y="89"/>
                    <a:pt x="75" y="89"/>
                    <a:pt x="75" y="89"/>
                  </a:cubicBezTo>
                  <a:cubicBezTo>
                    <a:pt x="74" y="91"/>
                    <a:pt x="74" y="94"/>
                    <a:pt x="75" y="95"/>
                  </a:cubicBezTo>
                  <a:cubicBezTo>
                    <a:pt x="76" y="96"/>
                    <a:pt x="77" y="96"/>
                    <a:pt x="78" y="96"/>
                  </a:cubicBezTo>
                  <a:cubicBezTo>
                    <a:pt x="79" y="96"/>
                    <a:pt x="81" y="96"/>
                    <a:pt x="82" y="95"/>
                  </a:cubicBezTo>
                  <a:cubicBezTo>
                    <a:pt x="108" y="67"/>
                    <a:pt x="108" y="67"/>
                    <a:pt x="108" y="67"/>
                  </a:cubicBezTo>
                  <a:cubicBezTo>
                    <a:pt x="108" y="67"/>
                    <a:pt x="108" y="67"/>
                    <a:pt x="108" y="67"/>
                  </a:cubicBezTo>
                  <a:cubicBezTo>
                    <a:pt x="112" y="63"/>
                    <a:pt x="112" y="63"/>
                    <a:pt x="112" y="63"/>
                  </a:cubicBezTo>
                  <a:cubicBezTo>
                    <a:pt x="113" y="62"/>
                    <a:pt x="115" y="61"/>
                    <a:pt x="116" y="61"/>
                  </a:cubicBezTo>
                  <a:cubicBezTo>
                    <a:pt x="117" y="62"/>
                    <a:pt x="118" y="62"/>
                    <a:pt x="118" y="62"/>
                  </a:cubicBezTo>
                  <a:cubicBezTo>
                    <a:pt x="119" y="63"/>
                    <a:pt x="120" y="65"/>
                    <a:pt x="119" y="66"/>
                  </a:cubicBezTo>
                  <a:cubicBezTo>
                    <a:pt x="119" y="67"/>
                    <a:pt x="119" y="68"/>
                    <a:pt x="118" y="69"/>
                  </a:cubicBezTo>
                  <a:cubicBezTo>
                    <a:pt x="107" y="80"/>
                    <a:pt x="107" y="80"/>
                    <a:pt x="107" y="80"/>
                  </a:cubicBezTo>
                  <a:cubicBezTo>
                    <a:pt x="107" y="80"/>
                    <a:pt x="107" y="80"/>
                    <a:pt x="107" y="80"/>
                  </a:cubicBezTo>
                  <a:cubicBezTo>
                    <a:pt x="103" y="85"/>
                    <a:pt x="103" y="85"/>
                    <a:pt x="103" y="85"/>
                  </a:cubicBezTo>
                  <a:cubicBezTo>
                    <a:pt x="103" y="85"/>
                    <a:pt x="103" y="85"/>
                    <a:pt x="103" y="85"/>
                  </a:cubicBezTo>
                  <a:cubicBezTo>
                    <a:pt x="86" y="102"/>
                    <a:pt x="86" y="102"/>
                    <a:pt x="86" y="102"/>
                  </a:cubicBezTo>
                  <a:cubicBezTo>
                    <a:pt x="84" y="104"/>
                    <a:pt x="85" y="107"/>
                    <a:pt x="86" y="108"/>
                  </a:cubicBezTo>
                  <a:cubicBezTo>
                    <a:pt x="87" y="109"/>
                    <a:pt x="88" y="109"/>
                    <a:pt x="89" y="109"/>
                  </a:cubicBezTo>
                  <a:cubicBezTo>
                    <a:pt x="90" y="109"/>
                    <a:pt x="92" y="109"/>
                    <a:pt x="92" y="108"/>
                  </a:cubicBezTo>
                  <a:cubicBezTo>
                    <a:pt x="114" y="86"/>
                    <a:pt x="114" y="86"/>
                    <a:pt x="114" y="86"/>
                  </a:cubicBezTo>
                  <a:cubicBezTo>
                    <a:pt x="114" y="85"/>
                    <a:pt x="116" y="84"/>
                    <a:pt x="117" y="84"/>
                  </a:cubicBezTo>
                  <a:cubicBezTo>
                    <a:pt x="118" y="84"/>
                    <a:pt x="119" y="84"/>
                    <a:pt x="120" y="85"/>
                  </a:cubicBezTo>
                  <a:cubicBezTo>
                    <a:pt x="121" y="86"/>
                    <a:pt x="121" y="88"/>
                    <a:pt x="121" y="88"/>
                  </a:cubicBezTo>
                  <a:cubicBezTo>
                    <a:pt x="121" y="90"/>
                    <a:pt x="121" y="91"/>
                    <a:pt x="120" y="92"/>
                  </a:cubicBezTo>
                  <a:lnTo>
                    <a:pt x="87" y="126"/>
                  </a:lnTo>
                  <a:close/>
                  <a:moveTo>
                    <a:pt x="153" y="83"/>
                  </a:moveTo>
                  <a:cubicBezTo>
                    <a:pt x="152" y="88"/>
                    <a:pt x="150" y="91"/>
                    <a:pt x="147" y="94"/>
                  </a:cubicBezTo>
                  <a:cubicBezTo>
                    <a:pt x="144" y="97"/>
                    <a:pt x="144" y="97"/>
                    <a:pt x="144" y="97"/>
                  </a:cubicBezTo>
                  <a:cubicBezTo>
                    <a:pt x="141" y="93"/>
                    <a:pt x="136" y="90"/>
                    <a:pt x="129" y="90"/>
                  </a:cubicBezTo>
                  <a:cubicBezTo>
                    <a:pt x="129" y="86"/>
                    <a:pt x="128" y="82"/>
                    <a:pt x="125" y="80"/>
                  </a:cubicBezTo>
                  <a:cubicBezTo>
                    <a:pt x="124" y="78"/>
                    <a:pt x="123" y="78"/>
                    <a:pt x="121" y="77"/>
                  </a:cubicBezTo>
                  <a:cubicBezTo>
                    <a:pt x="124" y="75"/>
                    <a:pt x="124" y="75"/>
                    <a:pt x="124" y="75"/>
                  </a:cubicBezTo>
                  <a:cubicBezTo>
                    <a:pt x="127" y="71"/>
                    <a:pt x="128" y="66"/>
                    <a:pt x="127" y="62"/>
                  </a:cubicBezTo>
                  <a:cubicBezTo>
                    <a:pt x="126" y="60"/>
                    <a:pt x="125" y="58"/>
                    <a:pt x="124" y="56"/>
                  </a:cubicBezTo>
                  <a:cubicBezTo>
                    <a:pt x="123" y="56"/>
                    <a:pt x="123" y="55"/>
                    <a:pt x="122" y="55"/>
                  </a:cubicBezTo>
                  <a:cubicBezTo>
                    <a:pt x="121" y="54"/>
                    <a:pt x="119" y="53"/>
                    <a:pt x="118" y="53"/>
                  </a:cubicBezTo>
                  <a:cubicBezTo>
                    <a:pt x="118" y="52"/>
                    <a:pt x="118" y="52"/>
                    <a:pt x="118" y="51"/>
                  </a:cubicBezTo>
                  <a:cubicBezTo>
                    <a:pt x="118" y="49"/>
                    <a:pt x="118" y="48"/>
                    <a:pt x="118" y="47"/>
                  </a:cubicBezTo>
                  <a:cubicBezTo>
                    <a:pt x="117" y="45"/>
                    <a:pt x="116" y="43"/>
                    <a:pt x="114" y="41"/>
                  </a:cubicBezTo>
                  <a:cubicBezTo>
                    <a:pt x="114" y="41"/>
                    <a:pt x="113" y="40"/>
                    <a:pt x="112" y="40"/>
                  </a:cubicBezTo>
                  <a:cubicBezTo>
                    <a:pt x="109" y="38"/>
                    <a:pt x="105" y="38"/>
                    <a:pt x="102" y="39"/>
                  </a:cubicBezTo>
                  <a:cubicBezTo>
                    <a:pt x="101" y="39"/>
                    <a:pt x="101" y="39"/>
                    <a:pt x="100" y="39"/>
                  </a:cubicBezTo>
                  <a:cubicBezTo>
                    <a:pt x="100" y="37"/>
                    <a:pt x="99" y="36"/>
                    <a:pt x="98" y="34"/>
                  </a:cubicBezTo>
                  <a:cubicBezTo>
                    <a:pt x="97" y="34"/>
                    <a:pt x="96" y="33"/>
                    <a:pt x="96" y="33"/>
                  </a:cubicBezTo>
                  <a:cubicBezTo>
                    <a:pt x="91" y="30"/>
                    <a:pt x="83" y="30"/>
                    <a:pt x="79" y="35"/>
                  </a:cubicBezTo>
                  <a:cubicBezTo>
                    <a:pt x="55" y="61"/>
                    <a:pt x="55" y="61"/>
                    <a:pt x="55" y="61"/>
                  </a:cubicBezTo>
                  <a:cubicBezTo>
                    <a:pt x="53" y="57"/>
                    <a:pt x="50" y="55"/>
                    <a:pt x="48" y="53"/>
                  </a:cubicBezTo>
                  <a:cubicBezTo>
                    <a:pt x="48" y="49"/>
                    <a:pt x="50" y="46"/>
                    <a:pt x="53" y="43"/>
                  </a:cubicBezTo>
                  <a:cubicBezTo>
                    <a:pt x="63" y="33"/>
                    <a:pt x="63" y="33"/>
                    <a:pt x="63" y="33"/>
                  </a:cubicBezTo>
                  <a:cubicBezTo>
                    <a:pt x="65" y="33"/>
                    <a:pt x="66" y="33"/>
                    <a:pt x="67" y="33"/>
                  </a:cubicBezTo>
                  <a:cubicBezTo>
                    <a:pt x="76" y="33"/>
                    <a:pt x="84" y="26"/>
                    <a:pt x="84" y="17"/>
                  </a:cubicBezTo>
                  <a:cubicBezTo>
                    <a:pt x="84" y="17"/>
                    <a:pt x="84" y="17"/>
                    <a:pt x="84" y="17"/>
                  </a:cubicBezTo>
                  <a:cubicBezTo>
                    <a:pt x="85" y="16"/>
                    <a:pt x="87" y="16"/>
                    <a:pt x="89" y="16"/>
                  </a:cubicBezTo>
                  <a:cubicBezTo>
                    <a:pt x="95" y="16"/>
                    <a:pt x="100" y="18"/>
                    <a:pt x="104" y="22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11" y="29"/>
                    <a:pt x="111" y="29"/>
                    <a:pt x="111" y="29"/>
                  </a:cubicBezTo>
                  <a:cubicBezTo>
                    <a:pt x="117" y="35"/>
                    <a:pt x="117" y="35"/>
                    <a:pt x="117" y="35"/>
                  </a:cubicBezTo>
                  <a:cubicBezTo>
                    <a:pt x="123" y="41"/>
                    <a:pt x="123" y="41"/>
                    <a:pt x="123" y="41"/>
                  </a:cubicBezTo>
                  <a:cubicBezTo>
                    <a:pt x="129" y="47"/>
                    <a:pt x="129" y="47"/>
                    <a:pt x="129" y="47"/>
                  </a:cubicBezTo>
                  <a:cubicBezTo>
                    <a:pt x="135" y="53"/>
                    <a:pt x="135" y="53"/>
                    <a:pt x="135" y="53"/>
                  </a:cubicBezTo>
                  <a:cubicBezTo>
                    <a:pt x="141" y="59"/>
                    <a:pt x="141" y="59"/>
                    <a:pt x="141" y="59"/>
                  </a:cubicBezTo>
                  <a:cubicBezTo>
                    <a:pt x="147" y="65"/>
                    <a:pt x="147" y="65"/>
                    <a:pt x="147" y="65"/>
                  </a:cubicBezTo>
                  <a:cubicBezTo>
                    <a:pt x="147" y="65"/>
                    <a:pt x="147" y="65"/>
                    <a:pt x="147" y="65"/>
                  </a:cubicBezTo>
                  <a:cubicBezTo>
                    <a:pt x="149" y="67"/>
                    <a:pt x="151" y="70"/>
                    <a:pt x="152" y="72"/>
                  </a:cubicBezTo>
                  <a:cubicBezTo>
                    <a:pt x="152" y="74"/>
                    <a:pt x="153" y="77"/>
                    <a:pt x="153" y="79"/>
                  </a:cubicBezTo>
                  <a:cubicBezTo>
                    <a:pt x="153" y="81"/>
                    <a:pt x="153" y="82"/>
                    <a:pt x="153" y="83"/>
                  </a:cubicBezTo>
                  <a:close/>
                  <a:moveTo>
                    <a:pt x="161" y="63"/>
                  </a:moveTo>
                  <a:cubicBezTo>
                    <a:pt x="158" y="66"/>
                    <a:pt x="158" y="66"/>
                    <a:pt x="158" y="66"/>
                  </a:cubicBezTo>
                  <a:cubicBezTo>
                    <a:pt x="157" y="64"/>
                    <a:pt x="155" y="61"/>
                    <a:pt x="153" y="59"/>
                  </a:cubicBezTo>
                  <a:cubicBezTo>
                    <a:pt x="153" y="59"/>
                    <a:pt x="153" y="59"/>
                    <a:pt x="153" y="59"/>
                  </a:cubicBezTo>
                  <a:cubicBezTo>
                    <a:pt x="155" y="57"/>
                    <a:pt x="155" y="57"/>
                    <a:pt x="155" y="57"/>
                  </a:cubicBezTo>
                  <a:cubicBezTo>
                    <a:pt x="157" y="55"/>
                    <a:pt x="160" y="54"/>
                    <a:pt x="162" y="56"/>
                  </a:cubicBezTo>
                  <a:cubicBezTo>
                    <a:pt x="163" y="58"/>
                    <a:pt x="163" y="61"/>
                    <a:pt x="161" y="63"/>
                  </a:cubicBezTo>
                  <a:close/>
                </a:path>
              </a:pathLst>
            </a:custGeom>
            <a:solidFill>
              <a:srgbClr val="E61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" name="Oval 7"/>
            <p:cNvSpPr>
              <a:spLocks noChangeArrowheads="1"/>
            </p:cNvSpPr>
            <p:nvPr/>
          </p:nvSpPr>
          <p:spPr bwMode="auto">
            <a:xfrm>
              <a:off x="1289050" y="2317750"/>
              <a:ext cx="95250" cy="93662"/>
            </a:xfrm>
            <a:prstGeom prst="ellipse">
              <a:avLst/>
            </a:prstGeom>
            <a:solidFill>
              <a:srgbClr val="E61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1" name="Dikdörtgen 16"/>
          <p:cNvSpPr/>
          <p:nvPr/>
        </p:nvSpPr>
        <p:spPr>
          <a:xfrm>
            <a:off x="1196752" y="1649691"/>
            <a:ext cx="48680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dirty="0">
                <a:solidFill>
                  <a:srgbClr val="231F20"/>
                </a:solidFill>
              </a:rPr>
              <a:t>Yemekten </a:t>
            </a:r>
            <a:r>
              <a:rPr lang="tr-T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önce ve sonra</a:t>
            </a:r>
            <a:r>
              <a:rPr lang="tr-TR" sz="1600" dirty="0">
                <a:solidFill>
                  <a:srgbClr val="231F20"/>
                </a:solidFill>
              </a:rPr>
              <a:t>, sokaktan ve okuldan geldikten sonra </a:t>
            </a:r>
            <a:r>
              <a:rPr lang="tr-TR" sz="1600" dirty="0" smtClean="0">
                <a:solidFill>
                  <a:srgbClr val="231F20"/>
                </a:solidFill>
              </a:rPr>
              <a:t>ve tuvaletten </a:t>
            </a:r>
            <a:r>
              <a:rPr lang="tr-TR" sz="1600" dirty="0">
                <a:solidFill>
                  <a:srgbClr val="231F20"/>
                </a:solidFill>
              </a:rPr>
              <a:t>çıkınca </a:t>
            </a:r>
            <a:r>
              <a:rPr lang="tr-TR" sz="1600" b="1" dirty="0">
                <a:solidFill>
                  <a:srgbClr val="11A74F"/>
                </a:solidFill>
              </a:rPr>
              <a:t>elimizi yıkayalım. </a:t>
            </a:r>
            <a:r>
              <a:rPr lang="tr-TR" sz="1600" dirty="0">
                <a:solidFill>
                  <a:srgbClr val="231F20"/>
                </a:solidFill>
              </a:rPr>
              <a:t>Böylece mikroplardan kurtulalım.</a:t>
            </a:r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976" y="2886538"/>
            <a:ext cx="630000" cy="588689"/>
          </a:xfrm>
          <a:prstGeom prst="rect">
            <a:avLst/>
          </a:prstGeom>
        </p:spPr>
      </p:pic>
      <p:sp>
        <p:nvSpPr>
          <p:cNvPr id="13" name="Dikdörtgen 57"/>
          <p:cNvSpPr/>
          <p:nvPr/>
        </p:nvSpPr>
        <p:spPr>
          <a:xfrm>
            <a:off x="1215413" y="2897600"/>
            <a:ext cx="60722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dirty="0">
                <a:solidFill>
                  <a:srgbClr val="231F20"/>
                </a:solidFill>
              </a:rPr>
              <a:t>Yemekten sonra tabi ki </a:t>
            </a:r>
            <a:r>
              <a:rPr lang="tr-TR" sz="1600" b="1" dirty="0">
                <a:solidFill>
                  <a:srgbClr val="11A74F"/>
                </a:solidFill>
              </a:rPr>
              <a:t>dişlerimizi </a:t>
            </a:r>
            <a:r>
              <a:rPr lang="tr-TR" sz="1600" b="1" dirty="0" smtClean="0">
                <a:solidFill>
                  <a:srgbClr val="11A74F"/>
                </a:solidFill>
              </a:rPr>
              <a:t>fırçalayalım, </a:t>
            </a:r>
          </a:p>
          <a:p>
            <a:r>
              <a:rPr lang="tr-TR" sz="1600" dirty="0" smtClean="0">
                <a:solidFill>
                  <a:srgbClr val="231F20"/>
                </a:solidFill>
              </a:rPr>
              <a:t>pırıl </a:t>
            </a:r>
            <a:r>
              <a:rPr lang="tr-TR" sz="1600" dirty="0">
                <a:solidFill>
                  <a:srgbClr val="231F20"/>
                </a:solidFill>
              </a:rPr>
              <a:t>pırıl olsun.</a:t>
            </a:r>
          </a:p>
        </p:txBody>
      </p:sp>
      <p:pic>
        <p:nvPicPr>
          <p:cNvPr id="14" name="Resim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203" y="3965214"/>
            <a:ext cx="429545" cy="630000"/>
          </a:xfrm>
          <a:prstGeom prst="rect">
            <a:avLst/>
          </a:prstGeom>
        </p:spPr>
      </p:pic>
      <p:sp>
        <p:nvSpPr>
          <p:cNvPr id="15" name="Dikdörtgen 58"/>
          <p:cNvSpPr/>
          <p:nvPr/>
        </p:nvSpPr>
        <p:spPr>
          <a:xfrm>
            <a:off x="1263232" y="3987826"/>
            <a:ext cx="51180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dirty="0">
                <a:solidFill>
                  <a:srgbClr val="231F20"/>
                </a:solidFill>
              </a:rPr>
              <a:t>Çocuklar olarak çok koşup çok terliyoruz. Bu nedenle bol </a:t>
            </a:r>
            <a:r>
              <a:rPr lang="tr-TR" sz="1600" dirty="0" smtClean="0">
                <a:solidFill>
                  <a:srgbClr val="231F20"/>
                </a:solidFill>
              </a:rPr>
              <a:t>bol </a:t>
            </a:r>
            <a:r>
              <a:rPr lang="tr-TR" sz="1600" b="1" dirty="0" smtClean="0">
                <a:solidFill>
                  <a:srgbClr val="11A74F"/>
                </a:solidFill>
              </a:rPr>
              <a:t>banyo </a:t>
            </a:r>
            <a:r>
              <a:rPr lang="tr-TR" sz="1600" b="1" dirty="0">
                <a:solidFill>
                  <a:srgbClr val="11A74F"/>
                </a:solidFill>
              </a:rPr>
              <a:t>yapalım, </a:t>
            </a:r>
            <a:r>
              <a:rPr lang="tr-TR" sz="1600" dirty="0">
                <a:solidFill>
                  <a:srgbClr val="231F20"/>
                </a:solidFill>
              </a:rPr>
              <a:t>mis gibi kokalım.</a:t>
            </a:r>
          </a:p>
        </p:txBody>
      </p:sp>
      <p:pic>
        <p:nvPicPr>
          <p:cNvPr id="16" name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037" y="5076056"/>
            <a:ext cx="630000" cy="569032"/>
          </a:xfrm>
          <a:prstGeom prst="rect">
            <a:avLst/>
          </a:prstGeom>
        </p:spPr>
      </p:pic>
      <p:sp>
        <p:nvSpPr>
          <p:cNvPr id="17" name="Dikdörtgen 16"/>
          <p:cNvSpPr/>
          <p:nvPr/>
        </p:nvSpPr>
        <p:spPr>
          <a:xfrm>
            <a:off x="1215413" y="5060313"/>
            <a:ext cx="56425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dirty="0" smtClean="0">
                <a:solidFill>
                  <a:srgbClr val="231F20"/>
                </a:solidFill>
              </a:rPr>
              <a:t>Dışarıdan eve gelince sabunla </a:t>
            </a:r>
            <a:r>
              <a:rPr lang="tr-TR" sz="1600" b="1" dirty="0" smtClean="0">
                <a:solidFill>
                  <a:srgbClr val="11A74F"/>
                </a:solidFill>
              </a:rPr>
              <a:t>ayaklarımızı yıkayalım,</a:t>
            </a:r>
          </a:p>
          <a:p>
            <a:r>
              <a:rPr lang="tr-TR" sz="1600" dirty="0" smtClean="0">
                <a:solidFill>
                  <a:srgbClr val="231F20"/>
                </a:solidFill>
              </a:rPr>
              <a:t>bırakalım dinlensinler. </a:t>
            </a:r>
            <a:endParaRPr lang="tr-TR" sz="1600" dirty="0">
              <a:solidFill>
                <a:srgbClr val="231F20"/>
              </a:solidFill>
            </a:endParaRPr>
          </a:p>
        </p:txBody>
      </p:sp>
      <p:pic>
        <p:nvPicPr>
          <p:cNvPr id="18" name="Resim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9075" y="6156176"/>
            <a:ext cx="533077" cy="630000"/>
          </a:xfrm>
          <a:prstGeom prst="rect">
            <a:avLst/>
          </a:prstGeom>
        </p:spPr>
      </p:pic>
      <p:sp>
        <p:nvSpPr>
          <p:cNvPr id="19" name="Dikdörtgen 57"/>
          <p:cNvSpPr/>
          <p:nvPr/>
        </p:nvSpPr>
        <p:spPr>
          <a:xfrm>
            <a:off x="1259074" y="6301899"/>
            <a:ext cx="607223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b="1" dirty="0" smtClean="0">
                <a:solidFill>
                  <a:srgbClr val="11A74F"/>
                </a:solidFill>
              </a:rPr>
              <a:t>Saçlarımızı temiz tutalım, </a:t>
            </a:r>
            <a:r>
              <a:rPr lang="tr-TR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tertemiz ve düzenli </a:t>
            </a:r>
            <a:r>
              <a:rPr lang="tr-TR" sz="1600" dirty="0" smtClean="0">
                <a:solidFill>
                  <a:srgbClr val="231F20"/>
                </a:solidFill>
              </a:rPr>
              <a:t>olalım.</a:t>
            </a:r>
            <a:endParaRPr lang="tr-TR" sz="1600" dirty="0">
              <a:solidFill>
                <a:srgbClr val="231F20"/>
              </a:solidFill>
            </a:endParaRPr>
          </a:p>
        </p:txBody>
      </p:sp>
      <p:pic>
        <p:nvPicPr>
          <p:cNvPr id="20" name="Resim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7652" y="7245328"/>
            <a:ext cx="630000" cy="558000"/>
          </a:xfrm>
          <a:prstGeom prst="rect">
            <a:avLst/>
          </a:prstGeom>
        </p:spPr>
      </p:pic>
      <p:sp>
        <p:nvSpPr>
          <p:cNvPr id="21" name="Dikdörtgen 58"/>
          <p:cNvSpPr/>
          <p:nvPr/>
        </p:nvSpPr>
        <p:spPr>
          <a:xfrm>
            <a:off x="1281893" y="7266518"/>
            <a:ext cx="66437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dirty="0" smtClean="0">
                <a:solidFill>
                  <a:srgbClr val="231F20"/>
                </a:solidFill>
              </a:rPr>
              <a:t>Okuldan eve gelince hemen kıyafetlerimizi çıkaralım, </a:t>
            </a:r>
          </a:p>
          <a:p>
            <a:r>
              <a:rPr lang="tr-TR" sz="1600" dirty="0" smtClean="0">
                <a:solidFill>
                  <a:srgbClr val="231F20"/>
                </a:solidFill>
              </a:rPr>
              <a:t>bedenimiz rahat etsin.</a:t>
            </a:r>
            <a:endParaRPr lang="tr-TR" sz="1600" dirty="0">
              <a:solidFill>
                <a:srgbClr val="231F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999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/>
      <p:bldP spid="13" grpId="0"/>
      <p:bldP spid="15" grpId="0"/>
      <p:bldP spid="17" grpId="0"/>
      <p:bldP spid="19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2"/>
          <p:cNvSpPr txBox="1"/>
          <p:nvPr/>
        </p:nvSpPr>
        <p:spPr>
          <a:xfrm>
            <a:off x="0" y="195486"/>
            <a:ext cx="6858000" cy="523220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ÖZ BAKIM BECERİLERİ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32656" y="1029844"/>
            <a:ext cx="522808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231F20"/>
                </a:solidFill>
              </a:rPr>
              <a:t>Uyku, yemek-içmek kadar önemlidir. Uyku sayesinde bedenimiz dinlenir, zihnimiz yenilenir.</a:t>
            </a:r>
          </a:p>
          <a:p>
            <a:endParaRPr lang="tr-TR" dirty="0" smtClean="0">
              <a:solidFill>
                <a:srgbClr val="231F20"/>
              </a:solidFill>
            </a:endParaRPr>
          </a:p>
          <a:p>
            <a:r>
              <a:rPr lang="tr-TR" dirty="0" smtClean="0">
                <a:solidFill>
                  <a:srgbClr val="231F20"/>
                </a:solidFill>
              </a:rPr>
              <a:t>Çocuklar uyudukça büyürler.</a:t>
            </a:r>
          </a:p>
          <a:p>
            <a:endParaRPr lang="tr-TR" dirty="0" smtClean="0">
              <a:solidFill>
                <a:srgbClr val="231F20"/>
              </a:solidFill>
            </a:endParaRPr>
          </a:p>
          <a:p>
            <a:r>
              <a:rPr lang="tr-TR" dirty="0" smtClean="0">
                <a:solidFill>
                  <a:srgbClr val="231F20"/>
                </a:solidFill>
              </a:rPr>
              <a:t>Peki çocuklar ne kadar uyumalılar biliyor musunuz?</a:t>
            </a:r>
          </a:p>
          <a:p>
            <a:endParaRPr lang="tr-TR" dirty="0" smtClean="0">
              <a:solidFill>
                <a:srgbClr val="231F20"/>
              </a:solidFill>
            </a:endParaRPr>
          </a:p>
          <a:p>
            <a:r>
              <a:rPr lang="tr-TR" b="1" dirty="0" smtClean="0">
                <a:solidFill>
                  <a:srgbClr val="231F20"/>
                </a:solidFill>
              </a:rPr>
              <a:t>En az 10-12 saat.</a:t>
            </a:r>
          </a:p>
          <a:p>
            <a:endParaRPr lang="tr-TR" dirty="0" smtClean="0">
              <a:solidFill>
                <a:srgbClr val="231F20"/>
              </a:solidFill>
            </a:endParaRPr>
          </a:p>
          <a:p>
            <a:r>
              <a:rPr lang="tr-TR" dirty="0" smtClean="0">
                <a:solidFill>
                  <a:srgbClr val="231F20"/>
                </a:solidFill>
              </a:rPr>
              <a:t>Gereğinden az ya da çok uyumak sağlıklı değildir.</a:t>
            </a:r>
          </a:p>
          <a:p>
            <a:endParaRPr lang="tr-TR" dirty="0" smtClean="0">
              <a:solidFill>
                <a:srgbClr val="231F20"/>
              </a:solidFill>
            </a:endParaRPr>
          </a:p>
          <a:p>
            <a:r>
              <a:rPr lang="tr-TR" dirty="0" smtClean="0">
                <a:solidFill>
                  <a:srgbClr val="231F20"/>
                </a:solidFill>
              </a:rPr>
              <a:t>En sağlıklı olan erken uyuyup erken uyanmaktır.</a:t>
            </a:r>
          </a:p>
        </p:txBody>
      </p:sp>
      <p:pic>
        <p:nvPicPr>
          <p:cNvPr id="8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3744" y="5652120"/>
            <a:ext cx="3027544" cy="3066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300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2"/>
          <p:cNvSpPr txBox="1"/>
          <p:nvPr/>
        </p:nvSpPr>
        <p:spPr>
          <a:xfrm>
            <a:off x="0" y="195486"/>
            <a:ext cx="6858000" cy="523220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ÖZ BAKIM BECERİLERİ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404664" y="1000114"/>
            <a:ext cx="45005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tr-TR" dirty="0" smtClean="0"/>
              <a:t> </a:t>
            </a:r>
            <a:r>
              <a:rPr lang="tr-TR" b="1" i="1" dirty="0" smtClean="0">
                <a:solidFill>
                  <a:srgbClr val="FF0000"/>
                </a:solidFill>
              </a:rPr>
              <a:t>İyi Bir Uyku İçin;</a:t>
            </a:r>
            <a:endParaRPr lang="tr-TR" dirty="0" smtClean="0"/>
          </a:p>
          <a:p>
            <a:pPr marL="285750" indent="-285750"/>
            <a:endParaRPr lang="tr-TR" dirty="0" smtClean="0"/>
          </a:p>
        </p:txBody>
      </p:sp>
      <p:pic>
        <p:nvPicPr>
          <p:cNvPr id="7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688" y="1578252"/>
            <a:ext cx="347762" cy="365150"/>
          </a:xfrm>
          <a:prstGeom prst="rect">
            <a:avLst/>
          </a:prstGeom>
        </p:spPr>
      </p:pic>
      <p:pic>
        <p:nvPicPr>
          <p:cNvPr id="9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688" y="2411760"/>
            <a:ext cx="347762" cy="365150"/>
          </a:xfrm>
          <a:prstGeom prst="rect">
            <a:avLst/>
          </a:prstGeom>
        </p:spPr>
      </p:pic>
      <p:pic>
        <p:nvPicPr>
          <p:cNvPr id="10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688" y="3203848"/>
            <a:ext cx="347762" cy="365150"/>
          </a:xfrm>
          <a:prstGeom prst="rect">
            <a:avLst/>
          </a:prstGeom>
        </p:spPr>
      </p:pic>
      <p:pic>
        <p:nvPicPr>
          <p:cNvPr id="11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688" y="3995936"/>
            <a:ext cx="347762" cy="365150"/>
          </a:xfrm>
          <a:prstGeom prst="rect">
            <a:avLst/>
          </a:prstGeom>
        </p:spPr>
      </p:pic>
      <p:pic>
        <p:nvPicPr>
          <p:cNvPr id="12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688" y="4788024"/>
            <a:ext cx="347762" cy="365150"/>
          </a:xfrm>
          <a:prstGeom prst="rect">
            <a:avLst/>
          </a:prstGeom>
        </p:spPr>
      </p:pic>
      <p:pic>
        <p:nvPicPr>
          <p:cNvPr id="1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507" y="5580112"/>
            <a:ext cx="347762" cy="365150"/>
          </a:xfrm>
          <a:prstGeom prst="rect">
            <a:avLst/>
          </a:prstGeom>
        </p:spPr>
      </p:pic>
      <p:sp>
        <p:nvSpPr>
          <p:cNvPr id="14" name="Dikdörtgen 16"/>
          <p:cNvSpPr/>
          <p:nvPr/>
        </p:nvSpPr>
        <p:spPr>
          <a:xfrm>
            <a:off x="991269" y="1644707"/>
            <a:ext cx="707236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dirty="0" smtClean="0">
                <a:solidFill>
                  <a:srgbClr val="231F20"/>
                </a:solidFill>
              </a:rPr>
              <a:t>Mümkün olduğunca karanlık bir ortamda </a:t>
            </a:r>
            <a:r>
              <a:rPr lang="tr-TR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uyuyalım.</a:t>
            </a:r>
            <a:endParaRPr lang="tr-TR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Dikdörtgen 57"/>
          <p:cNvSpPr/>
          <p:nvPr/>
        </p:nvSpPr>
        <p:spPr>
          <a:xfrm>
            <a:off x="991269" y="2441851"/>
            <a:ext cx="607223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dirty="0" smtClean="0">
                <a:solidFill>
                  <a:srgbClr val="231F20"/>
                </a:solidFill>
              </a:rPr>
              <a:t>Gün içerisinde bol fiziksel aktivite </a:t>
            </a:r>
            <a:r>
              <a:rPr lang="tr-TR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yapalım.</a:t>
            </a:r>
            <a:endParaRPr lang="tr-TR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Dikdörtgen 58"/>
          <p:cNvSpPr/>
          <p:nvPr/>
        </p:nvSpPr>
        <p:spPr>
          <a:xfrm>
            <a:off x="991269" y="3217146"/>
            <a:ext cx="664373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dirty="0" smtClean="0">
                <a:solidFill>
                  <a:srgbClr val="231F20"/>
                </a:solidFill>
              </a:rPr>
              <a:t>Gazlı ve şekerli içeceklerden uzak </a:t>
            </a:r>
            <a:r>
              <a:rPr lang="tr-TR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duralım.</a:t>
            </a:r>
            <a:endParaRPr lang="tr-TR" sz="1600" dirty="0">
              <a:solidFill>
                <a:srgbClr val="231F20"/>
              </a:solidFill>
            </a:endParaRPr>
          </a:p>
        </p:txBody>
      </p:sp>
      <p:sp>
        <p:nvSpPr>
          <p:cNvPr id="17" name="22 Dikdörtgen"/>
          <p:cNvSpPr/>
          <p:nvPr/>
        </p:nvSpPr>
        <p:spPr>
          <a:xfrm>
            <a:off x="1044139" y="3995936"/>
            <a:ext cx="57864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dirty="0" smtClean="0">
                <a:solidFill>
                  <a:srgbClr val="231F20"/>
                </a:solidFill>
              </a:rPr>
              <a:t>Uykudan kısa bir süre önce yemek yememeye </a:t>
            </a:r>
            <a:r>
              <a:rPr lang="tr-TR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dikkat edelim.</a:t>
            </a:r>
            <a:endParaRPr lang="tr-TR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24 Dikdörtgen"/>
          <p:cNvSpPr/>
          <p:nvPr/>
        </p:nvSpPr>
        <p:spPr>
          <a:xfrm>
            <a:off x="1044139" y="4801322"/>
            <a:ext cx="42412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solidFill>
                  <a:srgbClr val="231F20"/>
                </a:solidFill>
              </a:rPr>
              <a:t>Gece </a:t>
            </a:r>
            <a:r>
              <a:rPr lang="tr-TR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erkenden yatalım, sabah erkenden kalkalım.</a:t>
            </a:r>
            <a:endParaRPr lang="tr-TR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26 Dikdörtgen"/>
          <p:cNvSpPr/>
          <p:nvPr/>
        </p:nvSpPr>
        <p:spPr>
          <a:xfrm>
            <a:off x="1054100" y="5598787"/>
            <a:ext cx="61436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231F20"/>
                </a:solidFill>
              </a:rPr>
              <a:t>Akşam yemeğinde hafif şeyler yemeye </a:t>
            </a:r>
            <a:r>
              <a:rPr lang="tr-T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özen gösterelim.</a:t>
            </a:r>
            <a:endParaRPr lang="tr-T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549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/>
      <p:bldP spid="15" grpId="0"/>
      <p:bldP spid="1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268</TotalTime>
  <Words>754</Words>
  <Application>Microsoft Office PowerPoint</Application>
  <PresentationFormat>Ekran Gösterisi (4:3)</PresentationFormat>
  <Paragraphs>113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Kalabalık</vt:lpstr>
      <vt:lpstr>  ‘’ÖZ BAKIM BECERİLERİ’’  ÖĞRENCİ BİLGİLENDİRME KİTAPÇIĞI (ORTAOKUL-LİSE)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‘’OLUMLU DAVRANIŞ GELİŞTİRME’’  AKRAN ZORBALIĞI  ÖĞRENCİ BİLGİLENDİRME KİTAPÇIĞI (ORTAOKUL-LİSE)</dc:title>
  <dc:creator>dell</dc:creator>
  <cp:lastModifiedBy>bil-12</cp:lastModifiedBy>
  <cp:revision>40</cp:revision>
  <dcterms:created xsi:type="dcterms:W3CDTF">2021-10-06T09:42:30Z</dcterms:created>
  <dcterms:modified xsi:type="dcterms:W3CDTF">2023-08-23T12:25:38Z</dcterms:modified>
</cp:coreProperties>
</file>