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1"/>
  </p:notesMasterIdLst>
  <p:sldIdLst>
    <p:sldId id="343" r:id="rId2"/>
    <p:sldId id="310" r:id="rId3"/>
    <p:sldId id="265" r:id="rId4"/>
    <p:sldId id="321" r:id="rId5"/>
    <p:sldId id="319" r:id="rId6"/>
    <p:sldId id="328" r:id="rId7"/>
    <p:sldId id="329" r:id="rId8"/>
    <p:sldId id="330" r:id="rId9"/>
    <p:sldId id="331" r:id="rId10"/>
    <p:sldId id="332" r:id="rId11"/>
    <p:sldId id="333" r:id="rId12"/>
    <p:sldId id="334" r:id="rId13"/>
    <p:sldId id="335" r:id="rId14"/>
    <p:sldId id="336" r:id="rId15"/>
    <p:sldId id="337" r:id="rId16"/>
    <p:sldId id="339" r:id="rId17"/>
    <p:sldId id="304" r:id="rId18"/>
    <p:sldId id="338" r:id="rId19"/>
    <p:sldId id="309" r:id="rId20"/>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p:scale>
          <a:sx n="97" d="100"/>
          <a:sy n="97" d="100"/>
        </p:scale>
        <p:origin x="-630"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23.08.2023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23.08.2023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23.08.2023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23.08.2023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23.08.2023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23.08.2023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23.08.2023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23.08.2023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23.08.2023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23.08.2023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 Id="rId9" Type="http://schemas.openxmlformats.org/officeDocument/2006/relationships/image" Target="../media/image9.png"/></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12.xml"/><Relationship Id="rId5" Type="http://schemas.openxmlformats.org/officeDocument/2006/relationships/image" Target="../media/image13.pn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35540" y="211983"/>
            <a:ext cx="3570696" cy="2308324"/>
          </a:xfrm>
          <a:prstGeom prst="rect">
            <a:avLst/>
          </a:prstGeom>
          <a:noFill/>
        </p:spPr>
        <p:txBody>
          <a:bodyPr wrap="square" rtlCol="0">
            <a:spAutoFit/>
          </a:bodyPr>
          <a:lstStyle/>
          <a:p>
            <a:pPr algn="ctr"/>
            <a:r>
              <a:rPr lang="tr-TR" sz="2400" b="1" dirty="0">
                <a:solidFill>
                  <a:srgbClr val="FF0000"/>
                </a:solidFill>
              </a:rPr>
              <a:t>MOTİVASYON,</a:t>
            </a:r>
          </a:p>
          <a:p>
            <a:pPr algn="ctr"/>
            <a:r>
              <a:rPr lang="tr-TR" sz="2400" b="1" dirty="0">
                <a:solidFill>
                  <a:srgbClr val="FF0000"/>
                </a:solidFill>
              </a:rPr>
              <a:t>HEDEF BELİRLEME,</a:t>
            </a:r>
          </a:p>
          <a:p>
            <a:pPr algn="ctr"/>
            <a:r>
              <a:rPr lang="tr-TR" sz="2400" b="1" dirty="0">
                <a:solidFill>
                  <a:srgbClr val="FF0000"/>
                </a:solidFill>
              </a:rPr>
              <a:t> VERİMLİ DERS ÇALIŞMA TEKNİKLERİ</a:t>
            </a:r>
          </a:p>
          <a:p>
            <a:pPr algn="ctr"/>
            <a:r>
              <a:rPr lang="tr-TR" sz="2400" b="1" dirty="0" smtClean="0">
                <a:solidFill>
                  <a:srgbClr val="FF0000"/>
                </a:solidFill>
              </a:rPr>
              <a:t>(</a:t>
            </a:r>
            <a:r>
              <a:rPr lang="tr-TR" sz="2400" b="1" dirty="0">
                <a:solidFill>
                  <a:srgbClr val="FF0000"/>
                </a:solidFill>
              </a:rPr>
              <a:t>ÖĞRENCİLERE YÖNELİK</a:t>
            </a:r>
            <a:r>
              <a:rPr lang="tr-TR" sz="2400" b="1" dirty="0" smtClean="0">
                <a:solidFill>
                  <a:srgbClr val="FF0000"/>
                </a:solidFill>
              </a:rPr>
              <a:t>)</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D:\Users\Hp\Desktop\motivasyonun-calisma-hayatindaki-yeri-ve-onemi.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32240" y="84914"/>
            <a:ext cx="2056620" cy="128586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D:\Users\Hp\Desktop\plan-png-8-png-image-plan-png-1000_1000.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00826" y="1100082"/>
            <a:ext cx="2808312" cy="2643188"/>
          </a:xfrm>
          <a:prstGeom prst="rect">
            <a:avLst/>
          </a:prstGeom>
          <a:noFill/>
          <a:extLst>
            <a:ext uri="{909E8E84-426E-40DD-AFC4-6F175D3DCCD1}">
              <a14:hiddenFill xmlns:a14="http://schemas.microsoft.com/office/drawing/2010/main">
                <a:solidFill>
                  <a:srgbClr val="FFFFFF"/>
                </a:solidFill>
              </a14:hiddenFill>
            </a:ext>
          </a:extLst>
        </p:spPr>
      </p:pic>
      <p:pic>
        <p:nvPicPr>
          <p:cNvPr id="21" name="Resim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67322" y="3452201"/>
            <a:ext cx="1586456" cy="1458017"/>
          </a:xfrm>
          <a:prstGeom prst="rect">
            <a:avLst/>
          </a:prstGeom>
        </p:spPr>
      </p:pic>
    </p:spTree>
    <p:extLst>
      <p:ext uri="{BB962C8B-B14F-4D97-AF65-F5344CB8AC3E}">
        <p14:creationId xmlns:p14="http://schemas.microsoft.com/office/powerpoint/2010/main" val="8431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891812" y="843558"/>
            <a:ext cx="5928660" cy="1754326"/>
          </a:xfrm>
          <a:prstGeom prst="rect">
            <a:avLst/>
          </a:prstGeom>
        </p:spPr>
        <p:txBody>
          <a:bodyPr wrap="square">
            <a:spAutoFit/>
          </a:bodyPr>
          <a:lstStyle/>
          <a:p>
            <a:r>
              <a:rPr lang="tr-TR" b="1" dirty="0">
                <a:solidFill>
                  <a:srgbClr val="002060"/>
                </a:solidFill>
              </a:rPr>
              <a:t>2-Zamanı verimli kullanın</a:t>
            </a:r>
            <a:r>
              <a:rPr lang="tr-TR" b="1" dirty="0" smtClean="0">
                <a:solidFill>
                  <a:srgbClr val="002060"/>
                </a:solidFill>
              </a:rPr>
              <a:t>.</a:t>
            </a:r>
          </a:p>
          <a:p>
            <a:r>
              <a:rPr lang="tr-TR" dirty="0" smtClean="0"/>
              <a:t>Herkes </a:t>
            </a:r>
            <a:r>
              <a:rPr lang="tr-TR" dirty="0"/>
              <a:t>bedensel, zihinsel, duygusal yapıları, ilgileri ve yetenekleri bakımından birbirlerinden farklıdır. Öğrencinin ilk olarak kendini tanıması gerekir. Kendini tanıyan öğrenci planını oluştururken hangi derse ne sıklıkla çalışacağını bildiği için planı uygulaması daha kolay olacaktır. </a:t>
            </a:r>
          </a:p>
        </p:txBody>
      </p:sp>
      <p:sp>
        <p:nvSpPr>
          <p:cNvPr id="5" name="Dikdörtgen 4"/>
          <p:cNvSpPr/>
          <p:nvPr/>
        </p:nvSpPr>
        <p:spPr>
          <a:xfrm>
            <a:off x="1259632" y="2859782"/>
            <a:ext cx="7320306" cy="923330"/>
          </a:xfrm>
          <a:prstGeom prst="rect">
            <a:avLst/>
          </a:prstGeom>
        </p:spPr>
        <p:txBody>
          <a:bodyPr wrap="square">
            <a:spAutoFit/>
          </a:bodyPr>
          <a:lstStyle/>
          <a:p>
            <a:r>
              <a:rPr lang="tr-TR" dirty="0"/>
              <a:t>Zamanın verimli geçebilmesi için gün için yalnızca ders çalışmak yerinde çalışma saatlerinin beraberinde, spor, eğlence, dinlenme gibi aktiviteleri de planına dahil etmelidir.</a:t>
            </a:r>
          </a:p>
        </p:txBody>
      </p:sp>
      <p:pic>
        <p:nvPicPr>
          <p:cNvPr id="2050" name="Picture 2" descr="D:\Users\Hp\Desktop\44827953-time-management-concept-illustratio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613" y="892628"/>
            <a:ext cx="1705187" cy="16561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074668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891812" y="915669"/>
            <a:ext cx="5928660" cy="1754326"/>
          </a:xfrm>
          <a:prstGeom prst="rect">
            <a:avLst/>
          </a:prstGeom>
        </p:spPr>
        <p:txBody>
          <a:bodyPr wrap="square">
            <a:spAutoFit/>
          </a:bodyPr>
          <a:lstStyle/>
          <a:p>
            <a:r>
              <a:rPr lang="tr-TR" b="1" dirty="0">
                <a:solidFill>
                  <a:srgbClr val="7030A0"/>
                </a:solidFill>
              </a:rPr>
              <a:t>3-Verimi düşüren etkenleri </a:t>
            </a:r>
            <a:r>
              <a:rPr lang="tr-TR" b="1" dirty="0" smtClean="0">
                <a:solidFill>
                  <a:srgbClr val="7030A0"/>
                </a:solidFill>
              </a:rPr>
              <a:t>ortadan</a:t>
            </a:r>
            <a:r>
              <a:rPr lang="tr-TR" b="1" dirty="0" smtClean="0">
                <a:solidFill>
                  <a:srgbClr val="FF0000"/>
                </a:solidFill>
              </a:rPr>
              <a:t> </a:t>
            </a:r>
            <a:r>
              <a:rPr lang="tr-TR" b="1" dirty="0" smtClean="0">
                <a:solidFill>
                  <a:srgbClr val="7030A0"/>
                </a:solidFill>
              </a:rPr>
              <a:t>kaldırın</a:t>
            </a:r>
            <a:r>
              <a:rPr lang="tr-TR" b="1" dirty="0">
                <a:solidFill>
                  <a:srgbClr val="7030A0"/>
                </a:solidFill>
              </a:rPr>
              <a:t>. </a:t>
            </a:r>
            <a:endParaRPr lang="tr-TR" b="1" dirty="0" smtClean="0">
              <a:solidFill>
                <a:srgbClr val="7030A0"/>
              </a:solidFill>
            </a:endParaRPr>
          </a:p>
          <a:p>
            <a:r>
              <a:rPr lang="tr-TR" dirty="0"/>
              <a:t>Çalışılan odanın ısısından, uyku düzeni, kaygı, telefon ve sosyal medyaya kadar birçok etken ders çalışırken veriminizi düşürecektir. Örneğin programınızda 40 dakikalık bir çalışma aralığı varsa o 40 dakika boyunca çalışacağınız ders dışında hiçbir şeyin dikkatinizi dağıtmaması gerekir. </a:t>
            </a:r>
          </a:p>
        </p:txBody>
      </p:sp>
      <p:pic>
        <p:nvPicPr>
          <p:cNvPr id="3074" name="Picture 2" descr="D:\Users\Hp\Desktop\pfei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3540" y="915566"/>
            <a:ext cx="1630267" cy="1754326"/>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1403648" y="3023038"/>
            <a:ext cx="4572000" cy="923330"/>
          </a:xfrm>
          <a:prstGeom prst="rect">
            <a:avLst/>
          </a:prstGeom>
        </p:spPr>
        <p:txBody>
          <a:bodyPr>
            <a:spAutoFit/>
          </a:bodyPr>
          <a:lstStyle/>
          <a:p>
            <a:r>
              <a:rPr lang="tr-TR" dirty="0"/>
              <a:t>Bu sebeple bulunduğunuz ortam sizi ruhen ve fiziki olarak olumsuz etkileyecek </a:t>
            </a:r>
            <a:r>
              <a:rPr lang="tr-TR" dirty="0" smtClean="0"/>
              <a:t>şeylerden arındırılmış </a:t>
            </a:r>
            <a:r>
              <a:rPr lang="tr-TR" dirty="0"/>
              <a:t>olmalı.</a:t>
            </a:r>
          </a:p>
        </p:txBody>
      </p:sp>
      <p:pic>
        <p:nvPicPr>
          <p:cNvPr id="3075" name="Picture 3" descr="D:\Users\Hp\Desktop\guadagno-profitt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8519" y="2648699"/>
            <a:ext cx="3168352" cy="24433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683738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3520986" y="859426"/>
            <a:ext cx="5928660" cy="1477328"/>
          </a:xfrm>
          <a:prstGeom prst="rect">
            <a:avLst/>
          </a:prstGeom>
        </p:spPr>
        <p:txBody>
          <a:bodyPr wrap="square">
            <a:spAutoFit/>
          </a:bodyPr>
          <a:lstStyle/>
          <a:p>
            <a:r>
              <a:rPr lang="tr-TR" b="1" dirty="0">
                <a:solidFill>
                  <a:srgbClr val="00B050"/>
                </a:solidFill>
              </a:rPr>
              <a:t>4-Uygun çalışma ortamı oluşturun. </a:t>
            </a:r>
            <a:endParaRPr lang="tr-TR" b="1" dirty="0" smtClean="0">
              <a:solidFill>
                <a:srgbClr val="00B050"/>
              </a:solidFill>
            </a:endParaRPr>
          </a:p>
          <a:p>
            <a:r>
              <a:rPr lang="tr-TR" dirty="0"/>
              <a:t>Günlük olarak kullandığınız çalışma defter ve kitaplarını üzerinde bulundurabileceğiniz bir çalışma masanız olmalı. Çalıştığınız odada takvim ve saat bulundurmalısınız. Odanın ışığı yeterli olmalı.</a:t>
            </a:r>
          </a:p>
        </p:txBody>
      </p:sp>
      <p:sp>
        <p:nvSpPr>
          <p:cNvPr id="5" name="Dikdörtgen 4"/>
          <p:cNvSpPr/>
          <p:nvPr/>
        </p:nvSpPr>
        <p:spPr>
          <a:xfrm>
            <a:off x="1259632" y="2859782"/>
            <a:ext cx="7320306" cy="1477328"/>
          </a:xfrm>
          <a:prstGeom prst="rect">
            <a:avLst/>
          </a:prstGeom>
        </p:spPr>
        <p:txBody>
          <a:bodyPr wrap="square">
            <a:spAutoFit/>
          </a:bodyPr>
          <a:lstStyle/>
          <a:p>
            <a:r>
              <a:rPr lang="tr-TR" b="1" dirty="0">
                <a:solidFill>
                  <a:srgbClr val="FF0000"/>
                </a:solidFill>
              </a:rPr>
              <a:t>5-Dikkatinizi </a:t>
            </a:r>
            <a:r>
              <a:rPr lang="tr-TR" b="1" dirty="0" smtClean="0">
                <a:solidFill>
                  <a:srgbClr val="FF0000"/>
                </a:solidFill>
              </a:rPr>
              <a:t>dağıtmayın.</a:t>
            </a:r>
          </a:p>
          <a:p>
            <a:r>
              <a:rPr lang="tr-TR" dirty="0" smtClean="0"/>
              <a:t>İnsanda </a:t>
            </a:r>
            <a:r>
              <a:rPr lang="tr-TR" dirty="0"/>
              <a:t>dikkat her an dağılabilir yapıdadır. Çalıştığınız ortamı dikkatinizi toplayacak materyallerle donatmalısınız. Örneğin duvara hedeflerinizin yazdığı kağıtlar asabilirsiniz. Ayrıca </a:t>
            </a:r>
            <a:r>
              <a:rPr lang="tr-TR" dirty="0" smtClean="0"/>
              <a:t>çalışma </a:t>
            </a:r>
            <a:r>
              <a:rPr lang="tr-TR" dirty="0"/>
              <a:t>masasında telefon ve yiyecek bulundurmamalısınız, bunlar dikkatinizi en çok dağıtacak etkenlerdir.</a:t>
            </a:r>
          </a:p>
        </p:txBody>
      </p:sp>
      <p:pic>
        <p:nvPicPr>
          <p:cNvPr id="4098" name="Picture 2" descr="D:\Users\Hp\Desktop\dc0369c8-e443-429c-91dd-9b2c4a1776bf-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1538" y="857238"/>
            <a:ext cx="2467992"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76649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891812" y="843558"/>
            <a:ext cx="5928660" cy="1754326"/>
          </a:xfrm>
          <a:prstGeom prst="rect">
            <a:avLst/>
          </a:prstGeom>
        </p:spPr>
        <p:txBody>
          <a:bodyPr wrap="square">
            <a:spAutoFit/>
          </a:bodyPr>
          <a:lstStyle/>
          <a:p>
            <a:r>
              <a:rPr lang="tr-TR" b="1" dirty="0">
                <a:solidFill>
                  <a:schemeClr val="accent5"/>
                </a:solidFill>
              </a:rPr>
              <a:t>6-Açken ve yeni yemek yediğinizde çalışmayın.</a:t>
            </a:r>
          </a:p>
          <a:p>
            <a:r>
              <a:rPr lang="tr-TR" dirty="0"/>
              <a:t>Karnınız açken derse odaklanmanız neredeyse mümkün olmayacaktır. Karnınız tokken ise üzerinizde bir ağırlık hissediyor olursunuz. Yemek yedikten yarım saat sonrasında tuvalet ihtiyacınız varsa giderip çalışma masasının başına öyle geçmelisiniz.</a:t>
            </a:r>
          </a:p>
        </p:txBody>
      </p:sp>
      <p:sp>
        <p:nvSpPr>
          <p:cNvPr id="5" name="Dikdörtgen 4"/>
          <p:cNvSpPr/>
          <p:nvPr/>
        </p:nvSpPr>
        <p:spPr>
          <a:xfrm>
            <a:off x="1259632" y="2859782"/>
            <a:ext cx="7320306" cy="1477328"/>
          </a:xfrm>
          <a:prstGeom prst="rect">
            <a:avLst/>
          </a:prstGeom>
        </p:spPr>
        <p:txBody>
          <a:bodyPr wrap="square">
            <a:spAutoFit/>
          </a:bodyPr>
          <a:lstStyle/>
          <a:p>
            <a:r>
              <a:rPr lang="tr-TR" b="1" dirty="0">
                <a:solidFill>
                  <a:srgbClr val="FF0000"/>
                </a:solidFill>
              </a:rPr>
              <a:t>7-Aynı anda farklı derslere odaklanmayın</a:t>
            </a:r>
            <a:r>
              <a:rPr lang="tr-TR" b="1" dirty="0" smtClean="0">
                <a:solidFill>
                  <a:srgbClr val="FF0000"/>
                </a:solidFill>
              </a:rPr>
              <a:t>.</a:t>
            </a:r>
          </a:p>
          <a:p>
            <a:r>
              <a:rPr lang="tr-TR" dirty="0"/>
              <a:t>Masanızın olduğu kadar kafanızın da derli toplu olması çok önemli. Aynı zaman diliminde birden çok derse, konuya odaklanmaya çalışmak veriminizi düşürecek, sıkılmanıza ve ders çalışmak istememenize sebep olacaktır</a:t>
            </a:r>
            <a:r>
              <a:rPr lang="tr-TR" dirty="0" smtClean="0"/>
              <a:t>.</a:t>
            </a:r>
            <a:endParaRPr lang="tr-TR" dirty="0"/>
          </a:p>
          <a:p>
            <a:endParaRPr lang="tr-TR" dirty="0"/>
          </a:p>
        </p:txBody>
      </p:sp>
      <p:pic>
        <p:nvPicPr>
          <p:cNvPr id="5122" name="Picture 2" descr="D:\Users\Hp\Desktop\Food_Barnstar_Hire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782187"/>
            <a:ext cx="1944217" cy="1717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83129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891812" y="843558"/>
            <a:ext cx="5928660" cy="1754326"/>
          </a:xfrm>
          <a:prstGeom prst="rect">
            <a:avLst/>
          </a:prstGeom>
        </p:spPr>
        <p:txBody>
          <a:bodyPr wrap="square">
            <a:spAutoFit/>
          </a:bodyPr>
          <a:lstStyle/>
          <a:p>
            <a:r>
              <a:rPr lang="tr-TR" b="1" dirty="0">
                <a:solidFill>
                  <a:srgbClr val="0070C0"/>
                </a:solidFill>
              </a:rPr>
              <a:t>8-Tekrar yapın.</a:t>
            </a:r>
          </a:p>
          <a:p>
            <a:r>
              <a:rPr lang="tr-TR" dirty="0"/>
              <a:t>Mutlaka dersini gördüğünüz konuları akşam </a:t>
            </a:r>
            <a:r>
              <a:rPr lang="tr-TR" dirty="0" smtClean="0"/>
              <a:t>tekrar </a:t>
            </a:r>
            <a:r>
              <a:rPr lang="tr-TR" dirty="0"/>
              <a:t>edin. Öğrendiklerinizin kalıcı hafızaya yerleşmesi için aynı gün içinde tekrar edilmesi önemli bir aktivitedir. Özellikle önünüzde </a:t>
            </a:r>
            <a:r>
              <a:rPr lang="tr-TR" dirty="0" smtClean="0"/>
              <a:t>hazırlandığınız </a:t>
            </a:r>
            <a:r>
              <a:rPr lang="tr-TR" dirty="0"/>
              <a:t>bir sınav varsa düzenli aralıklarla çalıştığınız konuları tekrar etmeniz sizin için faydalı olacaktır.</a:t>
            </a:r>
          </a:p>
        </p:txBody>
      </p:sp>
      <p:sp>
        <p:nvSpPr>
          <p:cNvPr id="5" name="Dikdörtgen 4"/>
          <p:cNvSpPr/>
          <p:nvPr/>
        </p:nvSpPr>
        <p:spPr>
          <a:xfrm>
            <a:off x="1259632" y="2859782"/>
            <a:ext cx="7320306" cy="1477328"/>
          </a:xfrm>
          <a:prstGeom prst="rect">
            <a:avLst/>
          </a:prstGeom>
        </p:spPr>
        <p:txBody>
          <a:bodyPr wrap="square">
            <a:spAutoFit/>
          </a:bodyPr>
          <a:lstStyle/>
          <a:p>
            <a:r>
              <a:rPr lang="tr-TR" b="1" dirty="0">
                <a:solidFill>
                  <a:srgbClr val="FF0000"/>
                </a:solidFill>
              </a:rPr>
              <a:t>9-Farklı kaynaklardan yararlanın.</a:t>
            </a:r>
          </a:p>
          <a:p>
            <a:r>
              <a:rPr lang="tr-TR" dirty="0"/>
              <a:t>Ders çalışırken farklı kaynaklardan yararlanmak, </a:t>
            </a:r>
            <a:endParaRPr lang="tr-TR" dirty="0" smtClean="0"/>
          </a:p>
          <a:p>
            <a:r>
              <a:rPr lang="tr-TR" dirty="0" smtClean="0"/>
              <a:t>çalışılan </a:t>
            </a:r>
            <a:r>
              <a:rPr lang="tr-TR" dirty="0"/>
              <a:t>konu ile ilgili daha geniş bilgiler edinmemizi </a:t>
            </a:r>
            <a:endParaRPr lang="tr-TR" dirty="0" smtClean="0"/>
          </a:p>
          <a:p>
            <a:r>
              <a:rPr lang="tr-TR" dirty="0" smtClean="0"/>
              <a:t>sağlar</a:t>
            </a:r>
            <a:r>
              <a:rPr lang="tr-TR" dirty="0"/>
              <a:t>. Kullandığınız kaynakların güncel ve güvenilir </a:t>
            </a:r>
            <a:endParaRPr lang="tr-TR" dirty="0" smtClean="0"/>
          </a:p>
          <a:p>
            <a:r>
              <a:rPr lang="tr-TR" dirty="0" smtClean="0"/>
              <a:t>olmasına </a:t>
            </a:r>
            <a:r>
              <a:rPr lang="tr-TR" dirty="0"/>
              <a:t>dikkat edip, çeşitlendirmelisiniz.</a:t>
            </a:r>
          </a:p>
        </p:txBody>
      </p:sp>
      <p:pic>
        <p:nvPicPr>
          <p:cNvPr id="6146" name="Picture 2" descr="D:\Users\Hp\Desktop\datensynchronisatio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22512" y="843558"/>
            <a:ext cx="1656184" cy="1584464"/>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D:\Users\Hp\Desktop\pngtree-bookcase--png-free-image_114241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1870" y="2597884"/>
            <a:ext cx="3102130" cy="2494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751808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987824" y="915566"/>
            <a:ext cx="5928660" cy="1477328"/>
          </a:xfrm>
          <a:prstGeom prst="rect">
            <a:avLst/>
          </a:prstGeom>
        </p:spPr>
        <p:txBody>
          <a:bodyPr wrap="square">
            <a:spAutoFit/>
          </a:bodyPr>
          <a:lstStyle/>
          <a:p>
            <a:r>
              <a:rPr lang="tr-TR" b="1" dirty="0">
                <a:solidFill>
                  <a:srgbClr val="7030A0"/>
                </a:solidFill>
              </a:rPr>
              <a:t>10-Not tutun</a:t>
            </a:r>
            <a:r>
              <a:rPr lang="tr-TR" b="1" dirty="0" smtClean="0">
                <a:solidFill>
                  <a:srgbClr val="7030A0"/>
                </a:solidFill>
              </a:rPr>
              <a:t>.</a:t>
            </a:r>
          </a:p>
          <a:p>
            <a:r>
              <a:rPr lang="tr-TR" dirty="0"/>
              <a:t>Öğrendiklerinizi kalıcı hale getirmek için bir başka </a:t>
            </a:r>
            <a:r>
              <a:rPr lang="tr-TR" dirty="0" smtClean="0"/>
              <a:t>yöntem </a:t>
            </a:r>
            <a:r>
              <a:rPr lang="tr-TR" dirty="0"/>
              <a:t>ise not </a:t>
            </a:r>
            <a:r>
              <a:rPr lang="tr-TR" dirty="0" smtClean="0"/>
              <a:t>tutmak… Not tutarak, görsel </a:t>
            </a:r>
            <a:r>
              <a:rPr lang="tr-TR" dirty="0"/>
              <a:t>olarak da hafızanızı desteklemiş olacaksınız.</a:t>
            </a:r>
            <a:endParaRPr lang="tr-TR" b="1" dirty="0" smtClean="0">
              <a:solidFill>
                <a:srgbClr val="7030A0"/>
              </a:solidFill>
            </a:endParaRPr>
          </a:p>
          <a:p>
            <a:endParaRPr lang="tr-TR" b="1" dirty="0">
              <a:solidFill>
                <a:srgbClr val="7030A0"/>
              </a:solidFill>
            </a:endParaRPr>
          </a:p>
        </p:txBody>
      </p:sp>
      <p:sp>
        <p:nvSpPr>
          <p:cNvPr id="5" name="Dikdörtgen 4"/>
          <p:cNvSpPr/>
          <p:nvPr/>
        </p:nvSpPr>
        <p:spPr>
          <a:xfrm>
            <a:off x="1259632" y="2859782"/>
            <a:ext cx="7320306" cy="1477328"/>
          </a:xfrm>
          <a:prstGeom prst="rect">
            <a:avLst/>
          </a:prstGeom>
        </p:spPr>
        <p:txBody>
          <a:bodyPr wrap="square">
            <a:spAutoFit/>
          </a:bodyPr>
          <a:lstStyle/>
          <a:p>
            <a:r>
              <a:rPr lang="tr-TR" b="1" dirty="0">
                <a:solidFill>
                  <a:srgbClr val="FF0000"/>
                </a:solidFill>
              </a:rPr>
              <a:t>11-Derse hazırlıklı gidin.</a:t>
            </a:r>
          </a:p>
          <a:p>
            <a:r>
              <a:rPr lang="tr-TR" dirty="0" smtClean="0"/>
              <a:t>Okula </a:t>
            </a:r>
            <a:r>
              <a:rPr lang="tr-TR" dirty="0"/>
              <a:t>giderken işleyeceğiniz konuya hazırlıklı olarak </a:t>
            </a:r>
            <a:endParaRPr lang="tr-TR" dirty="0" smtClean="0"/>
          </a:p>
          <a:p>
            <a:r>
              <a:rPr lang="tr-TR" dirty="0" smtClean="0"/>
              <a:t>gitmek</a:t>
            </a:r>
            <a:r>
              <a:rPr lang="tr-TR" dirty="0"/>
              <a:t>, </a:t>
            </a:r>
            <a:r>
              <a:rPr lang="tr-TR" dirty="0" smtClean="0"/>
              <a:t>anlamak </a:t>
            </a:r>
            <a:r>
              <a:rPr lang="tr-TR" dirty="0"/>
              <a:t>ve odaklanmak için daha az çaba </a:t>
            </a:r>
            <a:endParaRPr lang="tr-TR" dirty="0" smtClean="0"/>
          </a:p>
          <a:p>
            <a:r>
              <a:rPr lang="tr-TR" dirty="0" smtClean="0"/>
              <a:t>göstermeniz </a:t>
            </a:r>
            <a:r>
              <a:rPr lang="tr-TR" dirty="0"/>
              <a:t>yeterli olacağı için işinizi büyük oranda </a:t>
            </a:r>
            <a:endParaRPr lang="tr-TR" dirty="0" smtClean="0"/>
          </a:p>
          <a:p>
            <a:r>
              <a:rPr lang="tr-TR" dirty="0" smtClean="0"/>
              <a:t>kolaylaşacaktır</a:t>
            </a:r>
            <a:r>
              <a:rPr lang="tr-TR" dirty="0"/>
              <a:t>.</a:t>
            </a:r>
          </a:p>
        </p:txBody>
      </p:sp>
      <p:pic>
        <p:nvPicPr>
          <p:cNvPr id="7170" name="Picture 2" descr="D:\Users\Hp\Desktop\Checklist-1024x102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843557"/>
            <a:ext cx="2016224" cy="1906359"/>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D:\Users\Hp\Desktop\indi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2913795"/>
            <a:ext cx="2064643" cy="1705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252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184147" y="3992170"/>
            <a:ext cx="6192688" cy="707886"/>
          </a:xfrm>
          <a:prstGeom prst="rect">
            <a:avLst/>
          </a:prstGeom>
        </p:spPr>
        <p:txBody>
          <a:bodyPr wrap="square">
            <a:spAutoFit/>
          </a:bodyPr>
          <a:lstStyle/>
          <a:p>
            <a:r>
              <a:rPr kumimoji="1" lang="tr-TR" sz="2000" b="1" dirty="0">
                <a:solidFill>
                  <a:srgbClr val="FF0000"/>
                </a:solidFill>
                <a:effectLst>
                  <a:outerShdw blurRad="38100" dist="38100" dir="2700000" algn="tl">
                    <a:srgbClr val="FFFFFF"/>
                  </a:outerShdw>
                </a:effectLst>
                <a:latin typeface="Comic Sans MS" pitchFamily="66" charset="0"/>
                <a:cs typeface="Times New Roman" charset="0"/>
              </a:rPr>
              <a:t>BAŞARIYA GİDEN YOL ÇOK ÇALIŞMAKTAN DEĞİL, SİSTEMLİ ÇALIŞMAKTAN </a:t>
            </a:r>
            <a:r>
              <a:rPr kumimoji="1" lang="tr-TR" sz="2000" b="1" dirty="0" smtClean="0">
                <a:solidFill>
                  <a:srgbClr val="FF0000"/>
                </a:solidFill>
                <a:effectLst>
                  <a:outerShdw blurRad="38100" dist="38100" dir="2700000" algn="tl">
                    <a:srgbClr val="FFFFFF"/>
                  </a:outerShdw>
                </a:effectLst>
                <a:latin typeface="Comic Sans MS" pitchFamily="66" charset="0"/>
                <a:cs typeface="Times New Roman" charset="0"/>
              </a:rPr>
              <a:t>GEÇER…</a:t>
            </a:r>
            <a:endParaRPr lang="tr-TR" sz="2000" b="1" dirty="0">
              <a:solidFill>
                <a:srgbClr val="FF0000"/>
              </a:solidFill>
            </a:endParaRPr>
          </a:p>
        </p:txBody>
      </p:sp>
      <p:pic>
        <p:nvPicPr>
          <p:cNvPr id="1026" name="Picture 2" descr="D:\Users\Hp\Desktop\855-8554021_careers-baar-merdiveni-p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1462" y="915566"/>
            <a:ext cx="6480720" cy="288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58109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28913"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Başlık 1"/>
          <p:cNvSpPr>
            <a:spLocks noGrp="1"/>
          </p:cNvSpPr>
          <p:nvPr>
            <p:ph type="title"/>
          </p:nvPr>
        </p:nvSpPr>
        <p:spPr>
          <a:xfrm>
            <a:off x="0" y="205979"/>
            <a:ext cx="8686800" cy="440719"/>
          </a:xfrm>
        </p:spPr>
        <p:txBody>
          <a:bodyPr>
            <a:noAutofit/>
          </a:bodyPr>
          <a:lstStyle/>
          <a:p>
            <a:r>
              <a:rPr lang="tr-TR" sz="3200" b="1" dirty="0" smtClean="0">
                <a:solidFill>
                  <a:schemeClr val="bg1"/>
                </a:solidFill>
              </a:rPr>
              <a:t>Zorluklarla Karşılaştığımızda Ne yapıyoruz?</a:t>
            </a:r>
            <a:endParaRPr lang="tr-TR" sz="3200" b="1" dirty="0">
              <a:solidFill>
                <a:schemeClr val="bg1"/>
              </a:solidFill>
            </a:endParaRPr>
          </a:p>
        </p:txBody>
      </p:sp>
      <p:sp>
        <p:nvSpPr>
          <p:cNvPr id="3" name="İçerik Yer Tutucusu 2"/>
          <p:cNvSpPr>
            <a:spLocks noGrp="1"/>
          </p:cNvSpPr>
          <p:nvPr>
            <p:ph idx="1"/>
          </p:nvPr>
        </p:nvSpPr>
        <p:spPr/>
        <p:txBody>
          <a:bodyPr>
            <a:normAutofit/>
          </a:bodyPr>
          <a:lstStyle/>
          <a:p>
            <a:r>
              <a:rPr lang="tr-TR" dirty="0" smtClean="0"/>
              <a:t>İsyan etmek</a:t>
            </a:r>
          </a:p>
          <a:p>
            <a:r>
              <a:rPr lang="tr-TR" dirty="0" smtClean="0"/>
              <a:t>İnkar etmek</a:t>
            </a:r>
          </a:p>
          <a:p>
            <a:r>
              <a:rPr lang="tr-TR" dirty="0" smtClean="0"/>
              <a:t>Söylenmek</a:t>
            </a:r>
          </a:p>
          <a:p>
            <a:r>
              <a:rPr lang="tr-TR" dirty="0" smtClean="0"/>
              <a:t>Başkasını suçlamak</a:t>
            </a:r>
          </a:p>
          <a:p>
            <a:r>
              <a:rPr lang="tr-TR" dirty="0" smtClean="0"/>
              <a:t>Depresyona girmek</a:t>
            </a:r>
          </a:p>
          <a:p>
            <a:r>
              <a:rPr lang="tr-TR" b="1" dirty="0" smtClean="0">
                <a:solidFill>
                  <a:srgbClr val="FF0000"/>
                </a:solidFill>
              </a:rPr>
              <a:t>Mücadele etmek</a:t>
            </a:r>
            <a:endParaRPr lang="tr-TR" b="1" dirty="0">
              <a:solidFill>
                <a:srgbClr val="FF0000"/>
              </a:solidFill>
            </a:endParaRPr>
          </a:p>
        </p:txBody>
      </p:sp>
    </p:spTree>
    <p:extLst>
      <p:ext uri="{BB962C8B-B14F-4D97-AF65-F5344CB8AC3E}">
        <p14:creationId xmlns:p14="http://schemas.microsoft.com/office/powerpoint/2010/main" val="87719990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ÖZGÜVEN VE BAHANELERDEN KURTULMAK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115616" y="915566"/>
            <a:ext cx="4608512" cy="3693319"/>
          </a:xfrm>
          <a:prstGeom prst="rect">
            <a:avLst/>
          </a:prstGeom>
        </p:spPr>
        <p:txBody>
          <a:bodyPr wrap="square">
            <a:spAutoFit/>
          </a:bodyPr>
          <a:lstStyle/>
          <a:p>
            <a:r>
              <a:rPr lang="tr-TR" dirty="0" smtClean="0"/>
              <a:t>Kendine güvenen, inanan bir insanın üstesinden </a:t>
            </a:r>
          </a:p>
          <a:p>
            <a:r>
              <a:rPr lang="tr-TR" dirty="0" smtClean="0"/>
              <a:t>gelemeyeceği bir iş yoktur. Başarıya giden yolda atılması gereken adımlardan biri de </a:t>
            </a:r>
            <a:r>
              <a:rPr lang="tr-TR" b="1" dirty="0" smtClean="0">
                <a:solidFill>
                  <a:srgbClr val="FF0000"/>
                </a:solidFill>
              </a:rPr>
              <a:t>‘’ÖZGÜVEN’’ </a:t>
            </a:r>
            <a:r>
              <a:rPr lang="tr-TR" dirty="0" smtClean="0"/>
              <a:t>dir. Yapabileceklerinin farkında olan, kendine inanan biri çalışmalarının sonucunu elbette alacaktır. Ancak başarı kadar başarısızlık da doğal bir sonuçtur. Başarısızlıkların ardından bahanelere sığınmak, vazgeçmek yerine; başarısızlığın nedenlerini araştırmak, değerlendirmek ve yeniden denemek gerekir. Unutmayın ki;</a:t>
            </a:r>
          </a:p>
          <a:p>
            <a:endParaRPr lang="tr-TR" b="1" dirty="0">
              <a:solidFill>
                <a:srgbClr val="FF0000"/>
              </a:solidFill>
            </a:endParaRPr>
          </a:p>
          <a:p>
            <a:r>
              <a:rPr lang="tr-TR" b="1" dirty="0" smtClean="0">
                <a:solidFill>
                  <a:srgbClr val="FF0000"/>
                </a:solidFill>
              </a:rPr>
              <a:t>İNANMAK, BAŞARMANIN YARISIDIR.</a:t>
            </a:r>
            <a:endParaRPr lang="tr-TR" b="1" dirty="0">
              <a:solidFill>
                <a:srgbClr val="FF0000"/>
              </a:solidFill>
            </a:endParaRPr>
          </a:p>
        </p:txBody>
      </p:sp>
      <p:pic>
        <p:nvPicPr>
          <p:cNvPr id="7" name="Picture 2" descr="D:\Users\Hp\Desktop\80387152-cute-boy-in-a-school-uniform-giving-thumbs-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56176" y="843557"/>
            <a:ext cx="2880320" cy="3600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063455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 ÖNEMLİ ÖNERİ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Akış Çizelgesi: Sonlandırıcı 4"/>
          <p:cNvSpPr/>
          <p:nvPr/>
        </p:nvSpPr>
        <p:spPr>
          <a:xfrm>
            <a:off x="2132112" y="1027599"/>
            <a:ext cx="4360676" cy="681432"/>
          </a:xfrm>
          <a:prstGeom prst="flowChartTermina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tr-TR" b="1" dirty="0" smtClean="0"/>
          </a:p>
          <a:p>
            <a:pPr algn="ctr"/>
            <a:r>
              <a:rPr lang="tr-TR" sz="2400" b="1" dirty="0" smtClean="0">
                <a:solidFill>
                  <a:srgbClr val="FF0000"/>
                </a:solidFill>
              </a:rPr>
              <a:t>MÜCADELE</a:t>
            </a:r>
            <a:endParaRPr lang="tr-TR" b="1" dirty="0">
              <a:solidFill>
                <a:srgbClr val="FF0000"/>
              </a:solidFill>
            </a:endParaRPr>
          </a:p>
        </p:txBody>
      </p:sp>
      <p:sp>
        <p:nvSpPr>
          <p:cNvPr id="9" name="Akış Çizelgesi: Sonlandırıcı 8"/>
          <p:cNvSpPr/>
          <p:nvPr/>
        </p:nvSpPr>
        <p:spPr>
          <a:xfrm>
            <a:off x="1076282" y="4106848"/>
            <a:ext cx="6472336" cy="681432"/>
          </a:xfrm>
          <a:prstGeom prst="flowChartTerminator">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tr-TR" sz="2400" b="1" dirty="0" smtClean="0"/>
          </a:p>
          <a:p>
            <a:pPr algn="ctr"/>
            <a:r>
              <a:rPr lang="tr-TR" sz="2400" b="1" dirty="0" smtClean="0"/>
              <a:t>KARARLILIK</a:t>
            </a:r>
            <a:endParaRPr lang="tr-TR" sz="2400" b="1" dirty="0"/>
          </a:p>
          <a:p>
            <a:pPr algn="ctr"/>
            <a:endParaRPr lang="tr-TR" sz="2400" b="1" dirty="0"/>
          </a:p>
        </p:txBody>
      </p:sp>
      <p:sp>
        <p:nvSpPr>
          <p:cNvPr id="10" name="Akış Çizelgesi: Sonlandırıcı 9"/>
          <p:cNvSpPr/>
          <p:nvPr/>
        </p:nvSpPr>
        <p:spPr>
          <a:xfrm>
            <a:off x="1683296" y="2508697"/>
            <a:ext cx="5529572" cy="681432"/>
          </a:xfrm>
          <a:prstGeom prst="flowChartTerminator">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tr-TR" b="1" dirty="0" smtClean="0"/>
          </a:p>
          <a:p>
            <a:pPr algn="ctr"/>
            <a:endParaRPr lang="tr-TR" b="1" dirty="0"/>
          </a:p>
          <a:p>
            <a:pPr algn="ctr"/>
            <a:r>
              <a:rPr lang="tr-TR" sz="2000" b="1" dirty="0" smtClean="0"/>
              <a:t>ZAMAN YÖNETİMİ</a:t>
            </a:r>
            <a:endParaRPr lang="tr-TR" b="1" dirty="0"/>
          </a:p>
          <a:p>
            <a:pPr algn="r"/>
            <a:endParaRPr lang="tr-TR" b="1" dirty="0"/>
          </a:p>
          <a:p>
            <a:pPr algn="r"/>
            <a:endParaRPr lang="tr-TR" b="1" dirty="0"/>
          </a:p>
        </p:txBody>
      </p:sp>
      <p:sp>
        <p:nvSpPr>
          <p:cNvPr id="8" name="Aşağı Ok 7"/>
          <p:cNvSpPr/>
          <p:nvPr/>
        </p:nvSpPr>
        <p:spPr>
          <a:xfrm>
            <a:off x="4205766" y="1779662"/>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Aşağı Ok 11"/>
          <p:cNvSpPr/>
          <p:nvPr/>
        </p:nvSpPr>
        <p:spPr>
          <a:xfrm>
            <a:off x="4211960" y="3278319"/>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2889284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par>
                          <p:cTn id="14" fill="hold">
                            <p:stCondLst>
                              <p:cond delay="500"/>
                            </p:stCondLst>
                            <p:childTnLst>
                              <p:par>
                                <p:cTn id="15" presetID="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2" presetClass="entr" presetSubtype="1"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additive="base">
                                        <p:cTn id="34" dur="500" fill="hold"/>
                                        <p:tgtEl>
                                          <p:spTgt spid="9"/>
                                        </p:tgtEl>
                                        <p:attrNameLst>
                                          <p:attrName>ppt_x</p:attrName>
                                        </p:attrNameLst>
                                      </p:cBhvr>
                                      <p:tavLst>
                                        <p:tav tm="0">
                                          <p:val>
                                            <p:strVal val="#ppt_x"/>
                                          </p:val>
                                        </p:tav>
                                        <p:tav tm="100000">
                                          <p:val>
                                            <p:strVal val="#ppt_x"/>
                                          </p:val>
                                        </p:tav>
                                      </p:tavLst>
                                    </p:anim>
                                    <p:anim calcmode="lin" valueType="num">
                                      <p:cBhvr additive="base">
                                        <p:cTn id="3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9" grpId="0" animBg="1"/>
      <p:bldP spid="10" grpId="0" animBg="1"/>
      <p:bldP spid="8"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122406" y="1059582"/>
            <a:ext cx="4572000" cy="646331"/>
          </a:xfrm>
          <a:prstGeom prst="rect">
            <a:avLst/>
          </a:prstGeom>
        </p:spPr>
        <p:txBody>
          <a:bodyPr>
            <a:spAutoFit/>
          </a:bodyPr>
          <a:lstStyle/>
          <a:p>
            <a:pPr marL="285750" indent="-285750" algn="ctr">
              <a:buFont typeface="Arial" pitchFamily="34" charset="0"/>
              <a:buChar char="•"/>
            </a:pPr>
            <a:r>
              <a:rPr lang="tr-TR" b="1" dirty="0">
                <a:solidFill>
                  <a:srgbClr val="002060"/>
                </a:solidFill>
              </a:rPr>
              <a:t>İnsanı belirli bir amaç için harekete geçiren, istek, arzu, güçtür.</a:t>
            </a:r>
          </a:p>
        </p:txBody>
      </p:sp>
      <p:sp>
        <p:nvSpPr>
          <p:cNvPr id="9" name="Metin kutusu 8"/>
          <p:cNvSpPr txBox="1"/>
          <p:nvPr/>
        </p:nvSpPr>
        <p:spPr>
          <a:xfrm>
            <a:off x="1151112" y="12679"/>
            <a:ext cx="7992888" cy="923330"/>
          </a:xfrm>
          <a:prstGeom prst="rect">
            <a:avLst/>
          </a:prstGeom>
          <a:noFill/>
        </p:spPr>
        <p:txBody>
          <a:bodyPr wrap="square" rtlCol="0">
            <a:spAutoFit/>
          </a:bodyPr>
          <a:lstStyle/>
          <a:p>
            <a:r>
              <a:rPr lang="tr-TR" sz="5400" b="1" dirty="0" smtClean="0">
                <a:solidFill>
                  <a:srgbClr val="FF0000"/>
                </a:solidFill>
              </a:rPr>
              <a:t>MOTİVASYON NEDİR?</a:t>
            </a:r>
            <a:endParaRPr lang="tr-TR" sz="5400" b="1" dirty="0">
              <a:solidFill>
                <a:srgbClr val="FF0000"/>
              </a:solidFill>
            </a:endParaRPr>
          </a:p>
        </p:txBody>
      </p:sp>
      <p:pic>
        <p:nvPicPr>
          <p:cNvPr id="2050" name="Picture 2" descr="D:\Users\Hp\Desktop\team-building-images-png-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705913"/>
            <a:ext cx="5112568" cy="3098085"/>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6300192" y="2139702"/>
            <a:ext cx="2843808" cy="2062103"/>
          </a:xfrm>
          <a:prstGeom prst="rect">
            <a:avLst/>
          </a:prstGeom>
        </p:spPr>
        <p:txBody>
          <a:bodyPr wrap="square">
            <a:spAutoFit/>
          </a:bodyPr>
          <a:lstStyle/>
          <a:p>
            <a:r>
              <a:rPr lang="tr-TR" sz="3200" b="1" dirty="0">
                <a:solidFill>
                  <a:schemeClr val="tx1">
                    <a:lumMod val="85000"/>
                    <a:lumOff val="15000"/>
                  </a:schemeClr>
                </a:solidFill>
              </a:rPr>
              <a:t>“Mesele, </a:t>
            </a:r>
            <a:r>
              <a:rPr lang="tr-TR" sz="3200" b="1" dirty="0">
                <a:solidFill>
                  <a:srgbClr val="FF0000"/>
                </a:solidFill>
              </a:rPr>
              <a:t>BAŞARI</a:t>
            </a:r>
            <a:r>
              <a:rPr lang="tr-TR" sz="3200" b="1" dirty="0">
                <a:solidFill>
                  <a:schemeClr val="tx1">
                    <a:lumMod val="85000"/>
                    <a:lumOff val="15000"/>
                  </a:schemeClr>
                </a:solidFill>
              </a:rPr>
              <a:t> ise, motivasyon her şeydir</a:t>
            </a:r>
            <a:r>
              <a:rPr lang="tr-TR" sz="3200" b="1" dirty="0" smtClean="0">
                <a:solidFill>
                  <a:schemeClr val="tx1">
                    <a:lumMod val="85000"/>
                    <a:lumOff val="15000"/>
                  </a:schemeClr>
                </a:solidFill>
              </a:rPr>
              <a:t>.’’</a:t>
            </a:r>
            <a:endParaRPr lang="tr-TR" sz="3200" dirty="0"/>
          </a:p>
        </p:txBody>
      </p:sp>
    </p:spTree>
    <p:extLst>
      <p:ext uri="{BB962C8B-B14F-4D97-AF65-F5344CB8AC3E}">
        <p14:creationId xmlns:p14="http://schemas.microsoft.com/office/powerpoint/2010/main" val="1040310441"/>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MOTİVASYONUN KAYNAKLARI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Bulut 5"/>
          <p:cNvSpPr/>
          <p:nvPr/>
        </p:nvSpPr>
        <p:spPr>
          <a:xfrm>
            <a:off x="611560" y="1347614"/>
            <a:ext cx="3456384" cy="1800200"/>
          </a:xfrm>
          <a:prstGeom prst="cloud">
            <a:avLst/>
          </a:prstGeom>
          <a:solidFill>
            <a:srgbClr val="00B050"/>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800" b="1" dirty="0" smtClean="0">
                <a:ln w="10541" cmpd="sng">
                  <a:solidFill>
                    <a:srgbClr val="7D7D7D">
                      <a:tint val="100000"/>
                      <a:shade val="100000"/>
                      <a:satMod val="110000"/>
                    </a:srgbClr>
                  </a:solidFill>
                  <a:prstDash val="solid"/>
                </a:ln>
                <a:solidFill>
                  <a:srgbClr val="C00000"/>
                </a:solidFill>
              </a:rPr>
              <a:t>İç </a:t>
            </a:r>
          </a:p>
          <a:p>
            <a:pPr algn="ctr"/>
            <a:r>
              <a:rPr lang="tr-TR" sz="2800" b="1" dirty="0" smtClean="0">
                <a:ln w="10541" cmpd="sng">
                  <a:solidFill>
                    <a:srgbClr val="7D7D7D">
                      <a:tint val="100000"/>
                      <a:shade val="100000"/>
                      <a:satMod val="110000"/>
                    </a:srgbClr>
                  </a:solidFill>
                  <a:prstDash val="solid"/>
                </a:ln>
                <a:solidFill>
                  <a:srgbClr val="C00000"/>
                </a:solidFill>
              </a:rPr>
              <a:t>Motivasyon</a:t>
            </a:r>
            <a:endParaRPr lang="tr-TR" sz="2800" b="1" dirty="0">
              <a:ln w="10541" cmpd="sng">
                <a:solidFill>
                  <a:srgbClr val="7D7D7D">
                    <a:tint val="100000"/>
                    <a:shade val="100000"/>
                    <a:satMod val="110000"/>
                  </a:srgbClr>
                </a:solidFill>
                <a:prstDash val="solid"/>
              </a:ln>
              <a:solidFill>
                <a:srgbClr val="C00000"/>
              </a:solidFill>
            </a:endParaRPr>
          </a:p>
        </p:txBody>
      </p:sp>
      <p:sp>
        <p:nvSpPr>
          <p:cNvPr id="7" name="Bulut 6"/>
          <p:cNvSpPr/>
          <p:nvPr/>
        </p:nvSpPr>
        <p:spPr>
          <a:xfrm>
            <a:off x="4716016" y="1203598"/>
            <a:ext cx="3456384" cy="1800200"/>
          </a:xfrm>
          <a:prstGeom prst="cloud">
            <a:avLst/>
          </a:prstGeom>
          <a:solidFill>
            <a:srgbClr val="00B0F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tr-TR" sz="2800" b="1" dirty="0" smtClean="0">
                <a:ln w="10541" cmpd="sng">
                  <a:solidFill>
                    <a:srgbClr val="7D7D7D">
                      <a:tint val="100000"/>
                      <a:shade val="100000"/>
                      <a:satMod val="110000"/>
                    </a:srgbClr>
                  </a:solidFill>
                  <a:prstDash val="solid"/>
                </a:ln>
                <a:solidFill>
                  <a:srgbClr val="C00000"/>
                </a:solidFill>
              </a:rPr>
              <a:t>Dış </a:t>
            </a:r>
            <a:endParaRPr lang="tr-TR" sz="2800" b="1" dirty="0">
              <a:ln w="10541" cmpd="sng">
                <a:solidFill>
                  <a:srgbClr val="7D7D7D">
                    <a:tint val="100000"/>
                    <a:shade val="100000"/>
                    <a:satMod val="110000"/>
                  </a:srgbClr>
                </a:solidFill>
                <a:prstDash val="solid"/>
              </a:ln>
              <a:solidFill>
                <a:srgbClr val="C00000"/>
              </a:solidFill>
            </a:endParaRPr>
          </a:p>
          <a:p>
            <a:pPr algn="ctr"/>
            <a:r>
              <a:rPr lang="tr-TR" sz="2800" b="1" dirty="0">
                <a:ln w="10541" cmpd="sng">
                  <a:solidFill>
                    <a:srgbClr val="7D7D7D">
                      <a:tint val="100000"/>
                      <a:shade val="100000"/>
                      <a:satMod val="110000"/>
                    </a:srgbClr>
                  </a:solidFill>
                  <a:prstDash val="solid"/>
                </a:ln>
                <a:solidFill>
                  <a:srgbClr val="C00000"/>
                </a:solidFill>
              </a:rPr>
              <a:t>Motivasyon</a:t>
            </a:r>
          </a:p>
        </p:txBody>
      </p:sp>
      <p:sp>
        <p:nvSpPr>
          <p:cNvPr id="2" name="Metin kutusu 1"/>
          <p:cNvSpPr txBox="1"/>
          <p:nvPr/>
        </p:nvSpPr>
        <p:spPr>
          <a:xfrm>
            <a:off x="1043608" y="3251180"/>
            <a:ext cx="2232248" cy="369332"/>
          </a:xfrm>
          <a:prstGeom prst="rect">
            <a:avLst/>
          </a:prstGeom>
          <a:solidFill>
            <a:srgbClr val="00B050"/>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tr-TR" b="1" dirty="0" smtClean="0">
                <a:solidFill>
                  <a:srgbClr val="C00000"/>
                </a:solidFill>
              </a:rPr>
              <a:t>Amaç</a:t>
            </a:r>
            <a:endParaRPr lang="tr-TR" b="1" dirty="0">
              <a:solidFill>
                <a:srgbClr val="C00000"/>
              </a:solidFill>
            </a:endParaRPr>
          </a:p>
        </p:txBody>
      </p:sp>
      <p:sp>
        <p:nvSpPr>
          <p:cNvPr id="4" name="Metin kutusu 3"/>
          <p:cNvSpPr txBox="1"/>
          <p:nvPr/>
        </p:nvSpPr>
        <p:spPr>
          <a:xfrm>
            <a:off x="1043608" y="3750196"/>
            <a:ext cx="2232248" cy="369332"/>
          </a:xfrm>
          <a:prstGeom prst="rect">
            <a:avLst/>
          </a:prstGeom>
          <a:solidFill>
            <a:srgbClr val="00B050"/>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tr-TR" b="1" dirty="0" smtClean="0">
                <a:solidFill>
                  <a:srgbClr val="C00000"/>
                </a:solidFill>
              </a:rPr>
              <a:t>Öğrenme İsteği</a:t>
            </a:r>
            <a:endParaRPr lang="tr-TR" b="1" dirty="0">
              <a:solidFill>
                <a:srgbClr val="C00000"/>
              </a:solidFill>
            </a:endParaRPr>
          </a:p>
        </p:txBody>
      </p:sp>
      <p:sp>
        <p:nvSpPr>
          <p:cNvPr id="8" name="Metin kutusu 7"/>
          <p:cNvSpPr txBox="1"/>
          <p:nvPr/>
        </p:nvSpPr>
        <p:spPr>
          <a:xfrm>
            <a:off x="1043608" y="4338645"/>
            <a:ext cx="2232248" cy="369332"/>
          </a:xfrm>
          <a:prstGeom prst="rect">
            <a:avLst/>
          </a:prstGeom>
          <a:solidFill>
            <a:srgbClr val="00B050"/>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tr-TR" b="1" dirty="0" smtClean="0">
                <a:solidFill>
                  <a:srgbClr val="C00000"/>
                </a:solidFill>
              </a:rPr>
              <a:t>Merak-İlgi-Sevgi</a:t>
            </a:r>
            <a:endParaRPr lang="tr-TR" b="1" dirty="0">
              <a:solidFill>
                <a:srgbClr val="C00000"/>
              </a:solidFill>
            </a:endParaRPr>
          </a:p>
        </p:txBody>
      </p:sp>
      <p:sp>
        <p:nvSpPr>
          <p:cNvPr id="9" name="Metin kutusu 8"/>
          <p:cNvSpPr txBox="1"/>
          <p:nvPr/>
        </p:nvSpPr>
        <p:spPr>
          <a:xfrm>
            <a:off x="5436096" y="3133544"/>
            <a:ext cx="2232248" cy="369332"/>
          </a:xfrm>
          <a:prstGeom prst="rect">
            <a:avLst/>
          </a:prstGeom>
          <a:solidFill>
            <a:srgbClr val="00B0F0"/>
          </a:solidFill>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tr-TR" b="1" dirty="0" smtClean="0">
                <a:solidFill>
                  <a:srgbClr val="C00000"/>
                </a:solidFill>
              </a:rPr>
              <a:t>Ödül-Ceza</a:t>
            </a:r>
            <a:endParaRPr lang="tr-TR" b="1" dirty="0">
              <a:solidFill>
                <a:srgbClr val="C00000"/>
              </a:solidFill>
            </a:endParaRPr>
          </a:p>
        </p:txBody>
      </p:sp>
      <p:sp>
        <p:nvSpPr>
          <p:cNvPr id="10" name="Metin kutusu 9"/>
          <p:cNvSpPr txBox="1"/>
          <p:nvPr/>
        </p:nvSpPr>
        <p:spPr>
          <a:xfrm>
            <a:off x="5436096" y="3729198"/>
            <a:ext cx="2232248" cy="369332"/>
          </a:xfrm>
          <a:prstGeom prst="rect">
            <a:avLst/>
          </a:prstGeom>
          <a:solidFill>
            <a:srgbClr val="00B0F0"/>
          </a:solidFill>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tr-TR" b="1" dirty="0" smtClean="0">
                <a:solidFill>
                  <a:srgbClr val="C00000"/>
                </a:solidFill>
              </a:rPr>
              <a:t>Not</a:t>
            </a:r>
            <a:endParaRPr lang="tr-TR" b="1" dirty="0">
              <a:solidFill>
                <a:srgbClr val="C00000"/>
              </a:solidFill>
            </a:endParaRPr>
          </a:p>
        </p:txBody>
      </p:sp>
      <p:sp>
        <p:nvSpPr>
          <p:cNvPr id="11" name="Metin kutusu 10"/>
          <p:cNvSpPr txBox="1"/>
          <p:nvPr/>
        </p:nvSpPr>
        <p:spPr>
          <a:xfrm>
            <a:off x="5436096" y="4400238"/>
            <a:ext cx="2232248" cy="369332"/>
          </a:xfrm>
          <a:prstGeom prst="rect">
            <a:avLst/>
          </a:prstGeom>
          <a:solidFill>
            <a:srgbClr val="00B0F0"/>
          </a:solidFill>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tr-TR" b="1" dirty="0" smtClean="0">
                <a:solidFill>
                  <a:srgbClr val="C00000"/>
                </a:solidFill>
              </a:rPr>
              <a:t>Aile-Öğretmen</a:t>
            </a:r>
            <a:endParaRPr lang="tr-TR" b="1" dirty="0">
              <a:solidFill>
                <a:srgbClr val="C00000"/>
              </a:solidFill>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2000" fill="hold"/>
                                        <p:tgtEl>
                                          <p:spTgt spid="6"/>
                                        </p:tgtEl>
                                        <p:attrNameLst>
                                          <p:attrName>ppt_x</p:attrName>
                                        </p:attrNameLst>
                                      </p:cBhvr>
                                      <p:tavLst>
                                        <p:tav tm="0">
                                          <p:val>
                                            <p:strVal val="0-#ppt_w/2"/>
                                          </p:val>
                                        </p:tav>
                                        <p:tav tm="100000">
                                          <p:val>
                                            <p:strVal val="#ppt_x"/>
                                          </p:val>
                                        </p:tav>
                                      </p:tavLst>
                                    </p:anim>
                                    <p:anim calcmode="lin" valueType="num">
                                      <p:cBhvr additive="base">
                                        <p:cTn id="13" dur="2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2000" fill="hold"/>
                                        <p:tgtEl>
                                          <p:spTgt spid="7"/>
                                        </p:tgtEl>
                                        <p:attrNameLst>
                                          <p:attrName>ppt_x</p:attrName>
                                        </p:attrNameLst>
                                      </p:cBhvr>
                                      <p:tavLst>
                                        <p:tav tm="0">
                                          <p:val>
                                            <p:strVal val="1+#ppt_w/2"/>
                                          </p:val>
                                        </p:tav>
                                        <p:tav tm="100000">
                                          <p:val>
                                            <p:strVal val="#ppt_x"/>
                                          </p:val>
                                        </p:tav>
                                      </p:tavLst>
                                    </p:anim>
                                    <p:anim calcmode="lin" valueType="num">
                                      <p:cBhvr additive="base">
                                        <p:cTn id="19" dur="2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3" presetClass="entr" presetSubtype="0" fill="hold" grpId="0"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
                                        <p:tgtEl>
                                          <p:spTgt spid="2"/>
                                        </p:tgtEl>
                                      </p:cBhvr>
                                    </p:animEffect>
                                    <p:anim calcmode="lin" valueType="num">
                                      <p:cBhvr>
                                        <p:cTn id="25" dur="400" fill="hold"/>
                                        <p:tgtEl>
                                          <p:spTgt spid="2"/>
                                        </p:tgtEl>
                                        <p:attrNameLst>
                                          <p:attrName>ppt_x</p:attrName>
                                        </p:attrNameLst>
                                      </p:cBhvr>
                                      <p:tavLst>
                                        <p:tav tm="0">
                                          <p:val>
                                            <p:strVal val="#ppt_x"/>
                                          </p:val>
                                        </p:tav>
                                        <p:tav tm="100000">
                                          <p:val>
                                            <p:strVal val="#ppt_x"/>
                                          </p:val>
                                        </p:tav>
                                      </p:tavLst>
                                    </p:anim>
                                    <p:anim calcmode="lin" valueType="num">
                                      <p:cBhvr>
                                        <p:cTn id="26" dur="400" fill="hold"/>
                                        <p:tgtEl>
                                          <p:spTgt spid="2"/>
                                        </p:tgtEl>
                                        <p:attrNameLst>
                                          <p:attrName>ppt_y</p:attrName>
                                        </p:attrNameLst>
                                      </p:cBhvr>
                                      <p:tavLst>
                                        <p:tav tm="0">
                                          <p:val>
                                            <p:strVal val="#ppt_y+0.31"/>
                                          </p:val>
                                        </p:tav>
                                        <p:tav tm="100000">
                                          <p:val>
                                            <p:strVal val="#ppt_y+0.31"/>
                                          </p:val>
                                        </p:tav>
                                      </p:tavLst>
                                    </p:anim>
                                    <p:anim calcmode="lin" valueType="num">
                                      <p:cBhvr>
                                        <p:cTn id="27"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8"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9" fill="hold">
                            <p:stCondLst>
                              <p:cond delay="1000"/>
                            </p:stCondLst>
                            <p:childTnLst>
                              <p:par>
                                <p:cTn id="30" presetID="43" presetClass="entr" presetSubtype="0" fill="hold" grpId="0"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
                                        <p:tgtEl>
                                          <p:spTgt spid="4"/>
                                        </p:tgtEl>
                                      </p:cBhvr>
                                    </p:animEffect>
                                    <p:anim calcmode="lin" valueType="num">
                                      <p:cBhvr>
                                        <p:cTn id="33" dur="400" fill="hold"/>
                                        <p:tgtEl>
                                          <p:spTgt spid="4"/>
                                        </p:tgtEl>
                                        <p:attrNameLst>
                                          <p:attrName>ppt_x</p:attrName>
                                        </p:attrNameLst>
                                      </p:cBhvr>
                                      <p:tavLst>
                                        <p:tav tm="0">
                                          <p:val>
                                            <p:strVal val="#ppt_x"/>
                                          </p:val>
                                        </p:tav>
                                        <p:tav tm="100000">
                                          <p:val>
                                            <p:strVal val="#ppt_x"/>
                                          </p:val>
                                        </p:tav>
                                      </p:tavLst>
                                    </p:anim>
                                    <p:anim calcmode="lin" valueType="num">
                                      <p:cBhvr>
                                        <p:cTn id="34" dur="400" fill="hold"/>
                                        <p:tgtEl>
                                          <p:spTgt spid="4"/>
                                        </p:tgtEl>
                                        <p:attrNameLst>
                                          <p:attrName>ppt_y</p:attrName>
                                        </p:attrNameLst>
                                      </p:cBhvr>
                                      <p:tavLst>
                                        <p:tav tm="0">
                                          <p:val>
                                            <p:strVal val="#ppt_y+0.31"/>
                                          </p:val>
                                        </p:tav>
                                        <p:tav tm="100000">
                                          <p:val>
                                            <p:strVal val="#ppt_y+0.31"/>
                                          </p:val>
                                        </p:tav>
                                      </p:tavLst>
                                    </p:anim>
                                    <p:anim calcmode="lin" valueType="num">
                                      <p:cBhvr>
                                        <p:cTn id="35"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6"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37" fill="hold">
                            <p:stCondLst>
                              <p:cond delay="2000"/>
                            </p:stCondLst>
                            <p:childTnLst>
                              <p:par>
                                <p:cTn id="38" presetID="43" presetClass="entr" presetSubtype="0"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
                                        <p:tgtEl>
                                          <p:spTgt spid="8"/>
                                        </p:tgtEl>
                                      </p:cBhvr>
                                    </p:animEffect>
                                    <p:anim calcmode="lin" valueType="num">
                                      <p:cBhvr>
                                        <p:cTn id="41" dur="400" fill="hold"/>
                                        <p:tgtEl>
                                          <p:spTgt spid="8"/>
                                        </p:tgtEl>
                                        <p:attrNameLst>
                                          <p:attrName>ppt_x</p:attrName>
                                        </p:attrNameLst>
                                      </p:cBhvr>
                                      <p:tavLst>
                                        <p:tav tm="0">
                                          <p:val>
                                            <p:strVal val="#ppt_x"/>
                                          </p:val>
                                        </p:tav>
                                        <p:tav tm="100000">
                                          <p:val>
                                            <p:strVal val="#ppt_x"/>
                                          </p:val>
                                        </p:tav>
                                      </p:tavLst>
                                    </p:anim>
                                    <p:anim calcmode="lin" valueType="num">
                                      <p:cBhvr>
                                        <p:cTn id="42" dur="400" fill="hold"/>
                                        <p:tgtEl>
                                          <p:spTgt spid="8"/>
                                        </p:tgtEl>
                                        <p:attrNameLst>
                                          <p:attrName>ppt_y</p:attrName>
                                        </p:attrNameLst>
                                      </p:cBhvr>
                                      <p:tavLst>
                                        <p:tav tm="0">
                                          <p:val>
                                            <p:strVal val="#ppt_y+0.31"/>
                                          </p:val>
                                        </p:tav>
                                        <p:tav tm="100000">
                                          <p:val>
                                            <p:strVal val="#ppt_y+0.31"/>
                                          </p:val>
                                        </p:tav>
                                      </p:tavLst>
                                    </p:anim>
                                    <p:anim calcmode="lin" valueType="num">
                                      <p:cBhvr>
                                        <p:cTn id="43" dur="600" decel="50000" fill="hold">
                                          <p:stCondLst>
                                            <p:cond delay="400"/>
                                          </p:stCondLst>
                                        </p:cTn>
                                        <p:tgtEl>
                                          <p:spTgt spid="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4" dur="600" decel="50000" fill="hold">
                                          <p:stCondLst>
                                            <p:cond delay="400"/>
                                          </p:stCondLst>
                                        </p:cTn>
                                        <p:tgtEl>
                                          <p:spTgt spid="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3"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100"/>
                                        <p:tgtEl>
                                          <p:spTgt spid="9"/>
                                        </p:tgtEl>
                                      </p:cBhvr>
                                    </p:animEffect>
                                    <p:anim calcmode="lin" valueType="num">
                                      <p:cBhvr>
                                        <p:cTn id="50" dur="400" fill="hold"/>
                                        <p:tgtEl>
                                          <p:spTgt spid="9"/>
                                        </p:tgtEl>
                                        <p:attrNameLst>
                                          <p:attrName>ppt_x</p:attrName>
                                        </p:attrNameLst>
                                      </p:cBhvr>
                                      <p:tavLst>
                                        <p:tav tm="0">
                                          <p:val>
                                            <p:strVal val="#ppt_x"/>
                                          </p:val>
                                        </p:tav>
                                        <p:tav tm="100000">
                                          <p:val>
                                            <p:strVal val="#ppt_x"/>
                                          </p:val>
                                        </p:tav>
                                      </p:tavLst>
                                    </p:anim>
                                    <p:anim calcmode="lin" valueType="num">
                                      <p:cBhvr>
                                        <p:cTn id="51" dur="400" fill="hold"/>
                                        <p:tgtEl>
                                          <p:spTgt spid="9"/>
                                        </p:tgtEl>
                                        <p:attrNameLst>
                                          <p:attrName>ppt_y</p:attrName>
                                        </p:attrNameLst>
                                      </p:cBhvr>
                                      <p:tavLst>
                                        <p:tav tm="0">
                                          <p:val>
                                            <p:strVal val="#ppt_y+0.31"/>
                                          </p:val>
                                        </p:tav>
                                        <p:tav tm="100000">
                                          <p:val>
                                            <p:strVal val="#ppt_y+0.31"/>
                                          </p:val>
                                        </p:tav>
                                      </p:tavLst>
                                    </p:anim>
                                    <p:anim calcmode="lin" valueType="num">
                                      <p:cBhvr>
                                        <p:cTn id="52" dur="600" decel="50000" fill="hold">
                                          <p:stCondLst>
                                            <p:cond delay="400"/>
                                          </p:stCondLst>
                                        </p:cTn>
                                        <p:tgtEl>
                                          <p:spTgt spid="9"/>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3" dur="600" decel="50000" fill="hold">
                                          <p:stCondLst>
                                            <p:cond delay="400"/>
                                          </p:stCondLst>
                                        </p:cTn>
                                        <p:tgtEl>
                                          <p:spTgt spid="9"/>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54" fill="hold">
                            <p:stCondLst>
                              <p:cond delay="1000"/>
                            </p:stCondLst>
                            <p:childTnLst>
                              <p:par>
                                <p:cTn id="55" presetID="43" presetClass="entr" presetSubtype="0" fill="hold" grpId="0" nodeType="after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100"/>
                                        <p:tgtEl>
                                          <p:spTgt spid="10"/>
                                        </p:tgtEl>
                                      </p:cBhvr>
                                    </p:animEffect>
                                    <p:anim calcmode="lin" valueType="num">
                                      <p:cBhvr>
                                        <p:cTn id="58" dur="400" fill="hold"/>
                                        <p:tgtEl>
                                          <p:spTgt spid="10"/>
                                        </p:tgtEl>
                                        <p:attrNameLst>
                                          <p:attrName>ppt_x</p:attrName>
                                        </p:attrNameLst>
                                      </p:cBhvr>
                                      <p:tavLst>
                                        <p:tav tm="0">
                                          <p:val>
                                            <p:strVal val="#ppt_x"/>
                                          </p:val>
                                        </p:tav>
                                        <p:tav tm="100000">
                                          <p:val>
                                            <p:strVal val="#ppt_x"/>
                                          </p:val>
                                        </p:tav>
                                      </p:tavLst>
                                    </p:anim>
                                    <p:anim calcmode="lin" valueType="num">
                                      <p:cBhvr>
                                        <p:cTn id="59" dur="400" fill="hold"/>
                                        <p:tgtEl>
                                          <p:spTgt spid="10"/>
                                        </p:tgtEl>
                                        <p:attrNameLst>
                                          <p:attrName>ppt_y</p:attrName>
                                        </p:attrNameLst>
                                      </p:cBhvr>
                                      <p:tavLst>
                                        <p:tav tm="0">
                                          <p:val>
                                            <p:strVal val="#ppt_y+0.31"/>
                                          </p:val>
                                        </p:tav>
                                        <p:tav tm="100000">
                                          <p:val>
                                            <p:strVal val="#ppt_y+0.31"/>
                                          </p:val>
                                        </p:tav>
                                      </p:tavLst>
                                    </p:anim>
                                    <p:anim calcmode="lin" valueType="num">
                                      <p:cBhvr>
                                        <p:cTn id="60" dur="600" decel="50000" fill="hold">
                                          <p:stCondLst>
                                            <p:cond delay="400"/>
                                          </p:stCondLst>
                                        </p:cTn>
                                        <p:tgtEl>
                                          <p:spTgt spid="1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1" dur="600" decel="50000" fill="hold">
                                          <p:stCondLst>
                                            <p:cond delay="400"/>
                                          </p:stCondLst>
                                        </p:cTn>
                                        <p:tgtEl>
                                          <p:spTgt spid="1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62" fill="hold">
                            <p:stCondLst>
                              <p:cond delay="2000"/>
                            </p:stCondLst>
                            <p:childTnLst>
                              <p:par>
                                <p:cTn id="63" presetID="43" presetClass="entr" presetSubtype="0" fill="hold" grpId="0" nodeType="after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fade">
                                      <p:cBhvr>
                                        <p:cTn id="65" dur="100"/>
                                        <p:tgtEl>
                                          <p:spTgt spid="11"/>
                                        </p:tgtEl>
                                      </p:cBhvr>
                                    </p:animEffect>
                                    <p:anim calcmode="lin" valueType="num">
                                      <p:cBhvr>
                                        <p:cTn id="66" dur="400" fill="hold"/>
                                        <p:tgtEl>
                                          <p:spTgt spid="11"/>
                                        </p:tgtEl>
                                        <p:attrNameLst>
                                          <p:attrName>ppt_x</p:attrName>
                                        </p:attrNameLst>
                                      </p:cBhvr>
                                      <p:tavLst>
                                        <p:tav tm="0">
                                          <p:val>
                                            <p:strVal val="#ppt_x"/>
                                          </p:val>
                                        </p:tav>
                                        <p:tav tm="100000">
                                          <p:val>
                                            <p:strVal val="#ppt_x"/>
                                          </p:val>
                                        </p:tav>
                                      </p:tavLst>
                                    </p:anim>
                                    <p:anim calcmode="lin" valueType="num">
                                      <p:cBhvr>
                                        <p:cTn id="67" dur="400" fill="hold"/>
                                        <p:tgtEl>
                                          <p:spTgt spid="11"/>
                                        </p:tgtEl>
                                        <p:attrNameLst>
                                          <p:attrName>ppt_y</p:attrName>
                                        </p:attrNameLst>
                                      </p:cBhvr>
                                      <p:tavLst>
                                        <p:tav tm="0">
                                          <p:val>
                                            <p:strVal val="#ppt_y+0.31"/>
                                          </p:val>
                                        </p:tav>
                                        <p:tav tm="100000">
                                          <p:val>
                                            <p:strVal val="#ppt_y+0.31"/>
                                          </p:val>
                                        </p:tav>
                                      </p:tavLst>
                                    </p:anim>
                                    <p:anim calcmode="lin" valueType="num">
                                      <p:cBhvr>
                                        <p:cTn id="68" dur="600" decel="50000" fill="hold">
                                          <p:stCondLst>
                                            <p:cond delay="400"/>
                                          </p:stCondLst>
                                        </p:cTn>
                                        <p:tgtEl>
                                          <p:spTgt spid="1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9" dur="600" decel="50000" fill="hold">
                                          <p:stCondLst>
                                            <p:cond delay="400"/>
                                          </p:stCondLst>
                                        </p:cTn>
                                        <p:tgtEl>
                                          <p:spTgt spid="1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7" grpId="0" animBg="1"/>
      <p:bldP spid="2" grpId="0" animBg="1"/>
      <p:bldP spid="4" grpId="0" animBg="1"/>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MOTİVASYONU ARTIRAN ETKENLER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97122" y="987574"/>
            <a:ext cx="1502567" cy="1458017"/>
          </a:xfrm>
          <a:prstGeom prst="rect">
            <a:avLst/>
          </a:prstGeom>
        </p:spPr>
      </p:pic>
      <p:sp>
        <p:nvSpPr>
          <p:cNvPr id="6" name="Yuvarlatılmış Çapraz Köşeli Dikdörtgen 5"/>
          <p:cNvSpPr/>
          <p:nvPr/>
        </p:nvSpPr>
        <p:spPr>
          <a:xfrm>
            <a:off x="1043607" y="1152196"/>
            <a:ext cx="1661523" cy="599985"/>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dirty="0" smtClean="0"/>
              <a:t>Hedefin Olması</a:t>
            </a:r>
            <a:endParaRPr lang="tr-TR" b="1" dirty="0"/>
          </a:p>
        </p:txBody>
      </p:sp>
      <p:pic>
        <p:nvPicPr>
          <p:cNvPr id="7" name="Resim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06937" y="3147814"/>
            <a:ext cx="2208244" cy="1656183"/>
          </a:xfrm>
          <a:prstGeom prst="rect">
            <a:avLst/>
          </a:prstGeom>
        </p:spPr>
      </p:pic>
      <p:sp>
        <p:nvSpPr>
          <p:cNvPr id="8" name="Yuvarlatılmış Çapraz Köşeli Dikdörtgen 7"/>
          <p:cNvSpPr/>
          <p:nvPr/>
        </p:nvSpPr>
        <p:spPr>
          <a:xfrm>
            <a:off x="1043972" y="3044249"/>
            <a:ext cx="1662965" cy="872225"/>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sz="1600" b="1" dirty="0" smtClean="0"/>
              <a:t>Planlı, Verimli ve Etkili  </a:t>
            </a:r>
          </a:p>
          <a:p>
            <a:pPr algn="ctr"/>
            <a:r>
              <a:rPr lang="tr-TR" sz="1600" b="1" dirty="0" smtClean="0"/>
              <a:t>Çalışmak</a:t>
            </a:r>
            <a:endParaRPr lang="tr-TR" sz="1600" b="1" dirty="0"/>
          </a:p>
        </p:txBody>
      </p:sp>
      <p:sp>
        <p:nvSpPr>
          <p:cNvPr id="10" name="Yuvarlatılmış Çapraz Köşeli Dikdörtgen 9"/>
          <p:cNvSpPr/>
          <p:nvPr/>
        </p:nvSpPr>
        <p:spPr>
          <a:xfrm>
            <a:off x="5508104" y="864666"/>
            <a:ext cx="1710471" cy="648072"/>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dirty="0" smtClean="0"/>
              <a:t>Özgüven</a:t>
            </a:r>
            <a:endParaRPr lang="tr-TR" b="1" dirty="0"/>
          </a:p>
        </p:txBody>
      </p:sp>
      <p:pic>
        <p:nvPicPr>
          <p:cNvPr id="3074" name="Picture 2" descr="D:\Users\Hp\Desktop\80387152-cute-boy-in-a-school-uniform-giving-thumbs-u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47281" y="769739"/>
            <a:ext cx="1790700" cy="2378075"/>
          </a:xfrm>
          <a:prstGeom prst="rect">
            <a:avLst/>
          </a:prstGeom>
          <a:noFill/>
          <a:extLst>
            <a:ext uri="{909E8E84-426E-40DD-AFC4-6F175D3DCCD1}">
              <a14:hiddenFill xmlns:a14="http://schemas.microsoft.com/office/drawing/2010/main">
                <a:solidFill>
                  <a:srgbClr val="FFFFFF"/>
                </a:solidFill>
              </a14:hiddenFill>
            </a:ext>
          </a:extLst>
        </p:spPr>
      </p:pic>
      <p:sp>
        <p:nvSpPr>
          <p:cNvPr id="12" name="Yuvarlatılmış Çapraz Köşeli Dikdörtgen 11"/>
          <p:cNvSpPr/>
          <p:nvPr/>
        </p:nvSpPr>
        <p:spPr>
          <a:xfrm>
            <a:off x="5220072" y="3363838"/>
            <a:ext cx="1710471" cy="552636"/>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b="1" dirty="0" smtClean="0"/>
              <a:t>Bahanelerden Kurtulmak</a:t>
            </a:r>
            <a:endParaRPr lang="tr-TR" b="1" dirty="0"/>
          </a:p>
        </p:txBody>
      </p:sp>
      <p:pic>
        <p:nvPicPr>
          <p:cNvPr id="3075" name="Picture 3" descr="D:\Users\Hp\Desktop\two-people-debate-696x654-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64288" y="3362581"/>
            <a:ext cx="1791339" cy="1512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06624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1000"/>
                            </p:stCondLst>
                            <p:childTnLst>
                              <p:par>
                                <p:cTn id="17" presetID="52"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Scale>
                                      <p:cBhvr>
                                        <p:cTn id="19"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6"/>
                                        </p:tgtEl>
                                        <p:attrNameLst>
                                          <p:attrName>ppt_x</p:attrName>
                                          <p:attrName>ppt_y</p:attrName>
                                        </p:attrNameLst>
                                      </p:cBhvr>
                                    </p:animMotion>
                                    <p:animEffect transition="in" filter="fade">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5"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1000" fill="hold"/>
                                        <p:tgtEl>
                                          <p:spTgt spid="7"/>
                                        </p:tgtEl>
                                        <p:attrNameLst>
                                          <p:attrName>ppt_w</p:attrName>
                                        </p:attrNameLst>
                                      </p:cBhvr>
                                      <p:tavLst>
                                        <p:tav tm="0">
                                          <p:val>
                                            <p:fltVal val="0"/>
                                          </p:val>
                                        </p:tav>
                                        <p:tav tm="100000">
                                          <p:val>
                                            <p:strVal val="#ppt_w"/>
                                          </p:val>
                                        </p:tav>
                                      </p:tavLst>
                                    </p:anim>
                                    <p:anim calcmode="lin" valueType="num">
                                      <p:cBhvr>
                                        <p:cTn id="27" dur="1000" fill="hold"/>
                                        <p:tgtEl>
                                          <p:spTgt spid="7"/>
                                        </p:tgtEl>
                                        <p:attrNameLst>
                                          <p:attrName>ppt_h</p:attrName>
                                        </p:attrNameLst>
                                      </p:cBhvr>
                                      <p:tavLst>
                                        <p:tav tm="0">
                                          <p:val>
                                            <p:fltVal val="0"/>
                                          </p:val>
                                        </p:tav>
                                        <p:tav tm="100000">
                                          <p:val>
                                            <p:strVal val="#ppt_h"/>
                                          </p:val>
                                        </p:tav>
                                      </p:tavLst>
                                    </p:anim>
                                    <p:anim calcmode="lin" valueType="num">
                                      <p:cBhvr>
                                        <p:cTn id="28"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30" fill="hold">
                            <p:stCondLst>
                              <p:cond delay="1000"/>
                            </p:stCondLst>
                            <p:childTnLst>
                              <p:par>
                                <p:cTn id="31" presetID="52"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Scale>
                                      <p:cBhvr>
                                        <p:cTn id="33"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8"/>
                                        </p:tgtEl>
                                        <p:attrNameLst>
                                          <p:attrName>ppt_x</p:attrName>
                                          <p:attrName>ppt_y</p:attrName>
                                        </p:attrNameLst>
                                      </p:cBhvr>
                                    </p:animMotion>
                                    <p:animEffect transition="in" filter="fade">
                                      <p:cBhvr>
                                        <p:cTn id="35" dur="1000"/>
                                        <p:tgtEl>
                                          <p:spTgt spid="8"/>
                                        </p:tgtEl>
                                      </p:cBhvr>
                                    </p:animEffect>
                                  </p:childTnLst>
                                </p:cTn>
                              </p:par>
                            </p:childTnLst>
                          </p:cTn>
                        </p:par>
                        <p:par>
                          <p:cTn id="36" fill="hold">
                            <p:stCondLst>
                              <p:cond delay="2000"/>
                            </p:stCondLst>
                            <p:childTnLst>
                              <p:par>
                                <p:cTn id="37" presetID="52" presetClass="entr" presetSubtype="0"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Scale>
                                      <p:cBhvr>
                                        <p:cTn id="39"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10"/>
                                        </p:tgtEl>
                                        <p:attrNameLst>
                                          <p:attrName>ppt_x</p:attrName>
                                          <p:attrName>ppt_y</p:attrName>
                                        </p:attrNameLst>
                                      </p:cBhvr>
                                    </p:animMotion>
                                    <p:animEffect transition="in" filter="fade">
                                      <p:cBhvr>
                                        <p:cTn id="41" dur="1000"/>
                                        <p:tgtEl>
                                          <p:spTgt spid="10"/>
                                        </p:tgtEl>
                                      </p:cBhvr>
                                    </p:animEffect>
                                  </p:childTnLst>
                                </p:cTn>
                              </p:par>
                            </p:childTnLst>
                          </p:cTn>
                        </p:par>
                        <p:par>
                          <p:cTn id="42" fill="hold">
                            <p:stCondLst>
                              <p:cond delay="3000"/>
                            </p:stCondLst>
                            <p:childTnLst>
                              <p:par>
                                <p:cTn id="43" presetID="52" presetClass="entr" presetSubtype="0" fill="hold" grpId="0" nodeType="afterEffect">
                                  <p:stCondLst>
                                    <p:cond delay="0"/>
                                  </p:stCondLst>
                                  <p:childTnLst>
                                    <p:set>
                                      <p:cBhvr>
                                        <p:cTn id="44" dur="1" fill="hold">
                                          <p:stCondLst>
                                            <p:cond delay="0"/>
                                          </p:stCondLst>
                                        </p:cTn>
                                        <p:tgtEl>
                                          <p:spTgt spid="12"/>
                                        </p:tgtEl>
                                        <p:attrNameLst>
                                          <p:attrName>style.visibility</p:attrName>
                                        </p:attrNameLst>
                                      </p:cBhvr>
                                      <p:to>
                                        <p:strVal val="visible"/>
                                      </p:to>
                                    </p:set>
                                    <p:animScale>
                                      <p:cBhvr>
                                        <p:cTn id="45" dur="1000" decel="50000" fill="hold">
                                          <p:stCondLst>
                                            <p:cond delay="0"/>
                                          </p:stCondLst>
                                        </p:cTn>
                                        <p:tgtEl>
                                          <p:spTgt spid="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6" dur="1000" decel="50000" fill="hold">
                                          <p:stCondLst>
                                            <p:cond delay="0"/>
                                          </p:stCondLst>
                                        </p:cTn>
                                        <p:tgtEl>
                                          <p:spTgt spid="12"/>
                                        </p:tgtEl>
                                        <p:attrNameLst>
                                          <p:attrName>ppt_x</p:attrName>
                                          <p:attrName>ppt_y</p:attrName>
                                        </p:attrNameLst>
                                      </p:cBhvr>
                                    </p:animMotion>
                                    <p:animEffect transition="in" filter="fade">
                                      <p:cBhvr>
                                        <p:cTn id="4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8" grpId="0" animBg="1"/>
      <p:bldP spid="10"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MOTİVASYONU AZALTAN ETKENLER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Yuvarlatılmış Dikdörtgen 5"/>
          <p:cNvSpPr/>
          <p:nvPr/>
        </p:nvSpPr>
        <p:spPr>
          <a:xfrm>
            <a:off x="1025371" y="1923678"/>
            <a:ext cx="3114582" cy="72008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r>
              <a:rPr lang="tr-TR" sz="2000" b="1" dirty="0" smtClean="0"/>
              <a:t>Ümitsizliğe Düşmek</a:t>
            </a:r>
            <a:endParaRPr lang="tr-TR" sz="2000" b="1" dirty="0"/>
          </a:p>
        </p:txBody>
      </p:sp>
      <p:sp>
        <p:nvSpPr>
          <p:cNvPr id="9" name="Yuvarlatılmış Dikdörtgen 8"/>
          <p:cNvSpPr/>
          <p:nvPr/>
        </p:nvSpPr>
        <p:spPr>
          <a:xfrm>
            <a:off x="1067956" y="2787774"/>
            <a:ext cx="2393533" cy="79208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tr-TR" sz="2000" b="1" dirty="0" smtClean="0"/>
              <a:t>Dersi sevmemek</a:t>
            </a:r>
            <a:endParaRPr lang="tr-TR" sz="2000" b="1" dirty="0"/>
          </a:p>
        </p:txBody>
      </p:sp>
      <p:sp>
        <p:nvSpPr>
          <p:cNvPr id="11" name="Yuvarlatılmış Dikdörtgen 10"/>
          <p:cNvSpPr/>
          <p:nvPr/>
        </p:nvSpPr>
        <p:spPr>
          <a:xfrm>
            <a:off x="4420319" y="862477"/>
            <a:ext cx="4248472" cy="72008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tr-TR" sz="2800" b="1" dirty="0" smtClean="0">
                <a:solidFill>
                  <a:srgbClr val="FF0000"/>
                </a:solidFill>
              </a:rPr>
              <a:t>Öğrenilmiş Çaresizlik</a:t>
            </a:r>
            <a:endParaRPr lang="tr-TR" sz="2800" b="1" dirty="0">
              <a:solidFill>
                <a:srgbClr val="FF0000"/>
              </a:solidFill>
            </a:endParaRPr>
          </a:p>
        </p:txBody>
      </p:sp>
      <p:sp>
        <p:nvSpPr>
          <p:cNvPr id="12" name="Yuvarlatılmış Dikdörtgen 11"/>
          <p:cNvSpPr/>
          <p:nvPr/>
        </p:nvSpPr>
        <p:spPr>
          <a:xfrm>
            <a:off x="4556670" y="1923678"/>
            <a:ext cx="4005797" cy="95278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tr-TR" sz="2800" b="1" dirty="0" smtClean="0">
                <a:solidFill>
                  <a:srgbClr val="FFFF00"/>
                </a:solidFill>
              </a:rPr>
              <a:t>Başarısızlık Korkusu</a:t>
            </a:r>
            <a:endParaRPr lang="tr-TR" sz="2800" b="1" dirty="0">
              <a:solidFill>
                <a:srgbClr val="FFFF00"/>
              </a:solidFill>
            </a:endParaRPr>
          </a:p>
        </p:txBody>
      </p:sp>
      <p:sp>
        <p:nvSpPr>
          <p:cNvPr id="13" name="Yuvarlatılmış Dikdörtgen 12"/>
          <p:cNvSpPr/>
          <p:nvPr/>
        </p:nvSpPr>
        <p:spPr>
          <a:xfrm>
            <a:off x="4628419" y="2983682"/>
            <a:ext cx="3903762" cy="703402"/>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tr-TR" sz="2800" b="1" dirty="0" smtClean="0"/>
              <a:t>Kıyaslama</a:t>
            </a:r>
            <a:endParaRPr lang="tr-TR" sz="2800" b="1" dirty="0"/>
          </a:p>
        </p:txBody>
      </p:sp>
      <p:sp>
        <p:nvSpPr>
          <p:cNvPr id="14" name="Yuvarlatılmış Dikdörtgen 13"/>
          <p:cNvSpPr/>
          <p:nvPr/>
        </p:nvSpPr>
        <p:spPr>
          <a:xfrm>
            <a:off x="2857488" y="4000510"/>
            <a:ext cx="3831754" cy="648072"/>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tr-TR" sz="2800" b="1" dirty="0" smtClean="0"/>
              <a:t>Plansızlık</a:t>
            </a:r>
            <a:endParaRPr lang="tr-TR" sz="2800" b="1" dirty="0"/>
          </a:p>
        </p:txBody>
      </p:sp>
      <p:sp>
        <p:nvSpPr>
          <p:cNvPr id="15" name="Yuvarlatılmış Dikdörtgen 14"/>
          <p:cNvSpPr/>
          <p:nvPr/>
        </p:nvSpPr>
        <p:spPr>
          <a:xfrm>
            <a:off x="1043609" y="862477"/>
            <a:ext cx="3096344" cy="952783"/>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tr-TR" sz="2800" b="1" dirty="0" smtClean="0">
                <a:solidFill>
                  <a:srgbClr val="FFFF00"/>
                </a:solidFill>
              </a:rPr>
              <a:t>Hedefin Olmaması</a:t>
            </a:r>
            <a:endParaRPr lang="tr-TR" sz="2800" b="1" dirty="0">
              <a:solidFill>
                <a:srgbClr val="FFFF00"/>
              </a:solidFill>
            </a:endParaRPr>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80">
                                          <p:stCondLst>
                                            <p:cond delay="0"/>
                                          </p:stCondLst>
                                        </p:cTn>
                                        <p:tgtEl>
                                          <p:spTgt spid="9"/>
                                        </p:tgtEl>
                                      </p:cBhvr>
                                    </p:animEffect>
                                    <p:anim calcmode="lin" valueType="num">
                                      <p:cBhvr>
                                        <p:cTn id="13"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18" dur="26">
                                          <p:stCondLst>
                                            <p:cond delay="650"/>
                                          </p:stCondLst>
                                        </p:cTn>
                                        <p:tgtEl>
                                          <p:spTgt spid="9"/>
                                        </p:tgtEl>
                                      </p:cBhvr>
                                      <p:to x="100000" y="60000"/>
                                    </p:animScale>
                                    <p:animScale>
                                      <p:cBhvr>
                                        <p:cTn id="19" dur="166" decel="50000">
                                          <p:stCondLst>
                                            <p:cond delay="676"/>
                                          </p:stCondLst>
                                        </p:cTn>
                                        <p:tgtEl>
                                          <p:spTgt spid="9"/>
                                        </p:tgtEl>
                                      </p:cBhvr>
                                      <p:to x="100000" y="100000"/>
                                    </p:animScale>
                                    <p:animScale>
                                      <p:cBhvr>
                                        <p:cTn id="20" dur="26">
                                          <p:stCondLst>
                                            <p:cond delay="1312"/>
                                          </p:stCondLst>
                                        </p:cTn>
                                        <p:tgtEl>
                                          <p:spTgt spid="9"/>
                                        </p:tgtEl>
                                      </p:cBhvr>
                                      <p:to x="100000" y="80000"/>
                                    </p:animScale>
                                    <p:animScale>
                                      <p:cBhvr>
                                        <p:cTn id="21" dur="166" decel="50000">
                                          <p:stCondLst>
                                            <p:cond delay="1338"/>
                                          </p:stCondLst>
                                        </p:cTn>
                                        <p:tgtEl>
                                          <p:spTgt spid="9"/>
                                        </p:tgtEl>
                                      </p:cBhvr>
                                      <p:to x="100000" y="100000"/>
                                    </p:animScale>
                                    <p:animScale>
                                      <p:cBhvr>
                                        <p:cTn id="22" dur="26">
                                          <p:stCondLst>
                                            <p:cond delay="1642"/>
                                          </p:stCondLst>
                                        </p:cTn>
                                        <p:tgtEl>
                                          <p:spTgt spid="9"/>
                                        </p:tgtEl>
                                      </p:cBhvr>
                                      <p:to x="100000" y="90000"/>
                                    </p:animScale>
                                    <p:animScale>
                                      <p:cBhvr>
                                        <p:cTn id="23" dur="166" decel="50000">
                                          <p:stCondLst>
                                            <p:cond delay="1668"/>
                                          </p:stCondLst>
                                        </p:cTn>
                                        <p:tgtEl>
                                          <p:spTgt spid="9"/>
                                        </p:tgtEl>
                                      </p:cBhvr>
                                      <p:to x="100000" y="100000"/>
                                    </p:animScale>
                                    <p:animScale>
                                      <p:cBhvr>
                                        <p:cTn id="24" dur="26">
                                          <p:stCondLst>
                                            <p:cond delay="1808"/>
                                          </p:stCondLst>
                                        </p:cTn>
                                        <p:tgtEl>
                                          <p:spTgt spid="9"/>
                                        </p:tgtEl>
                                      </p:cBhvr>
                                      <p:to x="100000" y="95000"/>
                                    </p:animScale>
                                    <p:animScale>
                                      <p:cBhvr>
                                        <p:cTn id="25" dur="166" decel="50000">
                                          <p:stCondLst>
                                            <p:cond delay="1834"/>
                                          </p:stCondLst>
                                        </p:cTn>
                                        <p:tgtEl>
                                          <p:spTgt spid="9"/>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80">
                                          <p:stCondLst>
                                            <p:cond delay="0"/>
                                          </p:stCondLst>
                                        </p:cTn>
                                        <p:tgtEl>
                                          <p:spTgt spid="6"/>
                                        </p:tgtEl>
                                      </p:cBhvr>
                                    </p:animEffect>
                                    <p:anim calcmode="lin" valueType="num">
                                      <p:cBhvr>
                                        <p:cTn id="31"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6" dur="26">
                                          <p:stCondLst>
                                            <p:cond delay="650"/>
                                          </p:stCondLst>
                                        </p:cTn>
                                        <p:tgtEl>
                                          <p:spTgt spid="6"/>
                                        </p:tgtEl>
                                      </p:cBhvr>
                                      <p:to x="100000" y="60000"/>
                                    </p:animScale>
                                    <p:animScale>
                                      <p:cBhvr>
                                        <p:cTn id="37" dur="166" decel="50000">
                                          <p:stCondLst>
                                            <p:cond delay="676"/>
                                          </p:stCondLst>
                                        </p:cTn>
                                        <p:tgtEl>
                                          <p:spTgt spid="6"/>
                                        </p:tgtEl>
                                      </p:cBhvr>
                                      <p:to x="100000" y="100000"/>
                                    </p:animScale>
                                    <p:animScale>
                                      <p:cBhvr>
                                        <p:cTn id="38" dur="26">
                                          <p:stCondLst>
                                            <p:cond delay="1312"/>
                                          </p:stCondLst>
                                        </p:cTn>
                                        <p:tgtEl>
                                          <p:spTgt spid="6"/>
                                        </p:tgtEl>
                                      </p:cBhvr>
                                      <p:to x="100000" y="80000"/>
                                    </p:animScale>
                                    <p:animScale>
                                      <p:cBhvr>
                                        <p:cTn id="39" dur="166" decel="50000">
                                          <p:stCondLst>
                                            <p:cond delay="1338"/>
                                          </p:stCondLst>
                                        </p:cTn>
                                        <p:tgtEl>
                                          <p:spTgt spid="6"/>
                                        </p:tgtEl>
                                      </p:cBhvr>
                                      <p:to x="100000" y="100000"/>
                                    </p:animScale>
                                    <p:animScale>
                                      <p:cBhvr>
                                        <p:cTn id="40" dur="26">
                                          <p:stCondLst>
                                            <p:cond delay="1642"/>
                                          </p:stCondLst>
                                        </p:cTn>
                                        <p:tgtEl>
                                          <p:spTgt spid="6"/>
                                        </p:tgtEl>
                                      </p:cBhvr>
                                      <p:to x="100000" y="90000"/>
                                    </p:animScale>
                                    <p:animScale>
                                      <p:cBhvr>
                                        <p:cTn id="41" dur="166" decel="50000">
                                          <p:stCondLst>
                                            <p:cond delay="1668"/>
                                          </p:stCondLst>
                                        </p:cTn>
                                        <p:tgtEl>
                                          <p:spTgt spid="6"/>
                                        </p:tgtEl>
                                      </p:cBhvr>
                                      <p:to x="100000" y="100000"/>
                                    </p:animScale>
                                    <p:animScale>
                                      <p:cBhvr>
                                        <p:cTn id="42" dur="26">
                                          <p:stCondLst>
                                            <p:cond delay="1808"/>
                                          </p:stCondLst>
                                        </p:cTn>
                                        <p:tgtEl>
                                          <p:spTgt spid="6"/>
                                        </p:tgtEl>
                                      </p:cBhvr>
                                      <p:to x="100000" y="95000"/>
                                    </p:animScale>
                                    <p:animScale>
                                      <p:cBhvr>
                                        <p:cTn id="43" dur="166" decel="50000">
                                          <p:stCondLst>
                                            <p:cond delay="1834"/>
                                          </p:stCondLst>
                                        </p:cTn>
                                        <p:tgtEl>
                                          <p:spTgt spid="6"/>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wipe(down)">
                                      <p:cBhvr>
                                        <p:cTn id="48" dur="580">
                                          <p:stCondLst>
                                            <p:cond delay="0"/>
                                          </p:stCondLst>
                                        </p:cTn>
                                        <p:tgtEl>
                                          <p:spTgt spid="11"/>
                                        </p:tgtEl>
                                      </p:cBhvr>
                                    </p:animEffect>
                                    <p:anim calcmode="lin" valueType="num">
                                      <p:cBhvr>
                                        <p:cTn id="49"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54" dur="26">
                                          <p:stCondLst>
                                            <p:cond delay="650"/>
                                          </p:stCondLst>
                                        </p:cTn>
                                        <p:tgtEl>
                                          <p:spTgt spid="11"/>
                                        </p:tgtEl>
                                      </p:cBhvr>
                                      <p:to x="100000" y="60000"/>
                                    </p:animScale>
                                    <p:animScale>
                                      <p:cBhvr>
                                        <p:cTn id="55" dur="166" decel="50000">
                                          <p:stCondLst>
                                            <p:cond delay="676"/>
                                          </p:stCondLst>
                                        </p:cTn>
                                        <p:tgtEl>
                                          <p:spTgt spid="11"/>
                                        </p:tgtEl>
                                      </p:cBhvr>
                                      <p:to x="100000" y="100000"/>
                                    </p:animScale>
                                    <p:animScale>
                                      <p:cBhvr>
                                        <p:cTn id="56" dur="26">
                                          <p:stCondLst>
                                            <p:cond delay="1312"/>
                                          </p:stCondLst>
                                        </p:cTn>
                                        <p:tgtEl>
                                          <p:spTgt spid="11"/>
                                        </p:tgtEl>
                                      </p:cBhvr>
                                      <p:to x="100000" y="80000"/>
                                    </p:animScale>
                                    <p:animScale>
                                      <p:cBhvr>
                                        <p:cTn id="57" dur="166" decel="50000">
                                          <p:stCondLst>
                                            <p:cond delay="1338"/>
                                          </p:stCondLst>
                                        </p:cTn>
                                        <p:tgtEl>
                                          <p:spTgt spid="11"/>
                                        </p:tgtEl>
                                      </p:cBhvr>
                                      <p:to x="100000" y="100000"/>
                                    </p:animScale>
                                    <p:animScale>
                                      <p:cBhvr>
                                        <p:cTn id="58" dur="26">
                                          <p:stCondLst>
                                            <p:cond delay="1642"/>
                                          </p:stCondLst>
                                        </p:cTn>
                                        <p:tgtEl>
                                          <p:spTgt spid="11"/>
                                        </p:tgtEl>
                                      </p:cBhvr>
                                      <p:to x="100000" y="90000"/>
                                    </p:animScale>
                                    <p:animScale>
                                      <p:cBhvr>
                                        <p:cTn id="59" dur="166" decel="50000">
                                          <p:stCondLst>
                                            <p:cond delay="1668"/>
                                          </p:stCondLst>
                                        </p:cTn>
                                        <p:tgtEl>
                                          <p:spTgt spid="11"/>
                                        </p:tgtEl>
                                      </p:cBhvr>
                                      <p:to x="100000" y="100000"/>
                                    </p:animScale>
                                    <p:animScale>
                                      <p:cBhvr>
                                        <p:cTn id="60" dur="26">
                                          <p:stCondLst>
                                            <p:cond delay="1808"/>
                                          </p:stCondLst>
                                        </p:cTn>
                                        <p:tgtEl>
                                          <p:spTgt spid="11"/>
                                        </p:tgtEl>
                                      </p:cBhvr>
                                      <p:to x="100000" y="95000"/>
                                    </p:animScale>
                                    <p:animScale>
                                      <p:cBhvr>
                                        <p:cTn id="61" dur="166" decel="50000">
                                          <p:stCondLst>
                                            <p:cond delay="1834"/>
                                          </p:stCondLst>
                                        </p:cTn>
                                        <p:tgtEl>
                                          <p:spTgt spid="11"/>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wipe(down)">
                                      <p:cBhvr>
                                        <p:cTn id="66" dur="580">
                                          <p:stCondLst>
                                            <p:cond delay="0"/>
                                          </p:stCondLst>
                                        </p:cTn>
                                        <p:tgtEl>
                                          <p:spTgt spid="12"/>
                                        </p:tgtEl>
                                      </p:cBhvr>
                                    </p:animEffect>
                                    <p:anim calcmode="lin" valueType="num">
                                      <p:cBhvr>
                                        <p:cTn id="67"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72" dur="26">
                                          <p:stCondLst>
                                            <p:cond delay="650"/>
                                          </p:stCondLst>
                                        </p:cTn>
                                        <p:tgtEl>
                                          <p:spTgt spid="12"/>
                                        </p:tgtEl>
                                      </p:cBhvr>
                                      <p:to x="100000" y="60000"/>
                                    </p:animScale>
                                    <p:animScale>
                                      <p:cBhvr>
                                        <p:cTn id="73" dur="166" decel="50000">
                                          <p:stCondLst>
                                            <p:cond delay="676"/>
                                          </p:stCondLst>
                                        </p:cTn>
                                        <p:tgtEl>
                                          <p:spTgt spid="12"/>
                                        </p:tgtEl>
                                      </p:cBhvr>
                                      <p:to x="100000" y="100000"/>
                                    </p:animScale>
                                    <p:animScale>
                                      <p:cBhvr>
                                        <p:cTn id="74" dur="26">
                                          <p:stCondLst>
                                            <p:cond delay="1312"/>
                                          </p:stCondLst>
                                        </p:cTn>
                                        <p:tgtEl>
                                          <p:spTgt spid="12"/>
                                        </p:tgtEl>
                                      </p:cBhvr>
                                      <p:to x="100000" y="80000"/>
                                    </p:animScale>
                                    <p:animScale>
                                      <p:cBhvr>
                                        <p:cTn id="75" dur="166" decel="50000">
                                          <p:stCondLst>
                                            <p:cond delay="1338"/>
                                          </p:stCondLst>
                                        </p:cTn>
                                        <p:tgtEl>
                                          <p:spTgt spid="12"/>
                                        </p:tgtEl>
                                      </p:cBhvr>
                                      <p:to x="100000" y="100000"/>
                                    </p:animScale>
                                    <p:animScale>
                                      <p:cBhvr>
                                        <p:cTn id="76" dur="26">
                                          <p:stCondLst>
                                            <p:cond delay="1642"/>
                                          </p:stCondLst>
                                        </p:cTn>
                                        <p:tgtEl>
                                          <p:spTgt spid="12"/>
                                        </p:tgtEl>
                                      </p:cBhvr>
                                      <p:to x="100000" y="90000"/>
                                    </p:animScale>
                                    <p:animScale>
                                      <p:cBhvr>
                                        <p:cTn id="77" dur="166" decel="50000">
                                          <p:stCondLst>
                                            <p:cond delay="1668"/>
                                          </p:stCondLst>
                                        </p:cTn>
                                        <p:tgtEl>
                                          <p:spTgt spid="12"/>
                                        </p:tgtEl>
                                      </p:cBhvr>
                                      <p:to x="100000" y="100000"/>
                                    </p:animScale>
                                    <p:animScale>
                                      <p:cBhvr>
                                        <p:cTn id="78" dur="26">
                                          <p:stCondLst>
                                            <p:cond delay="1808"/>
                                          </p:stCondLst>
                                        </p:cTn>
                                        <p:tgtEl>
                                          <p:spTgt spid="12"/>
                                        </p:tgtEl>
                                      </p:cBhvr>
                                      <p:to x="100000" y="95000"/>
                                    </p:animScale>
                                    <p:animScale>
                                      <p:cBhvr>
                                        <p:cTn id="79" dur="166" decel="50000">
                                          <p:stCondLst>
                                            <p:cond delay="1834"/>
                                          </p:stCondLst>
                                        </p:cTn>
                                        <p:tgtEl>
                                          <p:spTgt spid="12"/>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grpId="0" nodeType="clickEffect">
                                  <p:stCondLst>
                                    <p:cond delay="0"/>
                                  </p:stCondLst>
                                  <p:childTnLst>
                                    <p:set>
                                      <p:cBhvr>
                                        <p:cTn id="83" dur="1" fill="hold">
                                          <p:stCondLst>
                                            <p:cond delay="0"/>
                                          </p:stCondLst>
                                        </p:cTn>
                                        <p:tgtEl>
                                          <p:spTgt spid="13"/>
                                        </p:tgtEl>
                                        <p:attrNameLst>
                                          <p:attrName>style.visibility</p:attrName>
                                        </p:attrNameLst>
                                      </p:cBhvr>
                                      <p:to>
                                        <p:strVal val="visible"/>
                                      </p:to>
                                    </p:set>
                                    <p:animEffect transition="in" filter="wipe(down)">
                                      <p:cBhvr>
                                        <p:cTn id="84" dur="580">
                                          <p:stCondLst>
                                            <p:cond delay="0"/>
                                          </p:stCondLst>
                                        </p:cTn>
                                        <p:tgtEl>
                                          <p:spTgt spid="13"/>
                                        </p:tgtEl>
                                      </p:cBhvr>
                                    </p:animEffect>
                                    <p:anim calcmode="lin" valueType="num">
                                      <p:cBhvr>
                                        <p:cTn id="85"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90" dur="26">
                                          <p:stCondLst>
                                            <p:cond delay="650"/>
                                          </p:stCondLst>
                                        </p:cTn>
                                        <p:tgtEl>
                                          <p:spTgt spid="13"/>
                                        </p:tgtEl>
                                      </p:cBhvr>
                                      <p:to x="100000" y="60000"/>
                                    </p:animScale>
                                    <p:animScale>
                                      <p:cBhvr>
                                        <p:cTn id="91" dur="166" decel="50000">
                                          <p:stCondLst>
                                            <p:cond delay="676"/>
                                          </p:stCondLst>
                                        </p:cTn>
                                        <p:tgtEl>
                                          <p:spTgt spid="13"/>
                                        </p:tgtEl>
                                      </p:cBhvr>
                                      <p:to x="100000" y="100000"/>
                                    </p:animScale>
                                    <p:animScale>
                                      <p:cBhvr>
                                        <p:cTn id="92" dur="26">
                                          <p:stCondLst>
                                            <p:cond delay="1312"/>
                                          </p:stCondLst>
                                        </p:cTn>
                                        <p:tgtEl>
                                          <p:spTgt spid="13"/>
                                        </p:tgtEl>
                                      </p:cBhvr>
                                      <p:to x="100000" y="80000"/>
                                    </p:animScale>
                                    <p:animScale>
                                      <p:cBhvr>
                                        <p:cTn id="93" dur="166" decel="50000">
                                          <p:stCondLst>
                                            <p:cond delay="1338"/>
                                          </p:stCondLst>
                                        </p:cTn>
                                        <p:tgtEl>
                                          <p:spTgt spid="13"/>
                                        </p:tgtEl>
                                      </p:cBhvr>
                                      <p:to x="100000" y="100000"/>
                                    </p:animScale>
                                    <p:animScale>
                                      <p:cBhvr>
                                        <p:cTn id="94" dur="26">
                                          <p:stCondLst>
                                            <p:cond delay="1642"/>
                                          </p:stCondLst>
                                        </p:cTn>
                                        <p:tgtEl>
                                          <p:spTgt spid="13"/>
                                        </p:tgtEl>
                                      </p:cBhvr>
                                      <p:to x="100000" y="90000"/>
                                    </p:animScale>
                                    <p:animScale>
                                      <p:cBhvr>
                                        <p:cTn id="95" dur="166" decel="50000">
                                          <p:stCondLst>
                                            <p:cond delay="1668"/>
                                          </p:stCondLst>
                                        </p:cTn>
                                        <p:tgtEl>
                                          <p:spTgt spid="13"/>
                                        </p:tgtEl>
                                      </p:cBhvr>
                                      <p:to x="100000" y="100000"/>
                                    </p:animScale>
                                    <p:animScale>
                                      <p:cBhvr>
                                        <p:cTn id="96" dur="26">
                                          <p:stCondLst>
                                            <p:cond delay="1808"/>
                                          </p:stCondLst>
                                        </p:cTn>
                                        <p:tgtEl>
                                          <p:spTgt spid="13"/>
                                        </p:tgtEl>
                                      </p:cBhvr>
                                      <p:to x="100000" y="95000"/>
                                    </p:animScale>
                                    <p:animScale>
                                      <p:cBhvr>
                                        <p:cTn id="97" dur="166" decel="50000">
                                          <p:stCondLst>
                                            <p:cond delay="1834"/>
                                          </p:stCondLst>
                                        </p:cTn>
                                        <p:tgtEl>
                                          <p:spTgt spid="13"/>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grpId="0" nodeType="clickEffect">
                                  <p:stCondLst>
                                    <p:cond delay="0"/>
                                  </p:stCondLst>
                                  <p:childTnLst>
                                    <p:set>
                                      <p:cBhvr>
                                        <p:cTn id="101" dur="1" fill="hold">
                                          <p:stCondLst>
                                            <p:cond delay="0"/>
                                          </p:stCondLst>
                                        </p:cTn>
                                        <p:tgtEl>
                                          <p:spTgt spid="14"/>
                                        </p:tgtEl>
                                        <p:attrNameLst>
                                          <p:attrName>style.visibility</p:attrName>
                                        </p:attrNameLst>
                                      </p:cBhvr>
                                      <p:to>
                                        <p:strVal val="visible"/>
                                      </p:to>
                                    </p:set>
                                    <p:animEffect transition="in" filter="wipe(down)">
                                      <p:cBhvr>
                                        <p:cTn id="102" dur="580">
                                          <p:stCondLst>
                                            <p:cond delay="0"/>
                                          </p:stCondLst>
                                        </p:cTn>
                                        <p:tgtEl>
                                          <p:spTgt spid="14"/>
                                        </p:tgtEl>
                                      </p:cBhvr>
                                    </p:animEffect>
                                    <p:anim calcmode="lin" valueType="num">
                                      <p:cBhvr>
                                        <p:cTn id="103"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08" dur="26">
                                          <p:stCondLst>
                                            <p:cond delay="650"/>
                                          </p:stCondLst>
                                        </p:cTn>
                                        <p:tgtEl>
                                          <p:spTgt spid="14"/>
                                        </p:tgtEl>
                                      </p:cBhvr>
                                      <p:to x="100000" y="60000"/>
                                    </p:animScale>
                                    <p:animScale>
                                      <p:cBhvr>
                                        <p:cTn id="109" dur="166" decel="50000">
                                          <p:stCondLst>
                                            <p:cond delay="676"/>
                                          </p:stCondLst>
                                        </p:cTn>
                                        <p:tgtEl>
                                          <p:spTgt spid="14"/>
                                        </p:tgtEl>
                                      </p:cBhvr>
                                      <p:to x="100000" y="100000"/>
                                    </p:animScale>
                                    <p:animScale>
                                      <p:cBhvr>
                                        <p:cTn id="110" dur="26">
                                          <p:stCondLst>
                                            <p:cond delay="1312"/>
                                          </p:stCondLst>
                                        </p:cTn>
                                        <p:tgtEl>
                                          <p:spTgt spid="14"/>
                                        </p:tgtEl>
                                      </p:cBhvr>
                                      <p:to x="100000" y="80000"/>
                                    </p:animScale>
                                    <p:animScale>
                                      <p:cBhvr>
                                        <p:cTn id="111" dur="166" decel="50000">
                                          <p:stCondLst>
                                            <p:cond delay="1338"/>
                                          </p:stCondLst>
                                        </p:cTn>
                                        <p:tgtEl>
                                          <p:spTgt spid="14"/>
                                        </p:tgtEl>
                                      </p:cBhvr>
                                      <p:to x="100000" y="100000"/>
                                    </p:animScale>
                                    <p:animScale>
                                      <p:cBhvr>
                                        <p:cTn id="112" dur="26">
                                          <p:stCondLst>
                                            <p:cond delay="1642"/>
                                          </p:stCondLst>
                                        </p:cTn>
                                        <p:tgtEl>
                                          <p:spTgt spid="14"/>
                                        </p:tgtEl>
                                      </p:cBhvr>
                                      <p:to x="100000" y="90000"/>
                                    </p:animScale>
                                    <p:animScale>
                                      <p:cBhvr>
                                        <p:cTn id="113" dur="166" decel="50000">
                                          <p:stCondLst>
                                            <p:cond delay="1668"/>
                                          </p:stCondLst>
                                        </p:cTn>
                                        <p:tgtEl>
                                          <p:spTgt spid="14"/>
                                        </p:tgtEl>
                                      </p:cBhvr>
                                      <p:to x="100000" y="100000"/>
                                    </p:animScale>
                                    <p:animScale>
                                      <p:cBhvr>
                                        <p:cTn id="114" dur="26">
                                          <p:stCondLst>
                                            <p:cond delay="1808"/>
                                          </p:stCondLst>
                                        </p:cTn>
                                        <p:tgtEl>
                                          <p:spTgt spid="14"/>
                                        </p:tgtEl>
                                      </p:cBhvr>
                                      <p:to x="100000" y="95000"/>
                                    </p:animScale>
                                    <p:animScale>
                                      <p:cBhvr>
                                        <p:cTn id="115" dur="166" decel="50000">
                                          <p:stCondLst>
                                            <p:cond delay="1834"/>
                                          </p:stCondLst>
                                        </p:cTn>
                                        <p:tgtEl>
                                          <p:spTgt spid="14"/>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grpId="0" nodeType="clickEffect">
                                  <p:stCondLst>
                                    <p:cond delay="0"/>
                                  </p:stCondLst>
                                  <p:childTnLst>
                                    <p:set>
                                      <p:cBhvr>
                                        <p:cTn id="119" dur="1" fill="hold">
                                          <p:stCondLst>
                                            <p:cond delay="0"/>
                                          </p:stCondLst>
                                        </p:cTn>
                                        <p:tgtEl>
                                          <p:spTgt spid="15"/>
                                        </p:tgtEl>
                                        <p:attrNameLst>
                                          <p:attrName>style.visibility</p:attrName>
                                        </p:attrNameLst>
                                      </p:cBhvr>
                                      <p:to>
                                        <p:strVal val="visible"/>
                                      </p:to>
                                    </p:set>
                                    <p:animEffect transition="in" filter="wipe(down)">
                                      <p:cBhvr>
                                        <p:cTn id="120" dur="580">
                                          <p:stCondLst>
                                            <p:cond delay="0"/>
                                          </p:stCondLst>
                                        </p:cTn>
                                        <p:tgtEl>
                                          <p:spTgt spid="15"/>
                                        </p:tgtEl>
                                      </p:cBhvr>
                                    </p:animEffect>
                                    <p:anim calcmode="lin" valueType="num">
                                      <p:cBhvr>
                                        <p:cTn id="121"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26" dur="26">
                                          <p:stCondLst>
                                            <p:cond delay="650"/>
                                          </p:stCondLst>
                                        </p:cTn>
                                        <p:tgtEl>
                                          <p:spTgt spid="15"/>
                                        </p:tgtEl>
                                      </p:cBhvr>
                                      <p:to x="100000" y="60000"/>
                                    </p:animScale>
                                    <p:animScale>
                                      <p:cBhvr>
                                        <p:cTn id="127" dur="166" decel="50000">
                                          <p:stCondLst>
                                            <p:cond delay="676"/>
                                          </p:stCondLst>
                                        </p:cTn>
                                        <p:tgtEl>
                                          <p:spTgt spid="15"/>
                                        </p:tgtEl>
                                      </p:cBhvr>
                                      <p:to x="100000" y="100000"/>
                                    </p:animScale>
                                    <p:animScale>
                                      <p:cBhvr>
                                        <p:cTn id="128" dur="26">
                                          <p:stCondLst>
                                            <p:cond delay="1312"/>
                                          </p:stCondLst>
                                        </p:cTn>
                                        <p:tgtEl>
                                          <p:spTgt spid="15"/>
                                        </p:tgtEl>
                                      </p:cBhvr>
                                      <p:to x="100000" y="80000"/>
                                    </p:animScale>
                                    <p:animScale>
                                      <p:cBhvr>
                                        <p:cTn id="129" dur="166" decel="50000">
                                          <p:stCondLst>
                                            <p:cond delay="1338"/>
                                          </p:stCondLst>
                                        </p:cTn>
                                        <p:tgtEl>
                                          <p:spTgt spid="15"/>
                                        </p:tgtEl>
                                      </p:cBhvr>
                                      <p:to x="100000" y="100000"/>
                                    </p:animScale>
                                    <p:animScale>
                                      <p:cBhvr>
                                        <p:cTn id="130" dur="26">
                                          <p:stCondLst>
                                            <p:cond delay="1642"/>
                                          </p:stCondLst>
                                        </p:cTn>
                                        <p:tgtEl>
                                          <p:spTgt spid="15"/>
                                        </p:tgtEl>
                                      </p:cBhvr>
                                      <p:to x="100000" y="90000"/>
                                    </p:animScale>
                                    <p:animScale>
                                      <p:cBhvr>
                                        <p:cTn id="131" dur="166" decel="50000">
                                          <p:stCondLst>
                                            <p:cond delay="1668"/>
                                          </p:stCondLst>
                                        </p:cTn>
                                        <p:tgtEl>
                                          <p:spTgt spid="15"/>
                                        </p:tgtEl>
                                      </p:cBhvr>
                                      <p:to x="100000" y="100000"/>
                                    </p:animScale>
                                    <p:animScale>
                                      <p:cBhvr>
                                        <p:cTn id="132" dur="26">
                                          <p:stCondLst>
                                            <p:cond delay="1808"/>
                                          </p:stCondLst>
                                        </p:cTn>
                                        <p:tgtEl>
                                          <p:spTgt spid="15"/>
                                        </p:tgtEl>
                                      </p:cBhvr>
                                      <p:to x="100000" y="95000"/>
                                    </p:animScale>
                                    <p:animScale>
                                      <p:cBhvr>
                                        <p:cTn id="133" dur="166" decel="50000">
                                          <p:stCondLst>
                                            <p:cond delay="1834"/>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9" grpId="0" animBg="1"/>
      <p:bldP spid="11" grpId="0" animBg="1"/>
      <p:bldP spid="12" grpId="0" animBg="1"/>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HEDEF BELİRLEME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9632" y="803011"/>
            <a:ext cx="1224137" cy="1218324"/>
          </a:xfrm>
          <a:prstGeom prst="rect">
            <a:avLst/>
          </a:prstGeom>
        </p:spPr>
      </p:pic>
      <p:sp>
        <p:nvSpPr>
          <p:cNvPr id="2" name="Metin kutusu 1"/>
          <p:cNvSpPr txBox="1"/>
          <p:nvPr/>
        </p:nvSpPr>
        <p:spPr>
          <a:xfrm>
            <a:off x="2627784" y="849685"/>
            <a:ext cx="6336704" cy="1077218"/>
          </a:xfrm>
          <a:prstGeom prst="rect">
            <a:avLst/>
          </a:prstGeom>
          <a:noFill/>
        </p:spPr>
        <p:txBody>
          <a:bodyPr wrap="square" rtlCol="0">
            <a:spAutoFit/>
          </a:bodyPr>
          <a:lstStyle/>
          <a:p>
            <a:r>
              <a:rPr lang="tr-TR" sz="1600" dirty="0" smtClean="0"/>
              <a:t>Başarıya giden yolda en başta yapılması gereken şey </a:t>
            </a:r>
            <a:r>
              <a:rPr lang="tr-TR" sz="1600" b="1" dirty="0" smtClean="0">
                <a:solidFill>
                  <a:srgbClr val="FF0000"/>
                </a:solidFill>
              </a:rPr>
              <a:t>HEDEF BELİRLEMEK</a:t>
            </a:r>
            <a:r>
              <a:rPr lang="tr-TR" sz="1600" dirty="0" smtClean="0"/>
              <a:t>tir</a:t>
            </a:r>
            <a:r>
              <a:rPr lang="tr-TR" sz="1600" dirty="0"/>
              <a:t>. Hedefi olmayan gemiye hiçbir rüzgar yardım etmez. Hedefler, yapmamız gereken çalışmaların planlanmasında bize yol gösteren kılavuzumuzdur. </a:t>
            </a:r>
          </a:p>
        </p:txBody>
      </p:sp>
      <p:sp>
        <p:nvSpPr>
          <p:cNvPr id="6" name="Metin kutusu 5"/>
          <p:cNvSpPr txBox="1"/>
          <p:nvPr/>
        </p:nvSpPr>
        <p:spPr>
          <a:xfrm>
            <a:off x="1129198" y="2355726"/>
            <a:ext cx="7776864" cy="2308324"/>
          </a:xfrm>
          <a:prstGeom prst="rect">
            <a:avLst/>
          </a:prstGeom>
          <a:noFill/>
        </p:spPr>
        <p:txBody>
          <a:bodyPr wrap="square" rtlCol="0">
            <a:spAutoFit/>
          </a:bodyPr>
          <a:lstStyle/>
          <a:p>
            <a:r>
              <a:rPr lang="tr-TR" sz="1400" b="1" dirty="0" smtClean="0">
                <a:solidFill>
                  <a:srgbClr val="FF0000"/>
                </a:solidFill>
              </a:rPr>
              <a:t>HEDEFİNİZ, </a:t>
            </a:r>
            <a:r>
              <a:rPr lang="tr-TR" sz="1400" dirty="0" smtClean="0"/>
              <a:t>gerçekçi, yetenek ve ilgilerinize </a:t>
            </a:r>
            <a:r>
              <a:rPr lang="tr-TR" sz="1400" dirty="0"/>
              <a:t>uygun </a:t>
            </a:r>
            <a:r>
              <a:rPr lang="tr-TR" sz="1400" dirty="0" smtClean="0"/>
              <a:t>olmalıdır. Gerçekçi </a:t>
            </a:r>
            <a:r>
              <a:rPr lang="tr-TR" sz="1400" dirty="0"/>
              <a:t>olmayacak kadar yüksek ya da  ulaşabileceğinizin çok altında </a:t>
            </a:r>
            <a:r>
              <a:rPr lang="tr-TR" sz="1400" dirty="0" smtClean="0"/>
              <a:t>kalan hedeflerin </a:t>
            </a:r>
            <a:r>
              <a:rPr lang="tr-TR" sz="1400" dirty="0"/>
              <a:t>sizi hem başarısızlığa hem düş kırıklığına sürükleyeceğini unutmayın.</a:t>
            </a:r>
            <a:r>
              <a:rPr lang="tr-TR" sz="1400" dirty="0" smtClean="0">
                <a:solidFill>
                  <a:srgbClr val="FF0000"/>
                </a:solidFill>
              </a:rPr>
              <a:t> </a:t>
            </a:r>
          </a:p>
          <a:p>
            <a:endParaRPr lang="tr-TR" sz="1400" dirty="0">
              <a:solidFill>
                <a:srgbClr val="FF0000"/>
              </a:solidFill>
            </a:endParaRPr>
          </a:p>
          <a:p>
            <a:r>
              <a:rPr lang="tr-TR" sz="1400" dirty="0" smtClean="0"/>
              <a:t>Hedefinize ulaşmak için istenilen şartları, sınırları araştırın, öğrenin. </a:t>
            </a:r>
            <a:endParaRPr lang="tr-TR" sz="1400" dirty="0" smtClean="0"/>
          </a:p>
          <a:p>
            <a:endParaRPr lang="tr-TR" sz="1400" b="1" dirty="0">
              <a:solidFill>
                <a:srgbClr val="FF0000"/>
              </a:solidFill>
            </a:endParaRPr>
          </a:p>
          <a:p>
            <a:endParaRPr lang="tr-TR" sz="1400" dirty="0">
              <a:solidFill>
                <a:srgbClr val="FF0000"/>
              </a:solidFill>
            </a:endParaRPr>
          </a:p>
          <a:p>
            <a:r>
              <a:rPr lang="tr-TR" sz="1400" dirty="0" smtClean="0"/>
              <a:t>Hedefinizi </a:t>
            </a:r>
            <a:r>
              <a:rPr lang="tr-TR" sz="1400" dirty="0"/>
              <a:t>açık bir şekilde </a:t>
            </a:r>
            <a:r>
              <a:rPr lang="tr-TR" sz="1400" dirty="0" smtClean="0"/>
              <a:t>yazın, çalışma masanızın üzerinde bulundurun </a:t>
            </a:r>
            <a:r>
              <a:rPr lang="tr-TR" sz="1400" dirty="0"/>
              <a:t>ve her zaman o hedefi </a:t>
            </a:r>
            <a:r>
              <a:rPr lang="tr-TR" sz="1400" dirty="0" smtClean="0"/>
              <a:t>düşünün. </a:t>
            </a:r>
            <a:endParaRPr lang="tr-TR" sz="1400" dirty="0"/>
          </a:p>
          <a:p>
            <a:endParaRPr lang="tr-TR" dirty="0"/>
          </a:p>
        </p:txBody>
      </p:sp>
    </p:spTree>
    <p:extLst>
      <p:ext uri="{BB962C8B-B14F-4D97-AF65-F5344CB8AC3E}">
        <p14:creationId xmlns:p14="http://schemas.microsoft.com/office/powerpoint/2010/main" val="397010362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HEDEF BELİRLEME</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Metin kutusu 1"/>
          <p:cNvSpPr txBox="1"/>
          <p:nvPr/>
        </p:nvSpPr>
        <p:spPr>
          <a:xfrm>
            <a:off x="3491880" y="812130"/>
            <a:ext cx="5537792" cy="1754326"/>
          </a:xfrm>
          <a:prstGeom prst="rect">
            <a:avLst/>
          </a:prstGeom>
          <a:noFill/>
        </p:spPr>
        <p:txBody>
          <a:bodyPr wrap="square" rtlCol="0">
            <a:spAutoFit/>
          </a:bodyPr>
          <a:lstStyle/>
          <a:p>
            <a:r>
              <a:rPr lang="tr-TR" dirty="0" smtClean="0"/>
              <a:t>Kendinize şu soruları sorun?</a:t>
            </a:r>
          </a:p>
          <a:p>
            <a:r>
              <a:rPr lang="tr-TR" b="1" dirty="0" smtClean="0">
                <a:solidFill>
                  <a:srgbClr val="FF0000"/>
                </a:solidFill>
              </a:rPr>
              <a:t>-1sene </a:t>
            </a:r>
            <a:r>
              <a:rPr lang="tr-TR" b="1" dirty="0">
                <a:solidFill>
                  <a:srgbClr val="FF0000"/>
                </a:solidFill>
              </a:rPr>
              <a:t>sonra nerede olmak </a:t>
            </a:r>
            <a:r>
              <a:rPr lang="tr-TR" b="1" dirty="0" smtClean="0">
                <a:solidFill>
                  <a:srgbClr val="FF0000"/>
                </a:solidFill>
              </a:rPr>
              <a:t>istiyorum?</a:t>
            </a:r>
          </a:p>
          <a:p>
            <a:endParaRPr lang="tr-TR" dirty="0"/>
          </a:p>
          <a:p>
            <a:r>
              <a:rPr lang="tr-TR" b="1" dirty="0" smtClean="0">
                <a:solidFill>
                  <a:srgbClr val="7030A0"/>
                </a:solidFill>
              </a:rPr>
              <a:t>-5 </a:t>
            </a:r>
            <a:r>
              <a:rPr lang="tr-TR" b="1" dirty="0">
                <a:solidFill>
                  <a:srgbClr val="7030A0"/>
                </a:solidFill>
              </a:rPr>
              <a:t>sene sonra nerede olmak </a:t>
            </a:r>
            <a:r>
              <a:rPr lang="tr-TR" b="1" dirty="0" smtClean="0">
                <a:solidFill>
                  <a:srgbClr val="7030A0"/>
                </a:solidFill>
              </a:rPr>
              <a:t>istiyorum?</a:t>
            </a:r>
          </a:p>
          <a:p>
            <a:endParaRPr lang="tr-TR" dirty="0"/>
          </a:p>
          <a:p>
            <a:r>
              <a:rPr lang="tr-TR" b="1" dirty="0" smtClean="0">
                <a:solidFill>
                  <a:srgbClr val="00B050"/>
                </a:solidFill>
              </a:rPr>
              <a:t>-10 </a:t>
            </a:r>
            <a:r>
              <a:rPr lang="tr-TR" b="1" dirty="0">
                <a:solidFill>
                  <a:srgbClr val="00B050"/>
                </a:solidFill>
              </a:rPr>
              <a:t>sene sonra nerede olmak </a:t>
            </a:r>
            <a:r>
              <a:rPr lang="tr-TR" b="1" dirty="0" smtClean="0">
                <a:solidFill>
                  <a:srgbClr val="00B050"/>
                </a:solidFill>
              </a:rPr>
              <a:t>istiyorum?</a:t>
            </a:r>
            <a:endParaRPr lang="tr-TR" b="1" dirty="0">
              <a:solidFill>
                <a:srgbClr val="00B050"/>
              </a:solidFill>
            </a:endParaRPr>
          </a:p>
        </p:txBody>
      </p:sp>
      <p:pic>
        <p:nvPicPr>
          <p:cNvPr id="7" name="Picture 8" descr="BD00028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812130"/>
            <a:ext cx="2108327" cy="1848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ikdörtgen 4"/>
          <p:cNvSpPr/>
          <p:nvPr/>
        </p:nvSpPr>
        <p:spPr>
          <a:xfrm>
            <a:off x="1403648" y="3219822"/>
            <a:ext cx="5642581" cy="1200329"/>
          </a:xfrm>
          <a:prstGeom prst="rect">
            <a:avLst/>
          </a:prstGeom>
        </p:spPr>
        <p:txBody>
          <a:bodyPr wrap="square">
            <a:spAutoFit/>
          </a:bodyPr>
          <a:lstStyle/>
          <a:p>
            <a:pPr>
              <a:defRPr/>
            </a:pPr>
            <a:r>
              <a:rPr lang="tr-TR" sz="3600" b="1" dirty="0" smtClean="0">
                <a:solidFill>
                  <a:srgbClr val="FF0000"/>
                </a:solidFill>
                <a:ea typeface="Arial Unicode MS" pitchFamily="34" charset="-128"/>
                <a:cs typeface="Arial Unicode MS" pitchFamily="34" charset="-128"/>
              </a:rPr>
              <a:t>HEDEFİNİZ</a:t>
            </a:r>
            <a:r>
              <a:rPr lang="tr-TR" sz="3600" b="1" dirty="0" smtClean="0">
                <a:ea typeface="Arial Unicode MS" pitchFamily="34" charset="-128"/>
                <a:cs typeface="Arial Unicode MS" pitchFamily="34" charset="-128"/>
              </a:rPr>
              <a:t> </a:t>
            </a:r>
            <a:r>
              <a:rPr lang="tr-TR" sz="3600" b="1" dirty="0">
                <a:ea typeface="Arial Unicode MS" pitchFamily="34" charset="-128"/>
                <a:cs typeface="Arial Unicode MS" pitchFamily="34" charset="-128"/>
              </a:rPr>
              <a:t>sizi </a:t>
            </a:r>
            <a:r>
              <a:rPr lang="tr-TR" sz="3600" b="1" dirty="0">
                <a:solidFill>
                  <a:srgbClr val="00B050"/>
                </a:solidFill>
                <a:ea typeface="Arial Unicode MS" pitchFamily="34" charset="-128"/>
                <a:cs typeface="Arial Unicode MS" pitchFamily="34" charset="-128"/>
              </a:rPr>
              <a:t>çalışmaya</a:t>
            </a:r>
            <a:r>
              <a:rPr lang="tr-TR" sz="3600" b="1" dirty="0">
                <a:solidFill>
                  <a:srgbClr val="002060"/>
                </a:solidFill>
                <a:ea typeface="Arial Unicode MS" pitchFamily="34" charset="-128"/>
                <a:cs typeface="Arial Unicode MS" pitchFamily="34" charset="-128"/>
              </a:rPr>
              <a:t> motive eder</a:t>
            </a:r>
            <a:r>
              <a:rPr lang="tr-TR" sz="3600" b="1" dirty="0">
                <a:ea typeface="Arial Unicode MS" pitchFamily="34" charset="-128"/>
                <a:cs typeface="Arial Unicode MS" pitchFamily="34" charset="-128"/>
              </a:rPr>
              <a:t>.</a:t>
            </a:r>
            <a:endParaRPr lang="tr-TR" sz="3600" b="1" dirty="0"/>
          </a:p>
        </p:txBody>
      </p:sp>
    </p:spTree>
    <p:extLst>
      <p:ext uri="{BB962C8B-B14F-4D97-AF65-F5344CB8AC3E}">
        <p14:creationId xmlns:p14="http://schemas.microsoft.com/office/powerpoint/2010/main" val="13077866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Metin kutusu 1"/>
          <p:cNvSpPr txBox="1"/>
          <p:nvPr/>
        </p:nvSpPr>
        <p:spPr>
          <a:xfrm>
            <a:off x="2645934" y="946632"/>
            <a:ext cx="6336704" cy="1200329"/>
          </a:xfrm>
          <a:prstGeom prst="rect">
            <a:avLst/>
          </a:prstGeom>
          <a:noFill/>
        </p:spPr>
        <p:txBody>
          <a:bodyPr wrap="square" rtlCol="0">
            <a:spAutoFit/>
          </a:bodyPr>
          <a:lstStyle/>
          <a:p>
            <a:r>
              <a:rPr lang="tr-TR" dirty="0" smtClean="0"/>
              <a:t>Hedefinizi belirledikten sonra, hedefinize </a:t>
            </a:r>
            <a:r>
              <a:rPr lang="tr-TR" dirty="0"/>
              <a:t>ulaşmak için  </a:t>
            </a:r>
            <a:r>
              <a:rPr lang="tr-TR" b="1" dirty="0">
                <a:solidFill>
                  <a:srgbClr val="FF0000"/>
                </a:solidFill>
              </a:rPr>
              <a:t>PLANLI, VERİMLİ VE ETKİLİ DERS </a:t>
            </a:r>
            <a:r>
              <a:rPr lang="tr-TR" b="1" dirty="0" smtClean="0">
                <a:solidFill>
                  <a:srgbClr val="FF0000"/>
                </a:solidFill>
              </a:rPr>
              <a:t>ÇALIŞMA</a:t>
            </a:r>
            <a:r>
              <a:rPr lang="tr-TR" dirty="0" smtClean="0"/>
              <a:t> sisteminizin olması gerekir. Bunun için de;</a:t>
            </a:r>
            <a:endParaRPr lang="tr-TR" dirty="0"/>
          </a:p>
          <a:p>
            <a:endParaRPr lang="tr-TR" dirty="0"/>
          </a:p>
        </p:txBody>
      </p:sp>
      <p:sp>
        <p:nvSpPr>
          <p:cNvPr id="6" name="Metin kutusu 5"/>
          <p:cNvSpPr txBox="1"/>
          <p:nvPr/>
        </p:nvSpPr>
        <p:spPr>
          <a:xfrm>
            <a:off x="1126142" y="2283718"/>
            <a:ext cx="7989186" cy="3200876"/>
          </a:xfrm>
          <a:prstGeom prst="rect">
            <a:avLst/>
          </a:prstGeom>
          <a:noFill/>
        </p:spPr>
        <p:txBody>
          <a:bodyPr wrap="square" rtlCol="0">
            <a:spAutoFit/>
          </a:bodyPr>
          <a:lstStyle/>
          <a:p>
            <a:r>
              <a:rPr lang="tr-TR" sz="1600" b="1" dirty="0" smtClean="0">
                <a:solidFill>
                  <a:srgbClr val="FF0000"/>
                </a:solidFill>
              </a:rPr>
              <a:t>1-Ders Çalışma Programı oluşturun.        </a:t>
            </a:r>
            <a:r>
              <a:rPr lang="tr-TR" sz="1600" b="1" dirty="0" smtClean="0">
                <a:solidFill>
                  <a:schemeClr val="accent5"/>
                </a:solidFill>
              </a:rPr>
              <a:t>7-Aynı </a:t>
            </a:r>
            <a:r>
              <a:rPr lang="tr-TR" sz="1600" b="1" dirty="0">
                <a:solidFill>
                  <a:schemeClr val="accent5"/>
                </a:solidFill>
              </a:rPr>
              <a:t>anda farklı derslere odaklanmayın</a:t>
            </a:r>
            <a:r>
              <a:rPr lang="tr-TR" sz="1600" b="1" dirty="0" smtClean="0">
                <a:solidFill>
                  <a:schemeClr val="accent5"/>
                </a:solidFill>
              </a:rPr>
              <a:t>.       </a:t>
            </a:r>
          </a:p>
          <a:p>
            <a:r>
              <a:rPr lang="tr-TR" sz="1600" b="1" dirty="0" smtClean="0">
                <a:solidFill>
                  <a:srgbClr val="002060"/>
                </a:solidFill>
              </a:rPr>
              <a:t>2-Zamanı </a:t>
            </a:r>
            <a:r>
              <a:rPr lang="tr-TR" sz="1600" b="1" dirty="0">
                <a:solidFill>
                  <a:srgbClr val="002060"/>
                </a:solidFill>
              </a:rPr>
              <a:t>verimli </a:t>
            </a:r>
            <a:r>
              <a:rPr lang="tr-TR" sz="1600" b="1" dirty="0" smtClean="0">
                <a:solidFill>
                  <a:srgbClr val="002060"/>
                </a:solidFill>
              </a:rPr>
              <a:t>kullanın.                         </a:t>
            </a:r>
            <a:r>
              <a:rPr lang="tr-TR" sz="1600" b="1" dirty="0" smtClean="0">
                <a:solidFill>
                  <a:srgbClr val="0070C0"/>
                </a:solidFill>
              </a:rPr>
              <a:t>8-Tekrar </a:t>
            </a:r>
            <a:r>
              <a:rPr lang="tr-TR" sz="1600" b="1" dirty="0">
                <a:solidFill>
                  <a:srgbClr val="0070C0"/>
                </a:solidFill>
              </a:rPr>
              <a:t>yapın</a:t>
            </a:r>
            <a:r>
              <a:rPr lang="tr-TR" sz="1600" b="1" dirty="0" smtClean="0">
                <a:solidFill>
                  <a:srgbClr val="0070C0"/>
                </a:solidFill>
              </a:rPr>
              <a:t>.</a:t>
            </a:r>
          </a:p>
          <a:p>
            <a:r>
              <a:rPr lang="tr-TR" sz="1600" b="1" dirty="0">
                <a:solidFill>
                  <a:srgbClr val="7030A0"/>
                </a:solidFill>
              </a:rPr>
              <a:t>3-Verimi düşüren etkenleri ortadan         </a:t>
            </a:r>
            <a:r>
              <a:rPr lang="tr-TR" sz="1600" b="1" dirty="0" smtClean="0">
                <a:solidFill>
                  <a:srgbClr val="7030A0"/>
                </a:solidFill>
              </a:rPr>
              <a:t> </a:t>
            </a:r>
            <a:r>
              <a:rPr lang="tr-TR" sz="1600" b="1" dirty="0" smtClean="0">
                <a:solidFill>
                  <a:srgbClr val="FF0000"/>
                </a:solidFill>
              </a:rPr>
              <a:t>9-Farklı </a:t>
            </a:r>
            <a:r>
              <a:rPr lang="tr-TR" sz="1600" b="1" dirty="0">
                <a:solidFill>
                  <a:srgbClr val="FF0000"/>
                </a:solidFill>
              </a:rPr>
              <a:t>kaynaklardan yararlanın</a:t>
            </a:r>
            <a:r>
              <a:rPr lang="tr-TR" sz="1600" b="1" dirty="0" smtClean="0">
                <a:solidFill>
                  <a:srgbClr val="FF0000"/>
                </a:solidFill>
              </a:rPr>
              <a:t>.</a:t>
            </a:r>
          </a:p>
          <a:p>
            <a:r>
              <a:rPr lang="tr-TR" sz="1600" b="1" dirty="0" smtClean="0">
                <a:solidFill>
                  <a:srgbClr val="7030A0"/>
                </a:solidFill>
              </a:rPr>
              <a:t>kaldırın</a:t>
            </a:r>
            <a:r>
              <a:rPr lang="tr-TR" sz="1600" b="1" dirty="0">
                <a:solidFill>
                  <a:srgbClr val="7030A0"/>
                </a:solidFill>
              </a:rPr>
              <a:t>.                                                 </a:t>
            </a:r>
            <a:r>
              <a:rPr lang="tr-TR" sz="1600" b="1" dirty="0" smtClean="0">
                <a:solidFill>
                  <a:srgbClr val="7030A0"/>
                </a:solidFill>
              </a:rPr>
              <a:t>     10-Not tutun.</a:t>
            </a:r>
          </a:p>
          <a:p>
            <a:r>
              <a:rPr lang="tr-TR" sz="1600" b="1" dirty="0" smtClean="0">
                <a:solidFill>
                  <a:srgbClr val="00B050"/>
                </a:solidFill>
              </a:rPr>
              <a:t>4-</a:t>
            </a:r>
            <a:r>
              <a:rPr lang="tr-TR" sz="1600" b="1" dirty="0">
                <a:solidFill>
                  <a:srgbClr val="00B050"/>
                </a:solidFill>
              </a:rPr>
              <a:t>Uygun çalışma ortamı </a:t>
            </a:r>
            <a:r>
              <a:rPr lang="tr-TR" sz="1600" b="1" dirty="0" smtClean="0">
                <a:solidFill>
                  <a:srgbClr val="00B050"/>
                </a:solidFill>
              </a:rPr>
              <a:t>oluşturun</a:t>
            </a:r>
            <a:r>
              <a:rPr lang="tr-TR" sz="1600" b="1" dirty="0">
                <a:solidFill>
                  <a:srgbClr val="00B050"/>
                </a:solidFill>
              </a:rPr>
              <a:t>. </a:t>
            </a:r>
            <a:r>
              <a:rPr lang="tr-TR" sz="1600" b="1" dirty="0"/>
              <a:t>         </a:t>
            </a:r>
            <a:r>
              <a:rPr lang="tr-TR" sz="1600" b="1" dirty="0" smtClean="0"/>
              <a:t>11-Derse </a:t>
            </a:r>
            <a:r>
              <a:rPr lang="tr-TR" sz="1600" b="1" dirty="0"/>
              <a:t>hazırlıklı </a:t>
            </a:r>
            <a:r>
              <a:rPr lang="tr-TR" sz="1600" b="1" dirty="0" smtClean="0"/>
              <a:t>gidin.</a:t>
            </a:r>
          </a:p>
          <a:p>
            <a:r>
              <a:rPr lang="tr-TR" sz="1600" b="1" dirty="0" smtClean="0">
                <a:solidFill>
                  <a:srgbClr val="0070C0"/>
                </a:solidFill>
              </a:rPr>
              <a:t>5-Dikkatinizi </a:t>
            </a:r>
            <a:r>
              <a:rPr lang="tr-TR" sz="1600" b="1" dirty="0">
                <a:solidFill>
                  <a:srgbClr val="0070C0"/>
                </a:solidFill>
              </a:rPr>
              <a:t>uyanık </a:t>
            </a:r>
            <a:r>
              <a:rPr lang="tr-TR" sz="1600" b="1" dirty="0" smtClean="0">
                <a:solidFill>
                  <a:srgbClr val="0070C0"/>
                </a:solidFill>
              </a:rPr>
              <a:t>tutun.                        </a:t>
            </a:r>
          </a:p>
          <a:p>
            <a:r>
              <a:rPr lang="tr-TR" sz="1600" b="1" dirty="0" smtClean="0">
                <a:solidFill>
                  <a:schemeClr val="accent5"/>
                </a:solidFill>
              </a:rPr>
              <a:t>6-Açken </a:t>
            </a:r>
            <a:r>
              <a:rPr lang="tr-TR" sz="1600" b="1" dirty="0">
                <a:solidFill>
                  <a:schemeClr val="accent5"/>
                </a:solidFill>
              </a:rPr>
              <a:t>ve yeni yemek </a:t>
            </a:r>
            <a:r>
              <a:rPr lang="tr-TR" sz="1600" b="1" dirty="0" smtClean="0">
                <a:solidFill>
                  <a:schemeClr val="accent5"/>
                </a:solidFill>
              </a:rPr>
              <a:t>yediğinizde çalışmayın.</a:t>
            </a:r>
          </a:p>
          <a:p>
            <a:endParaRPr lang="tr-TR" dirty="0">
              <a:solidFill>
                <a:schemeClr val="accent5"/>
              </a:solidFill>
            </a:endParaRPr>
          </a:p>
          <a:p>
            <a:endParaRPr lang="tr-TR" dirty="0">
              <a:solidFill>
                <a:srgbClr val="FF0000"/>
              </a:solidFill>
            </a:endParaRPr>
          </a:p>
          <a:p>
            <a:endParaRPr lang="tr-TR" dirty="0" smtClean="0">
              <a:solidFill>
                <a:srgbClr val="FF0000"/>
              </a:solidFill>
            </a:endParaRPr>
          </a:p>
          <a:p>
            <a:endParaRPr lang="tr-TR" dirty="0">
              <a:solidFill>
                <a:srgbClr val="FF0000"/>
              </a:solidFill>
            </a:endParaRPr>
          </a:p>
          <a:p>
            <a:endParaRPr lang="tr-TR" dirty="0"/>
          </a:p>
        </p:txBody>
      </p:sp>
      <p:pic>
        <p:nvPicPr>
          <p:cNvPr id="7" name="Resim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718706"/>
            <a:ext cx="2208244" cy="1656183"/>
          </a:xfrm>
          <a:prstGeom prst="rect">
            <a:avLst/>
          </a:prstGeom>
        </p:spPr>
      </p:pic>
    </p:spTree>
    <p:extLst>
      <p:ext uri="{BB962C8B-B14F-4D97-AF65-F5344CB8AC3E}">
        <p14:creationId xmlns:p14="http://schemas.microsoft.com/office/powerpoint/2010/main" val="22262701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5"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fltVal val="0"/>
                                          </p:val>
                                        </p:tav>
                                        <p:tav tm="100000">
                                          <p:val>
                                            <p:strVal val="#ppt_w"/>
                                          </p:val>
                                        </p:tav>
                                      </p:tavLst>
                                    </p:anim>
                                    <p:anim calcmode="lin" valueType="num">
                                      <p:cBhvr>
                                        <p:cTn id="13" dur="1000" fill="hold"/>
                                        <p:tgtEl>
                                          <p:spTgt spid="7"/>
                                        </p:tgtEl>
                                        <p:attrNameLst>
                                          <p:attrName>ppt_h</p:attrName>
                                        </p:attrNameLst>
                                      </p:cBhvr>
                                      <p:tavLst>
                                        <p:tav tm="0">
                                          <p:val>
                                            <p:fltVal val="0"/>
                                          </p:val>
                                        </p:tav>
                                        <p:tav tm="100000">
                                          <p:val>
                                            <p:strVal val="#ppt_h"/>
                                          </p:val>
                                        </p:tav>
                                      </p:tavLst>
                                    </p:anim>
                                    <p:anim calcmode="lin" valueType="num">
                                      <p:cBhvr>
                                        <p:cTn id="14"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PLANLI, VERİMLİ VE ETKİLİ DERS ÇALIŞMAK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Dikdörtgen 3"/>
          <p:cNvSpPr/>
          <p:nvPr/>
        </p:nvSpPr>
        <p:spPr>
          <a:xfrm>
            <a:off x="2891812" y="843558"/>
            <a:ext cx="5928660" cy="1477328"/>
          </a:xfrm>
          <a:prstGeom prst="rect">
            <a:avLst/>
          </a:prstGeom>
        </p:spPr>
        <p:txBody>
          <a:bodyPr wrap="square">
            <a:spAutoFit/>
          </a:bodyPr>
          <a:lstStyle/>
          <a:p>
            <a:r>
              <a:rPr lang="tr-TR" b="1" dirty="0">
                <a:solidFill>
                  <a:srgbClr val="FF0000"/>
                </a:solidFill>
              </a:rPr>
              <a:t>1-Ders Çalışma Programı oluşturun</a:t>
            </a:r>
            <a:r>
              <a:rPr lang="tr-TR" b="1" dirty="0" smtClean="0">
                <a:solidFill>
                  <a:srgbClr val="FF0000"/>
                </a:solidFill>
              </a:rPr>
              <a:t>.</a:t>
            </a:r>
          </a:p>
          <a:p>
            <a:r>
              <a:rPr lang="tr-TR" b="1" dirty="0">
                <a:solidFill>
                  <a:srgbClr val="FF0000"/>
                </a:solidFill>
              </a:rPr>
              <a:t> </a:t>
            </a:r>
            <a:r>
              <a:rPr lang="tr-TR" dirty="0"/>
              <a:t>Zamanınızı en iyi şekilde değerlendirmek ve hedeflerinize ulaşabilmek için günlük, haftalık ve dönemlik planlar yapmak çok önemlidir. Bir gün önceden, bir hafta önceden ve aylar öncesinden bitirmeyi hedeflediğiniz konular için planlar yapın. </a:t>
            </a:r>
          </a:p>
        </p:txBody>
      </p:sp>
      <p:pic>
        <p:nvPicPr>
          <p:cNvPr id="1026" name="Picture 2" descr="D:\Users\Hp\Desktop\plan-png-8-png-image-plan-png-1000_100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9311" y="399659"/>
            <a:ext cx="2160240" cy="2160240"/>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1284142" y="2560372"/>
            <a:ext cx="7320306" cy="2308324"/>
          </a:xfrm>
          <a:prstGeom prst="rect">
            <a:avLst/>
          </a:prstGeom>
        </p:spPr>
        <p:txBody>
          <a:bodyPr wrap="square">
            <a:spAutoFit/>
          </a:bodyPr>
          <a:lstStyle/>
          <a:p>
            <a:r>
              <a:rPr lang="tr-TR" dirty="0"/>
              <a:t>Konuların hangi tarihe kadar bitmesi gerektiğini önceden belirlemelisiniz. Son ana yığılmış olan konular sizi yalnızca strese sokar ve veriminizi büyük oranda düşürür</a:t>
            </a:r>
            <a:r>
              <a:rPr lang="tr-TR" dirty="0" smtClean="0"/>
              <a:t>.</a:t>
            </a:r>
          </a:p>
          <a:p>
            <a:endParaRPr lang="tr-TR" dirty="0"/>
          </a:p>
          <a:p>
            <a:r>
              <a:rPr lang="tr-TR" dirty="0"/>
              <a:t>Saatlerce ders çalışmak yapılan en büyük yanlışlardan biridir. Bir süre sonra veriminizi tümüyle kaybetmiş olacağınız için zamanınız da boşa gidecektir. </a:t>
            </a:r>
            <a:r>
              <a:rPr lang="tr-TR" dirty="0" smtClean="0"/>
              <a:t>Programınızı oluştururken 40 </a:t>
            </a:r>
            <a:r>
              <a:rPr lang="tr-TR" dirty="0"/>
              <a:t>dakikada bir çok uzun olmayacak şekilde molalar </a:t>
            </a:r>
            <a:r>
              <a:rPr lang="tr-TR" dirty="0" smtClean="0"/>
              <a:t>vermeyi unutmayın.</a:t>
            </a:r>
            <a:endParaRPr lang="tr-TR" dirty="0"/>
          </a:p>
        </p:txBody>
      </p:sp>
    </p:spTree>
    <p:extLst>
      <p:ext uri="{BB962C8B-B14F-4D97-AF65-F5344CB8AC3E}">
        <p14:creationId xmlns:p14="http://schemas.microsoft.com/office/powerpoint/2010/main" val="287281337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3303</TotalTime>
  <Words>976</Words>
  <Application>Microsoft Office PowerPoint</Application>
  <PresentationFormat>Ekran Gösterisi (16:9)</PresentationFormat>
  <Paragraphs>128</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Zorluklarla Karşılaştığımızda Ne yapıyoruz?</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141</cp:revision>
  <dcterms:created xsi:type="dcterms:W3CDTF">2017-11-01T05:55:49Z</dcterms:created>
  <dcterms:modified xsi:type="dcterms:W3CDTF">2023-08-23T11:25:31Z</dcterms:modified>
</cp:coreProperties>
</file>