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261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25.08.2023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6066" y="4336217"/>
            <a:ext cx="5829300" cy="2517250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</a:rPr>
              <a:t/>
            </a:r>
            <a:br>
              <a:rPr lang="tr-TR" sz="2400" dirty="0" smtClean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 smtClean="0">
                <a:solidFill>
                  <a:srgbClr val="FF0000"/>
                </a:solidFill>
              </a:rPr>
              <a:t>‘</a:t>
            </a:r>
            <a:r>
              <a:rPr lang="tr-TR" sz="2400" dirty="0" smtClean="0">
                <a:solidFill>
                  <a:srgbClr val="FF0000"/>
                </a:solidFill>
              </a:rPr>
              <a:t>’SERBEST ZAMANI DEĞERLENDİRME’’</a:t>
            </a: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dirty="0" smtClean="0">
                <a:solidFill>
                  <a:schemeClr val="tx1"/>
                </a:solidFill>
              </a:rPr>
              <a:t>VELİ </a:t>
            </a:r>
            <a:r>
              <a:rPr lang="tr-TR" sz="2400" dirty="0">
                <a:solidFill>
                  <a:schemeClr val="tx1"/>
                </a:solidFill>
              </a:rPr>
              <a:t>BİLGİLENDİRME KİTAPÇIĞI</a:t>
            </a:r>
            <a:br>
              <a:rPr lang="tr-TR" sz="2400" dirty="0">
                <a:solidFill>
                  <a:schemeClr val="tx1"/>
                </a:solidFill>
              </a:rPr>
            </a:br>
            <a:endParaRPr lang="tr-TR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bil-12\Desktop\okul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934" y="3131840"/>
            <a:ext cx="1928535" cy="190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7" y="225911"/>
            <a:ext cx="972757" cy="6320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ikdörtgen 2"/>
          <p:cNvSpPr/>
          <p:nvPr/>
        </p:nvSpPr>
        <p:spPr>
          <a:xfrm>
            <a:off x="1294144" y="268099"/>
            <a:ext cx="4511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Pirömer Mahallesi </a:t>
            </a:r>
            <a:r>
              <a:rPr lang="tr-TR" dirty="0" smtClean="0"/>
              <a:t>90561 </a:t>
            </a:r>
            <a:r>
              <a:rPr lang="tr-TR" dirty="0"/>
              <a:t>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8" name="Resim 7" descr="D:\Users\Hp\Desktop\pics-photos-instagram-logo-png-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11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Dikdörtgen 8"/>
          <p:cNvSpPr/>
          <p:nvPr/>
        </p:nvSpPr>
        <p:spPr>
          <a:xfrm>
            <a:off x="1294144" y="1208051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dumlupinarortaokuluu</a:t>
            </a:r>
          </a:p>
        </p:txBody>
      </p:sp>
      <p:pic>
        <p:nvPicPr>
          <p:cNvPr id="10" name="Picture 8" descr="D:\Users\Hp\Desktop\unnam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14" y="1871177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330229" y="1873123"/>
            <a:ext cx="2010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12" name="object 28"/>
          <p:cNvSpPr/>
          <p:nvPr/>
        </p:nvSpPr>
        <p:spPr>
          <a:xfrm>
            <a:off x="610989" y="2594490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Dikdörtgen 12"/>
          <p:cNvSpPr/>
          <p:nvPr/>
        </p:nvSpPr>
        <p:spPr>
          <a:xfrm>
            <a:off x="1246987" y="2594200"/>
            <a:ext cx="4501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http://ereglidumlupinar.meb.k12.tr</a:t>
            </a:r>
          </a:p>
        </p:txBody>
      </p:sp>
    </p:spTree>
    <p:extLst>
      <p:ext uri="{BB962C8B-B14F-4D97-AF65-F5344CB8AC3E}">
        <p14:creationId xmlns:p14="http://schemas.microsoft.com/office/powerpoint/2010/main" val="273185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85728" y="1857356"/>
            <a:ext cx="32861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El sanatları: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El beceri ve değerlendirmesine dayalı</a:t>
            </a:r>
          </a:p>
          <a:p>
            <a:r>
              <a:rPr lang="tr-TR" dirty="0" smtClean="0"/>
              <a:t>eylemlerdir. Yalnız buradaki el sanatları mesleksel olmayıp bir boş zaman değerlendirmesi olan uğraşlardır.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Koleksiyon Yapmak: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Çeşitli türde koleksiyonlar (Pul, Kelebek, atasözü, vecize, kartpostal, kitap, para vs.) yapmak araştırmacı bir kişilik kazanmanıza yardım eder. </a:t>
            </a:r>
          </a:p>
          <a:p>
            <a:endParaRPr lang="tr-TR" dirty="0" smtClean="0"/>
          </a:p>
        </p:txBody>
      </p:sp>
      <p:pic>
        <p:nvPicPr>
          <p:cNvPr id="6" name="Picture 2" descr="D:\Users\Hp\Desktop\ç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6" y="2071670"/>
            <a:ext cx="2975266" cy="212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Users\Hp\Desktop\primary-sha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5143504"/>
            <a:ext cx="3129665" cy="164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85728" y="1857356"/>
            <a:ext cx="628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Akraba ziyaretleri yapmak: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Sosyalleşmeyi, iletişimi, insani duyguları  geliştirir.</a:t>
            </a:r>
          </a:p>
          <a:p>
            <a:endParaRPr lang="tr-TR" dirty="0" smtClean="0"/>
          </a:p>
        </p:txBody>
      </p:sp>
      <p:sp>
        <p:nvSpPr>
          <p:cNvPr id="10" name="9 Dikdörtgen"/>
          <p:cNvSpPr/>
          <p:nvPr/>
        </p:nvSpPr>
        <p:spPr>
          <a:xfrm>
            <a:off x="357166" y="3071802"/>
            <a:ext cx="62151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Kurslar: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Çocuklarınızı, onların akademik, sosyal, duygusal ve fiziksel gelişimine katkı sağlayacak kurslara yönlendirebilirsiniz.</a:t>
            </a:r>
          </a:p>
          <a:p>
            <a:endParaRPr lang="tr-TR" b="1" i="1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5" name="Picture 2" descr="D:\Users\Hp\Desktop\happy-kid-draw-flower-painting_97632-7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547" y="4644008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SERBEST ZAMANI DEĞERLENDİRME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14290" y="1357290"/>
            <a:ext cx="63579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Serbest zaman; </a:t>
            </a:r>
            <a:r>
              <a:rPr lang="tr-TR" dirty="0" smtClean="0"/>
              <a:t>insanın zorunluluklar dışında, eğilimleri ve istekleri doğrultusunda istediği gibi </a:t>
            </a:r>
          </a:p>
          <a:p>
            <a:r>
              <a:rPr lang="tr-TR" dirty="0" smtClean="0"/>
              <a:t>oyalanabilmesi, dinlenebilmesi, eğlenebilmesi </a:t>
            </a:r>
          </a:p>
          <a:p>
            <a:r>
              <a:rPr lang="tr-TR" dirty="0" smtClean="0"/>
              <a:t>veya kendini geliştirmesi için hak ettiği ve </a:t>
            </a:r>
          </a:p>
          <a:p>
            <a:r>
              <a:rPr lang="tr-TR" dirty="0" smtClean="0"/>
              <a:t>Kullanabildiği zaman dilimidir.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SERBEST ZAMANIN FONKSİYONLARI</a:t>
            </a:r>
          </a:p>
          <a:p>
            <a:endParaRPr lang="tr-TR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Dinlenme ve kendini bırakma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Eğlenme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Kendini geliştirme ve gelişim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Yaratıcılığın geliştirilmesi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Macera ve yeni deneyim edinme fonksiyonu,</a:t>
            </a:r>
          </a:p>
          <a:p>
            <a:pPr marL="285750" indent="-285750">
              <a:buFont typeface="Wingdings" pitchFamily="2" charset="2"/>
              <a:buChar char="Ø"/>
            </a:pPr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Arkadaşlık-dostluk gibi toplumsal olgu fonksiyonu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Başarı duygusu fonksiyonu</a:t>
            </a:r>
            <a:endParaRPr lang="tr-TR" sz="1600" dirty="0">
              <a:cs typeface="Times New Roman" panose="02020603050405020304" pitchFamily="18" charset="0"/>
            </a:endParaRPr>
          </a:p>
        </p:txBody>
      </p:sp>
      <p:pic>
        <p:nvPicPr>
          <p:cNvPr id="8" name="Picture 2" descr="D:\Users\Hp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636" y="2714612"/>
            <a:ext cx="2225364" cy="222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461665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SERBEST ZAMANI DEĞERLENDİRME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14290" y="1357290"/>
            <a:ext cx="635798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SERBEST ZAMANIN FONKSİYONLARI</a:t>
            </a:r>
          </a:p>
          <a:p>
            <a:endParaRPr lang="tr-TR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Fiziksel güç kazandırma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Zihinsel güçleri kullanma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Duygusal deneyim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Güzellikten hoşlanma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Hizmet duygusu fonksiyonu,</a:t>
            </a:r>
          </a:p>
          <a:p>
            <a:endParaRPr lang="tr-TR" sz="1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tr-TR" sz="1600" dirty="0" smtClean="0"/>
              <a:t>Dinlenme ve yeniden enerjiyle yüklenme fonksiyonu.</a:t>
            </a:r>
            <a:endParaRPr lang="tr-TR" sz="1600" dirty="0"/>
          </a:p>
        </p:txBody>
      </p:sp>
      <p:sp>
        <p:nvSpPr>
          <p:cNvPr id="7" name="6 Dikdörtgen"/>
          <p:cNvSpPr/>
          <p:nvPr/>
        </p:nvSpPr>
        <p:spPr>
          <a:xfrm>
            <a:off x="357166" y="5429256"/>
            <a:ext cx="59293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i="1" dirty="0" smtClean="0"/>
              <a:t>Çocuğunuzun çeşitli aktiviteler ve yaşantılar</a:t>
            </a:r>
          </a:p>
          <a:p>
            <a:r>
              <a:rPr lang="tr-TR" i="1" dirty="0" smtClean="0"/>
              <a:t>ile bedensel, duygusal, düşünsel ve sosyal</a:t>
            </a:r>
          </a:p>
          <a:p>
            <a:r>
              <a:rPr lang="tr-TR" i="1" dirty="0" smtClean="0"/>
              <a:t>yeteneklerini kendisi ve toplum için en uygun şekilde geliştirmesini, kendisi için gerekli ve yararlı donanımları kazanmasını, bireysel farklılıklarını, güçlü ve sınırlı yönlerini görmesini sağlayabilirsiniz. 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14290" y="1357290"/>
            <a:ext cx="63579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Okul ve Meslek Seçimi: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Her birey birbirinden farklı</a:t>
            </a:r>
          </a:p>
          <a:p>
            <a:r>
              <a:rPr lang="tr-TR" dirty="0" smtClean="0"/>
              <a:t>özellik ve yeteneklere sahiptir. </a:t>
            </a:r>
          </a:p>
          <a:p>
            <a:r>
              <a:rPr lang="tr-TR" dirty="0" smtClean="0"/>
              <a:t>Meslekler de çeşitli niteliklere </a:t>
            </a:r>
          </a:p>
          <a:p>
            <a:r>
              <a:rPr lang="tr-TR" dirty="0" smtClean="0"/>
              <a:t>sahip olmayı gerektirir. </a:t>
            </a:r>
          </a:p>
          <a:p>
            <a:r>
              <a:rPr lang="tr-TR" dirty="0" smtClean="0"/>
              <a:t>Meslekleri ve gerektirdikleri </a:t>
            </a:r>
          </a:p>
          <a:p>
            <a:r>
              <a:rPr lang="tr-TR" dirty="0" smtClean="0"/>
              <a:t>nitelikleri çocuğunuzla </a:t>
            </a:r>
          </a:p>
          <a:p>
            <a:r>
              <a:rPr lang="tr-TR" dirty="0" smtClean="0"/>
              <a:t>Birlikte araştırıp kariyerine daha sağlam adımlarla </a:t>
            </a:r>
          </a:p>
          <a:p>
            <a:r>
              <a:rPr lang="tr-TR" dirty="0" smtClean="0"/>
              <a:t>ilerlemesi için destek olabilirsiniz.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Kitap okumak: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Kitap okumak; insanlarda zihinsel gelişmeyi sağlar, bilgi dağarcığını geliştirir. Ayrıca analiz-sentez, yorumlama, değerlendirme gibi becerileri de geliştirdiğinden </a:t>
            </a:r>
            <a:r>
              <a:rPr lang="tr-TR" dirty="0" smtClean="0"/>
              <a:t>çocuğunuzun </a:t>
            </a:r>
            <a:r>
              <a:rPr lang="tr-TR" dirty="0" smtClean="0"/>
              <a:t>sınavlarda karşısına çıkan soruları da çözmesine katkı sağlar.</a:t>
            </a:r>
          </a:p>
          <a:p>
            <a:endParaRPr lang="tr-TR" dirty="0" smtClean="0"/>
          </a:p>
          <a:p>
            <a:r>
              <a:rPr lang="tr-TR" dirty="0" smtClean="0"/>
              <a:t>Çocuğunuzla birlikte kitap okumanız, okuduğunuz kitapla ilgili sohbet etmeniz çocuğunuza kitap okuma alışkanlığını kazandırır.</a:t>
            </a:r>
          </a:p>
          <a:p>
            <a:endParaRPr lang="tr-TR" dirty="0"/>
          </a:p>
        </p:txBody>
      </p:sp>
      <p:pic>
        <p:nvPicPr>
          <p:cNvPr id="8" name="Picture 2" descr="D:\Users\Hp\Desktop\id-10023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2" y="1785918"/>
            <a:ext cx="2837254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85728" y="1928794"/>
            <a:ext cx="4143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Birlikte alışverişe çıkmak: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Birlikte alışverişe çıkmak, çocuğunuzda sorumluluk duygusunun gelişmesine de katkı sağlar. 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Ev işleri ile uğraşmak, bazı tamiratlar, evin bakımı, ebeveynlere yardım vb.: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Bireylerin ilgi, istek,</a:t>
            </a:r>
          </a:p>
          <a:p>
            <a:r>
              <a:rPr lang="tr-TR" dirty="0" smtClean="0"/>
              <a:t>kişilik özellikleri ve yetenekleri doğrultusunda seçtikleri boş zaman değerlendirme yollarındandır. Kişisel doyumu artırır. Bu anlamda çocuğunuzdan ev işlerinde sizlere yardım etmesini isteyebilirsiniz.</a:t>
            </a:r>
            <a:endParaRPr lang="tr-TR" dirty="0"/>
          </a:p>
        </p:txBody>
      </p:sp>
      <p:pic>
        <p:nvPicPr>
          <p:cNvPr id="6" name="Picture 5" descr="D:\Users\Hp\Desktop\b052445f90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42" y="3071802"/>
            <a:ext cx="2540000" cy="295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85728" y="1928794"/>
            <a:ext cx="41434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Spor faaliyetleri ile uğraşmak: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Bireyin biyolojik ve psikolojik (bedensel ve ruhsal) gelişimini sağlayan bir eylem biçimidir. Bireysel gibi görülen spor;</a:t>
            </a:r>
          </a:p>
          <a:p>
            <a:r>
              <a:rPr lang="tr-TR" dirty="0" smtClean="0"/>
              <a:t>imkân, hedef ve yapılış şekliyle toplumsaldır, sosyal bir çerçevede olup biter. </a:t>
            </a:r>
          </a:p>
          <a:p>
            <a:endParaRPr lang="tr-TR" dirty="0" smtClean="0"/>
          </a:p>
          <a:p>
            <a:r>
              <a:rPr lang="tr-TR" dirty="0" smtClean="0"/>
              <a:t>Boş zaman değerlendirmede sıkça başvurulan yollardan birisidir. 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Gazete, dergi vb. güncel yayınları okumak: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Basın ve yayınla ilgili bir boş zaman değerlendirme yoludur. Bireylerin genel kültürünü genişletir, toplumsal ve bireysel bilinci artırır.</a:t>
            </a:r>
          </a:p>
          <a:p>
            <a:endParaRPr lang="tr-TR" dirty="0"/>
          </a:p>
        </p:txBody>
      </p:sp>
      <p:pic>
        <p:nvPicPr>
          <p:cNvPr id="7" name="Picture 2" descr="D:\Users\Hp\Desktop\4949944_stock-vector-sport-characters-with-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272" y="2214546"/>
            <a:ext cx="2213438" cy="221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Users\Hp\Desktop\png-clipart-newspaper-いらすとや-illustration-illustrator-read-newspaper-child-reading-thumbn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70" y="5286380"/>
            <a:ext cx="2143140" cy="214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85728" y="1571604"/>
            <a:ext cx="4000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Radyo dinlemek ve TV izlemek: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Boş zamanları değerlendirmek için, özellikle toplumumuzda sıkça başvurulan yollardandır. Kişileri  eğlendirir ve dinlendirir. </a:t>
            </a:r>
          </a:p>
          <a:p>
            <a:r>
              <a:rPr lang="tr-TR" dirty="0" smtClean="0"/>
              <a:t>Özellikle televizyon seyrederken seçilen programların çocuğun yaşına, gelişim özelliklerine ve geliştirici olmasına dikkat edilmelidir.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6" name="Picture 2" descr="D:\Users\Hp\Desktop\8ca5ff3b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4" y="2214546"/>
            <a:ext cx="2560480" cy="20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Dikdörtgen"/>
          <p:cNvSpPr/>
          <p:nvPr/>
        </p:nvSpPr>
        <p:spPr>
          <a:xfrm>
            <a:off x="285728" y="5357818"/>
            <a:ext cx="6286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Müzik dinlemek veya bir enstrüman ile ilgilenmek: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Müzik dinlemek, konser vb. etkinliklere katılmak ya da bir enstrüman çalmak şeklinde gerçekleştirilir. Konser vb. özel yolların yanında değişik </a:t>
            </a:r>
          </a:p>
          <a:p>
            <a:r>
              <a:rPr lang="tr-TR" dirty="0" smtClean="0"/>
              <a:t>kitle iletişim</a:t>
            </a:r>
          </a:p>
          <a:p>
            <a:r>
              <a:rPr lang="tr-TR" dirty="0" smtClean="0"/>
              <a:t>araçlarıyla yaygınlık kazanmaktadır. </a:t>
            </a:r>
          </a:p>
          <a:p>
            <a:r>
              <a:rPr lang="tr-TR" dirty="0" smtClean="0"/>
              <a:t>Özellikle müzik dinlemek bireylerin </a:t>
            </a:r>
          </a:p>
          <a:p>
            <a:r>
              <a:rPr lang="tr-TR" dirty="0" smtClean="0"/>
              <a:t>yaygın olarak kullandıkları bir boş </a:t>
            </a:r>
          </a:p>
          <a:p>
            <a:r>
              <a:rPr lang="tr-TR" dirty="0" smtClean="0"/>
              <a:t>zaman değerlendirme aracıdır.</a:t>
            </a:r>
            <a:endParaRPr lang="tr-TR" dirty="0"/>
          </a:p>
        </p:txBody>
      </p:sp>
      <p:pic>
        <p:nvPicPr>
          <p:cNvPr id="10" name="Picture 2" descr="D:\Users\Hp\Desktop\368843-muitas-criancas-tocando-musica-juntos-grátis-ve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70" y="6500826"/>
            <a:ext cx="2143116" cy="214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85728" y="1928794"/>
            <a:ext cx="4143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Bulmaca çözmek: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İnsanlarda zihinsel gelişmeyi</a:t>
            </a:r>
          </a:p>
          <a:p>
            <a:r>
              <a:rPr lang="tr-TR" dirty="0" smtClean="0"/>
              <a:t>sağlar. Bilgi dağarcığını </a:t>
            </a:r>
          </a:p>
          <a:p>
            <a:r>
              <a:rPr lang="tr-TR" dirty="0" smtClean="0"/>
              <a:t>geliştirir. Ayrıca analiz-sentez, yorumlama, değerlendirme gibi becerileri de geliştirdiğinden sınavlarda çocuklarınızın karşısına çıkan soruları da çözmesine katkı sağlar.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Tiyatro ve sinemaya gitmek: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Görsel yolların başında gelmekte ve boş zamanları doldurmaktadır.</a:t>
            </a:r>
          </a:p>
          <a:p>
            <a:r>
              <a:rPr lang="tr-TR" dirty="0" smtClean="0"/>
              <a:t>Kişisel gelişime ve ruhun beslenmesine yardımcı olur.  Yaratıcılığı geliştirir.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6" name="Picture 2" descr="D:\Users\Hp\Desktop\Zor-Sudoku-Bulma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275" y="2143108"/>
            <a:ext cx="2536725" cy="251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Users\Hp\Desktop\png-clipart-theatre-theater-drapes-and-stage-curtains-cinema-capabilities-s-interior-design-stage-thumbn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2" y="6000760"/>
            <a:ext cx="2928934" cy="29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2"/>
          <p:cNvSpPr txBox="1"/>
          <p:nvPr/>
        </p:nvSpPr>
        <p:spPr>
          <a:xfrm>
            <a:off x="-28672" y="195486"/>
            <a:ext cx="6886672" cy="1200329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ÇOCUKLARIN SERBEST ZAMANLARINI DEĞERLENDİRİLEBİLECEĞİ BAZI</a:t>
            </a:r>
          </a:p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FAALİYETLER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85728" y="1928794"/>
            <a:ext cx="35719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Temiz havası olan yerlerde kır gezileri, yürüyüşler yapmak: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Bireyin fiziksel ve psikolojik (bedensel ve ruhsal) gelişimini sağlayan bir eylem biçimidir. Sosyalleşmeyi geliştirir. Hafta sonları ailece gezi, yürüyüş yapmak bu anlamda hem çocuklarınıza hem size iyi gelecektir.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7" name="Picture 2" descr="D:\Users\Hp\Desktop\children-school-field-trip_18591-511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6" y="2000231"/>
            <a:ext cx="2643182" cy="355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Dikdörtgen"/>
          <p:cNvSpPr/>
          <p:nvPr/>
        </p:nvSpPr>
        <p:spPr>
          <a:xfrm>
            <a:off x="285728" y="5286380"/>
            <a:ext cx="621510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 Zekâ oyunları oynamak: 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Bilişsel gelişmeyi sağlar. Zihinsel egzersizler yapmayı sağlar. Kişisel doyumu artırır.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Sanatsal faaliyetlerle uğraşmak (resim yapmak vb.): </a:t>
            </a:r>
          </a:p>
          <a:p>
            <a:endParaRPr lang="tr-TR" dirty="0" smtClean="0"/>
          </a:p>
          <a:p>
            <a:r>
              <a:rPr lang="tr-TR" dirty="0" smtClean="0"/>
              <a:t>Resim, heykel, dans vb. aktivitelerle uğraşmak kişisel gelişime katkıda bulunur. Kişisel doyumu artırır.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750</Words>
  <Application>Microsoft Office PowerPoint</Application>
  <PresentationFormat>Ekran Gösterisi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Kalabalık</vt:lpstr>
      <vt:lpstr>  ‘’SERBEST ZAMANI DEĞERLENDİRME’’  VELİ BİLGİLENDİRME KİTAPÇIĞI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‘’OLUMLU DAVRANIŞ GELİŞTİRME’’  AKRAN ZORBALIĞI  ÖĞRENCİ BİLGİLENDİRME KİTAPÇIĞI (ORTAOKUL-LİSE)</dc:title>
  <dc:creator>dell</dc:creator>
  <cp:lastModifiedBy>bil-12</cp:lastModifiedBy>
  <cp:revision>46</cp:revision>
  <dcterms:created xsi:type="dcterms:W3CDTF">2021-10-06T09:42:30Z</dcterms:created>
  <dcterms:modified xsi:type="dcterms:W3CDTF">2023-08-25T10:57:15Z</dcterms:modified>
</cp:coreProperties>
</file>